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9" r:id="rId2"/>
    <p:sldId id="294" r:id="rId3"/>
    <p:sldId id="295" r:id="rId4"/>
    <p:sldId id="296" r:id="rId5"/>
    <p:sldId id="297" r:id="rId6"/>
    <p:sldId id="301" r:id="rId7"/>
    <p:sldId id="302" r:id="rId8"/>
    <p:sldId id="298" r:id="rId9"/>
    <p:sldId id="299" r:id="rId10"/>
    <p:sldId id="30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D4720-D903-4981-94EF-4D5199CCD00A}" type="datetimeFigureOut">
              <a:rPr lang="en-ZA" smtClean="0"/>
              <a:t>2014-11-17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C34E3-D96C-48AC-B4A1-CF6541A2E0D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66272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6479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28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501F788-5A06-4FA3-8C4A-551554CAB441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BE052E2-2A69-4D8B-9835-F47745F9FB87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437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D700285-6714-4A07-933C-BA01785B4004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17A020B-A95D-4383-8E31-5F978AC5FBE2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338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8973EA0-B8FD-4BAB-8598-8DFF26AAA87B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88FB526-F7E8-4246-AAA1-F22AD1622311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18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B9FF875-12E2-4CE1-B398-60F254D4E860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17D583F-D44C-4348-922B-09BA9DFFEB6E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74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5B10464-64B4-4275-BD09-389A27AAF8F3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A08665E-C767-404C-BB14-B1CF675209BE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42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B503CF4-A079-4924-930B-CF8138CAE4E1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FC67DE7-88DD-4833-A0F4-98E3CC2CC038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740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E589E0D-15D1-4288-A510-2DF62FF6090B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14F89D1-F6BF-4ED0-B609-336E1DDC1260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23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394C392-1B63-49F7-9AC5-91C23001C40A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D088070-0C7A-42D7-8BD0-8299A63D412C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375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AD7922B-96B4-4A4A-ADA3-207E1785924F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52B0283-3BC4-42AC-B52D-ACD7960D384B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194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3F30C7-B862-44D0-A8E6-C4E897788BA0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14762A1-A4F9-44EE-A944-861C546EC9AE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620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776808D-E26B-4A3E-88A9-C74FBD5EA990}" type="datetimeFigureOut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11/17/2014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5C91DCB-8486-4EEE-BD45-083809B9D549}" type="slidenum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032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Background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" y="0"/>
            <a:ext cx="91487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809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1827216" y="2251075"/>
            <a:ext cx="50895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Gill Sans" pitchFamily="-84" charset="0"/>
                <a:ea typeface="ＭＳ Ｐゴシック" pitchFamily="34" charset="-128"/>
              </a:rPr>
              <a:t>DWA CORPORATE IDENTITY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Gill Sans Light" pitchFamily="-84" charset="0"/>
                <a:ea typeface="ＭＳ Ｐゴシック" pitchFamily="34" charset="-128"/>
              </a:rPr>
              <a:t>Presented by: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Gill Sans Light" pitchFamily="-84" charset="0"/>
                <a:ea typeface="ＭＳ Ｐゴシック" pitchFamily="34" charset="-128"/>
              </a:rPr>
              <a:t>Johan Maree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Gill Sans Light" pitchFamily="-84" charset="0"/>
                <a:ea typeface="ＭＳ Ｐゴシック" pitchFamily="34" charset="-128"/>
              </a:rPr>
              <a:t>Deputy Director: Media Production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prstClr val="white"/>
              </a:solidFill>
              <a:latin typeface="Gill Sans Light" pitchFamily="-84" charset="0"/>
              <a:ea typeface="ＭＳ Ｐゴシック" pitchFamily="34" charset="-128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prstClr val="white"/>
                </a:solidFill>
                <a:latin typeface="Gill Sans Light" pitchFamily="-84" charset="0"/>
                <a:ea typeface="ＭＳ Ｐゴシック" pitchFamily="34" charset="-128"/>
              </a:rPr>
              <a:t>12 December 2012</a:t>
            </a:r>
          </a:p>
        </p:txBody>
      </p:sp>
      <p:pic>
        <p:nvPicPr>
          <p:cNvPr id="13315" name="Picture 1" descr="DWS Slide Cov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98226" y="1897866"/>
            <a:ext cx="7747503" cy="403187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MVOTI</a:t>
            </a:r>
            <a:r>
              <a:rPr lang="en-US" sz="36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TO </a:t>
            </a:r>
            <a:r>
              <a:rPr lang="en-US" sz="3600" b="1" dirty="0" err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UMZIMKULU</a:t>
            </a:r>
            <a:r>
              <a:rPr lang="en-US" sz="36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NWRCS</a:t>
            </a:r>
            <a:endParaRPr lang="en-US" sz="3600" b="1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sz="3600" b="1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4000" b="1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TECHNICAL PROGRESS</a:t>
            </a:r>
            <a:endParaRPr lang="en-US" sz="4000" b="1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en-US" sz="3600" dirty="0" smtClean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6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Delana Louw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Rivers for Africa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26 November 2014</a:t>
            </a:r>
            <a:endParaRPr lang="en-US" sz="3600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899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743" y="3068150"/>
            <a:ext cx="9024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ZA" sz="2800" b="1" smtClean="0">
                <a:latin typeface="Futura Md BT" pitchFamily="34" charset="0"/>
              </a:rPr>
              <a:t>QUESTIONS FOR CLARIFICATION</a:t>
            </a:r>
            <a:endParaRPr lang="en-ZA" sz="2800" b="1" dirty="0"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7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1555" y="88072"/>
            <a:ext cx="8321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200" b="1" dirty="0" smtClean="0">
                <a:solidFill>
                  <a:schemeClr val="bg1"/>
                </a:solidFill>
                <a:latin typeface="Futura Md BT" pitchFamily="34" charset="0"/>
              </a:rPr>
              <a:t>PROJECT PLAN &amp; STUDY TASKS</a:t>
            </a:r>
            <a:endParaRPr lang="en-ZA" sz="3200" b="1" dirty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61555" y="1382003"/>
            <a:ext cx="4088674" cy="67926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0000"/>
                </a:solidFill>
                <a:latin typeface="Futura Md BT" pitchFamily="34" charset="0"/>
              </a:rPr>
              <a:t>1.  Status quo, IUA delineation</a:t>
            </a:r>
            <a:endParaRPr lang="en-ZA" sz="24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3768" y="695117"/>
            <a:ext cx="3436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 smtClean="0">
                <a:solidFill>
                  <a:schemeClr val="tx1"/>
                </a:solidFill>
                <a:latin typeface="Futura Md BT" pitchFamily="34" charset="0"/>
              </a:rPr>
              <a:t>TECHNICAL STEPS</a:t>
            </a:r>
            <a:endParaRPr lang="en-ZA" sz="2000" b="1" dirty="0">
              <a:solidFill>
                <a:schemeClr val="tx1"/>
              </a:solidFill>
              <a:latin typeface="Futura Md BT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3401" y="2399088"/>
            <a:ext cx="4088674" cy="67926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0000"/>
                </a:solidFill>
                <a:latin typeface="Futura Md BT" pitchFamily="34" charset="0"/>
              </a:rPr>
              <a:t>3.  </a:t>
            </a:r>
            <a:r>
              <a:rPr lang="en-ZA" sz="2400" b="1" smtClean="0">
                <a:solidFill>
                  <a:srgbClr val="FF0000"/>
                </a:solidFill>
                <a:latin typeface="Futura Md BT" pitchFamily="34" charset="0"/>
              </a:rPr>
              <a:t>Quantify EWRs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9654" y="3404139"/>
            <a:ext cx="4088674" cy="67926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0000"/>
                </a:solidFill>
                <a:latin typeface="Futura Md BT" pitchFamily="34" charset="0"/>
              </a:rPr>
              <a:t>4.  ID &amp; evaluate scenarios in IWRM</a:t>
            </a:r>
            <a:endParaRPr lang="en-ZA" sz="2400" b="1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1555" y="5788109"/>
            <a:ext cx="4088674" cy="67926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>
                <a:solidFill>
                  <a:srgbClr val="FFFF00"/>
                </a:solidFill>
                <a:latin typeface="Futura Md BT" pitchFamily="34" charset="0"/>
              </a:rPr>
              <a:t>6</a:t>
            </a:r>
            <a:r>
              <a:rPr lang="en-ZA" sz="2400" b="1" dirty="0" smtClean="0">
                <a:solidFill>
                  <a:srgbClr val="FFFF00"/>
                </a:solidFill>
                <a:latin typeface="Futura Md BT" pitchFamily="34" charset="0"/>
              </a:rPr>
              <a:t>.  RQO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12609" y="1521583"/>
            <a:ext cx="2547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 smtClean="0">
                <a:solidFill>
                  <a:schemeClr val="tx1"/>
                </a:solidFill>
                <a:latin typeface="Futura Md BT" pitchFamily="34" charset="0"/>
              </a:rPr>
              <a:t>OTHER STEPS</a:t>
            </a:r>
            <a:endParaRPr lang="en-ZA" sz="2000" b="1" dirty="0">
              <a:solidFill>
                <a:schemeClr val="tx1"/>
              </a:solidFill>
              <a:latin typeface="Futura Md BT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 rot="16200000">
            <a:off x="4319084" y="3627496"/>
            <a:ext cx="4088674" cy="91182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smtClean="0">
                <a:solidFill>
                  <a:srgbClr val="FF0000"/>
                </a:solidFill>
                <a:latin typeface="Futura Md BT" pitchFamily="34" charset="0"/>
              </a:rPr>
              <a:t>2a Visioning</a:t>
            </a:r>
          </a:p>
          <a:p>
            <a:pPr algn="ctr"/>
            <a:r>
              <a:rPr lang="en-ZA" b="1" smtClean="0">
                <a:solidFill>
                  <a:srgbClr val="FFFF00"/>
                </a:solidFill>
                <a:latin typeface="Futura Md BT" pitchFamily="34" charset="0"/>
              </a:rPr>
              <a:t>2b Stakeholder process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 rot="16200000">
            <a:off x="6493697" y="3765845"/>
            <a:ext cx="4088674" cy="67926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FF00"/>
                </a:solidFill>
                <a:latin typeface="Futura Md BT" pitchFamily="34" charset="0"/>
              </a:rPr>
              <a:t>8. Capacity Building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 rot="16200000">
            <a:off x="5542890" y="3765845"/>
            <a:ext cx="4088674" cy="67926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rgbClr val="FFFF00"/>
                </a:solidFill>
                <a:latin typeface="Futura Md BT" pitchFamily="34" charset="0"/>
              </a:rPr>
              <a:t>8. Gazetting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2349138" y="2061272"/>
            <a:ext cx="313509" cy="23508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1" name="Down Arrow 20"/>
          <p:cNvSpPr/>
          <p:nvPr/>
        </p:nvSpPr>
        <p:spPr>
          <a:xfrm>
            <a:off x="2387237" y="3078357"/>
            <a:ext cx="313509" cy="23508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2" name="Down Arrow 21"/>
          <p:cNvSpPr/>
          <p:nvPr/>
        </p:nvSpPr>
        <p:spPr>
          <a:xfrm>
            <a:off x="2380533" y="4105479"/>
            <a:ext cx="313509" cy="23508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3" name="Up-Down Arrow 22"/>
          <p:cNvSpPr/>
          <p:nvPr/>
        </p:nvSpPr>
        <p:spPr>
          <a:xfrm>
            <a:off x="4707346" y="1721638"/>
            <a:ext cx="520700" cy="4177445"/>
          </a:xfrm>
          <a:prstGeom prst="upDownArrow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4" name="Rectangle 23"/>
          <p:cNvSpPr/>
          <p:nvPr/>
        </p:nvSpPr>
        <p:spPr>
          <a:xfrm>
            <a:off x="6357601" y="775126"/>
            <a:ext cx="2002265" cy="431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>
                <a:solidFill>
                  <a:srgbClr val="FFFF00"/>
                </a:solidFill>
                <a:latin typeface="Futura Md BT" pitchFamily="34" charset="0"/>
              </a:rPr>
              <a:t>In process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24760" y="768956"/>
            <a:ext cx="1757391" cy="431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>
                <a:solidFill>
                  <a:srgbClr val="FF0000"/>
                </a:solidFill>
                <a:latin typeface="Futura Md BT" pitchFamily="34" charset="0"/>
              </a:rPr>
              <a:t>Complete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2349138" y="5317945"/>
            <a:ext cx="313509" cy="470164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7" name="Rounded Rectangle 26"/>
          <p:cNvSpPr/>
          <p:nvPr/>
        </p:nvSpPr>
        <p:spPr>
          <a:xfrm>
            <a:off x="461555" y="4340562"/>
            <a:ext cx="4088674" cy="11690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>
                <a:solidFill>
                  <a:srgbClr val="FFFF00"/>
                </a:solidFill>
                <a:latin typeface="Futura Md BT" pitchFamily="34" charset="0"/>
              </a:rPr>
              <a:t>5</a:t>
            </a:r>
            <a:r>
              <a:rPr lang="en-ZA" sz="2400" b="1" smtClean="0">
                <a:solidFill>
                  <a:srgbClr val="FFFF00"/>
                </a:solidFill>
                <a:latin typeface="Futura Md BT" pitchFamily="34" charset="0"/>
              </a:rPr>
              <a:t>.  Evaluate scenarios with stakeholders and determine MC</a:t>
            </a:r>
            <a:endParaRPr lang="en-ZA" sz="24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4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65760" y="881798"/>
            <a:ext cx="3015961" cy="2144660"/>
            <a:chOff x="0" y="881798"/>
            <a:chExt cx="3015961" cy="2144660"/>
          </a:xfrm>
        </p:grpSpPr>
        <p:sp>
          <p:nvSpPr>
            <p:cNvPr id="6" name="Rounded Rectangle 5"/>
            <p:cNvSpPr/>
            <p:nvPr/>
          </p:nvSpPr>
          <p:spPr>
            <a:xfrm>
              <a:off x="0" y="881798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1.  Status quo, IUA delineation</a:t>
              </a:r>
              <a:endParaRPr lang="en-ZA" sz="1800" b="1" dirty="0">
                <a:solidFill>
                  <a:srgbClr val="FF0000"/>
                </a:solidFill>
                <a:latin typeface="Futura Md BT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2081" y="1619083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3.  </a:t>
              </a:r>
              <a:r>
                <a:rPr lang="en-ZA" sz="1800" b="1" smtClean="0">
                  <a:solidFill>
                    <a:srgbClr val="FF0000"/>
                  </a:solidFill>
                  <a:latin typeface="Futura Md BT" pitchFamily="34" charset="0"/>
                </a:rPr>
                <a:t>Quantify EWRs</a:t>
              </a:r>
              <a:endParaRPr lang="en-ZA" sz="1800" b="1" dirty="0">
                <a:solidFill>
                  <a:srgbClr val="FFFF00"/>
                </a:solidFill>
                <a:latin typeface="Futura Md BT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7618" y="2347645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4.  ID &amp; evaluate scenarios in IWRM</a:t>
              </a:r>
              <a:endParaRPr lang="en-ZA" sz="1800" b="1" dirty="0">
                <a:solidFill>
                  <a:srgbClr val="FF0000"/>
                </a:solidFill>
                <a:latin typeface="Futura Md BT" pitchFamily="34" charset="0"/>
              </a:endParaRPr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368309" y="1374200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1395927" y="2111486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1391067" y="2856047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65760" y="29636"/>
            <a:ext cx="8321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solidFill>
                  <a:schemeClr val="bg1"/>
                </a:solidFill>
                <a:latin typeface="Futura Md BT" pitchFamily="34" charset="0"/>
              </a:rPr>
              <a:t>STEP 1: STATUS QUO &amp; IUA DELINEATION</a:t>
            </a:r>
            <a:endParaRPr lang="en-ZA" sz="2800" b="1" dirty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72753" y="705633"/>
            <a:ext cx="5271248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Task completed.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Purpose of task is to select homogenous areas that can be managed as an entity (IUA</a:t>
            </a:r>
            <a:r>
              <a:rPr lang="en-ZA" sz="2400" smtClean="0"/>
              <a:t>),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to </a:t>
            </a:r>
            <a:r>
              <a:rPr lang="en-ZA" sz="2400" dirty="0" smtClean="0"/>
              <a:t>determine the status quo of </a:t>
            </a:r>
            <a:r>
              <a:rPr lang="en-ZA" sz="2400" smtClean="0"/>
              <a:t>the IUAs, and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0095" y="3401035"/>
            <a:ext cx="8812370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to determine hotspots to prioritise the </a:t>
            </a:r>
            <a:r>
              <a:rPr lang="en-ZA" sz="2400" dirty="0" err="1" smtClean="0"/>
              <a:t>RUs</a:t>
            </a:r>
            <a:r>
              <a:rPr lang="en-ZA" sz="2400" dirty="0" smtClean="0"/>
              <a:t> for </a:t>
            </a:r>
            <a:r>
              <a:rPr lang="en-ZA" sz="2400" dirty="0" err="1" smtClean="0"/>
              <a:t>RQOs</a:t>
            </a:r>
            <a:r>
              <a:rPr lang="en-ZA" sz="2400" dirty="0" smtClean="0"/>
              <a:t> amongst others.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The output in essence is a sustainable base configuration that equates to the present state.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>
                <a:solidFill>
                  <a:srgbClr val="FF0000"/>
                </a:solidFill>
              </a:rPr>
              <a:t>Changes in this status are measured when evaluating operational scenarios within IWRM (Step 4).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29 IUAs identified, each with nodes.</a:t>
            </a:r>
          </a:p>
        </p:txBody>
      </p:sp>
      <p:sp>
        <p:nvSpPr>
          <p:cNvPr id="19" name="Freeform 18"/>
          <p:cNvSpPr/>
          <p:nvPr/>
        </p:nvSpPr>
        <p:spPr>
          <a:xfrm>
            <a:off x="3361386" y="1068946"/>
            <a:ext cx="721217" cy="1278699"/>
          </a:xfrm>
          <a:custGeom>
            <a:avLst/>
            <a:gdLst>
              <a:gd name="connsiteX0" fmla="*/ 605307 w 605307"/>
              <a:gd name="connsiteY0" fmla="*/ 1068947 h 1068947"/>
              <a:gd name="connsiteX1" fmla="*/ 399245 w 605307"/>
              <a:gd name="connsiteY1" fmla="*/ 618186 h 1068947"/>
              <a:gd name="connsiteX2" fmla="*/ 283335 w 605307"/>
              <a:gd name="connsiteY2" fmla="*/ 103031 h 1068947"/>
              <a:gd name="connsiteX3" fmla="*/ 0 w 605307"/>
              <a:gd name="connsiteY3" fmla="*/ 0 h 10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307" h="1068947">
                <a:moveTo>
                  <a:pt x="605307" y="1068947"/>
                </a:moveTo>
                <a:cubicBezTo>
                  <a:pt x="529107" y="924059"/>
                  <a:pt x="452907" y="779172"/>
                  <a:pt x="399245" y="618186"/>
                </a:cubicBezTo>
                <a:cubicBezTo>
                  <a:pt x="345583" y="457200"/>
                  <a:pt x="349876" y="206062"/>
                  <a:pt x="283335" y="103031"/>
                </a:cubicBezTo>
                <a:cubicBezTo>
                  <a:pt x="216794" y="0"/>
                  <a:pt x="108397" y="0"/>
                  <a:pt x="0" y="0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22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168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Futura Md BT" pitchFamily="34" charset="0"/>
              </a:defRPr>
            </a:lvl1pPr>
          </a:lstStyle>
          <a:p>
            <a:pPr lvl="1" algn="ctr"/>
            <a:r>
              <a:rPr lang="en-ZA" sz="2800" b="1" dirty="0">
                <a:solidFill>
                  <a:schemeClr val="bg1"/>
                </a:solidFill>
                <a:latin typeface="Futura Md BT" panose="020B0602020204020303" pitchFamily="34" charset="0"/>
              </a:rPr>
              <a:t>STEP 3: </a:t>
            </a:r>
            <a:r>
              <a:rPr lang="en-ZA" sz="2800" b="1">
                <a:solidFill>
                  <a:schemeClr val="bg1"/>
                </a:solidFill>
                <a:latin typeface="Futura Md BT" panose="020B0602020204020303" pitchFamily="34" charset="0"/>
              </a:rPr>
              <a:t>QUANTIFY </a:t>
            </a:r>
            <a:r>
              <a:rPr lang="en-ZA" sz="2800" b="1" smtClean="0">
                <a:solidFill>
                  <a:schemeClr val="bg1"/>
                </a:solidFill>
                <a:latin typeface="Futura Md BT" panose="020B0602020204020303" pitchFamily="34" charset="0"/>
              </a:rPr>
              <a:t>EWRS</a:t>
            </a:r>
            <a:endParaRPr lang="en-ZA" sz="20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66121"/>
            <a:ext cx="8153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endParaRPr lang="en-ZA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365760" y="881798"/>
            <a:ext cx="3015961" cy="2144660"/>
            <a:chOff x="0" y="881798"/>
            <a:chExt cx="3015961" cy="2144660"/>
          </a:xfrm>
        </p:grpSpPr>
        <p:sp>
          <p:nvSpPr>
            <p:cNvPr id="6" name="Rounded Rectangle 5"/>
            <p:cNvSpPr/>
            <p:nvPr/>
          </p:nvSpPr>
          <p:spPr>
            <a:xfrm>
              <a:off x="0" y="881798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1.  Status quo, IUA delineation</a:t>
              </a:r>
              <a:endParaRPr lang="en-ZA" sz="1800" b="1" dirty="0">
                <a:solidFill>
                  <a:srgbClr val="FF0000"/>
                </a:solidFill>
                <a:latin typeface="Futura Md BT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2081" y="1619083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3.  </a:t>
              </a:r>
              <a:r>
                <a:rPr lang="en-ZA" sz="1800" b="1" smtClean="0">
                  <a:solidFill>
                    <a:srgbClr val="FF0000"/>
                  </a:solidFill>
                  <a:latin typeface="Futura Md BT" pitchFamily="34" charset="0"/>
                </a:rPr>
                <a:t>Quantify EWRs</a:t>
              </a:r>
              <a:endParaRPr lang="en-ZA" sz="1800" b="1" dirty="0">
                <a:solidFill>
                  <a:srgbClr val="FFFF00"/>
                </a:solidFill>
                <a:latin typeface="Futura Md BT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7618" y="2347645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4.  ID &amp; evaluate scenarios in IWRM</a:t>
              </a:r>
              <a:endParaRPr lang="en-ZA" sz="1800" b="1" dirty="0">
                <a:solidFill>
                  <a:srgbClr val="FF0000"/>
                </a:solidFill>
                <a:latin typeface="Futura Md BT" pitchFamily="34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1368309" y="1374200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1395927" y="2111486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391067" y="2856047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</p:grpSp>
      <p:sp>
        <p:nvSpPr>
          <p:cNvPr id="14" name="Freeform 13"/>
          <p:cNvSpPr/>
          <p:nvPr/>
        </p:nvSpPr>
        <p:spPr>
          <a:xfrm>
            <a:off x="200074" y="1927731"/>
            <a:ext cx="2784426" cy="1488569"/>
          </a:xfrm>
          <a:custGeom>
            <a:avLst/>
            <a:gdLst>
              <a:gd name="connsiteX0" fmla="*/ 658404 w 658404"/>
              <a:gd name="connsiteY0" fmla="*/ 1751526 h 1751526"/>
              <a:gd name="connsiteX1" fmla="*/ 14461 w 658404"/>
              <a:gd name="connsiteY1" fmla="*/ 1017431 h 1751526"/>
              <a:gd name="connsiteX2" fmla="*/ 194765 w 658404"/>
              <a:gd name="connsiteY2" fmla="*/ 0 h 1751526"/>
              <a:gd name="connsiteX3" fmla="*/ 194765 w 658404"/>
              <a:gd name="connsiteY3" fmla="*/ 0 h 1751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8404" h="1751526">
                <a:moveTo>
                  <a:pt x="658404" y="1751526"/>
                </a:moveTo>
                <a:cubicBezTo>
                  <a:pt x="375069" y="1530439"/>
                  <a:pt x="91734" y="1309352"/>
                  <a:pt x="14461" y="1017431"/>
                </a:cubicBezTo>
                <a:cubicBezTo>
                  <a:pt x="-62812" y="725510"/>
                  <a:pt x="194765" y="0"/>
                  <a:pt x="194765" y="0"/>
                </a:cubicBezTo>
                <a:lnTo>
                  <a:pt x="194765" y="0"/>
                </a:lnTo>
              </a:path>
            </a:pathLst>
          </a:custGeom>
          <a:noFill/>
          <a:ln w="635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TextBox 15"/>
          <p:cNvSpPr txBox="1"/>
          <p:nvPr/>
        </p:nvSpPr>
        <p:spPr>
          <a:xfrm>
            <a:off x="3490176" y="803613"/>
            <a:ext cx="5537914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/>
              <a:t>Purpose of task is to determine EWRs at each biophysical node.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/>
              <a:t>Output is EWRs as flow duration tables for each </a:t>
            </a:r>
            <a:r>
              <a:rPr lang="en-ZA" sz="2400" smtClean="0"/>
              <a:t>node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All river &amp; estuary surveys have been undertaken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Hydrological modelling for all river nodes completed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0074" y="3794601"/>
            <a:ext cx="8828016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/>
              <a:t>During previous </a:t>
            </a:r>
            <a:r>
              <a:rPr lang="en-ZA" sz="2400" smtClean="0"/>
              <a:t>meetings: </a:t>
            </a:r>
            <a:r>
              <a:rPr lang="en-ZA" sz="2400"/>
              <a:t>Detailed EWRs presented at </a:t>
            </a:r>
            <a:r>
              <a:rPr lang="en-ZA" sz="2400" smtClean="0"/>
              <a:t>12 </a:t>
            </a:r>
            <a:r>
              <a:rPr lang="en-ZA" sz="2400"/>
              <a:t>EWR sites</a:t>
            </a:r>
            <a:r>
              <a:rPr lang="en-ZA" sz="2400" smtClean="0"/>
              <a:t>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 smtClean="0"/>
              <a:t>EWRs </a:t>
            </a:r>
            <a:r>
              <a:rPr lang="en-ZA" sz="2400"/>
              <a:t>at 158 desktop biophysical nodes presented: </a:t>
            </a:r>
            <a:r>
              <a:rPr lang="en-ZA" sz="2400" smtClean="0"/>
              <a:t>Reports have been distributed for comments.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 smtClean="0"/>
              <a:t>Estuary EcoClassification has been undertaken and recommended EWR been determined</a:t>
            </a:r>
          </a:p>
        </p:txBody>
      </p:sp>
    </p:spTree>
    <p:extLst>
      <p:ext uri="{BB962C8B-B14F-4D97-AF65-F5344CB8AC3E}">
        <p14:creationId xmlns:p14="http://schemas.microsoft.com/office/powerpoint/2010/main" val="22795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36192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Futura Md BT" pitchFamily="34" charset="0"/>
              </a:defRPr>
            </a:lvl1pPr>
            <a:lvl2pPr lvl="1" algn="ctr">
              <a:defRPr sz="2800" b="1">
                <a:solidFill>
                  <a:schemeClr val="bg1"/>
                </a:solidFill>
                <a:latin typeface="Futura Md BT" panose="020B0602020204020303" pitchFamily="34" charset="0"/>
              </a:defRPr>
            </a:lvl2pPr>
          </a:lstStyle>
          <a:p>
            <a:pPr lvl="1"/>
            <a:r>
              <a:rPr lang="en-ZA"/>
              <a:t>STEP 4 &amp; 5: ID </a:t>
            </a:r>
            <a:r>
              <a:rPr lang="en-ZA" smtClean="0"/>
              <a:t>&amp; </a:t>
            </a:r>
            <a:r>
              <a:rPr lang="en-ZA" dirty="0"/>
              <a:t>EVALUATE SCs WITHIN IWRM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666121"/>
            <a:ext cx="8153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endParaRPr lang="en-Z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683000" y="945364"/>
            <a:ext cx="546100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Determined </a:t>
            </a:r>
            <a:r>
              <a:rPr lang="en-ZA" sz="2400" dirty="0" smtClean="0"/>
              <a:t>preliminary operational scenarios and test with </a:t>
            </a:r>
            <a:r>
              <a:rPr lang="en-ZA" sz="2400" smtClean="0"/>
              <a:t>stakeholders.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26088" y="901256"/>
            <a:ext cx="3015961" cy="2144660"/>
            <a:chOff x="0" y="881798"/>
            <a:chExt cx="3015961" cy="2144660"/>
          </a:xfrm>
        </p:grpSpPr>
        <p:sp>
          <p:nvSpPr>
            <p:cNvPr id="6" name="Rounded Rectangle 5"/>
            <p:cNvSpPr/>
            <p:nvPr/>
          </p:nvSpPr>
          <p:spPr>
            <a:xfrm>
              <a:off x="0" y="881798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1.  Status quo, IUA delineation</a:t>
              </a:r>
              <a:endParaRPr lang="en-ZA" sz="1800" b="1" dirty="0">
                <a:solidFill>
                  <a:srgbClr val="FF0000"/>
                </a:solidFill>
                <a:latin typeface="Futura Md BT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2081" y="1619083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3.  </a:t>
              </a:r>
              <a:r>
                <a:rPr lang="en-ZA" sz="1800" b="1" smtClean="0">
                  <a:solidFill>
                    <a:srgbClr val="FF0000"/>
                  </a:solidFill>
                  <a:latin typeface="Futura Md BT" pitchFamily="34" charset="0"/>
                </a:rPr>
                <a:t>Quantify EWRs</a:t>
              </a:r>
              <a:endParaRPr lang="en-ZA" sz="1800" b="1" dirty="0">
                <a:solidFill>
                  <a:srgbClr val="FFFF00"/>
                </a:solidFill>
                <a:latin typeface="Futura Md BT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7618" y="2347645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dirty="0" smtClean="0">
                  <a:solidFill>
                    <a:srgbClr val="FF0000"/>
                  </a:solidFill>
                  <a:latin typeface="Futura Md BT" pitchFamily="34" charset="0"/>
                </a:rPr>
                <a:t>4.  ID &amp; </a:t>
              </a:r>
              <a:r>
                <a:rPr lang="en-ZA" sz="1800" b="1" dirty="0" smtClean="0">
                  <a:solidFill>
                    <a:srgbClr val="FFFF00"/>
                  </a:solidFill>
                  <a:latin typeface="Futura Md BT" pitchFamily="34" charset="0"/>
                </a:rPr>
                <a:t>evaluate scenarios in IWRM</a:t>
              </a:r>
              <a:endParaRPr lang="en-ZA" sz="1800" b="1" dirty="0">
                <a:solidFill>
                  <a:srgbClr val="FFFF00"/>
                </a:solidFill>
                <a:latin typeface="Futura Md BT" pitchFamily="34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1368309" y="1374200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1395927" y="2111486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391067" y="2856047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096325" y="2130944"/>
            <a:ext cx="4882575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Determined </a:t>
            </a:r>
            <a:r>
              <a:rPr lang="en-ZA" sz="2400" dirty="0" smtClean="0"/>
              <a:t>consequences </a:t>
            </a:r>
            <a:r>
              <a:rPr lang="en-ZA" sz="2400" smtClean="0"/>
              <a:t>of scenarios for U1 and U4: River, estuary, economics, ecosystem services, yield. Ranking scenarios have taken place</a:t>
            </a:r>
            <a:endParaRPr lang="en-ZA" sz="2400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278169" y="3245285"/>
            <a:ext cx="2911799" cy="111081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b="1" dirty="0">
                <a:solidFill>
                  <a:srgbClr val="FFFF00"/>
                </a:solidFill>
                <a:latin typeface="Futura Md BT" pitchFamily="34" charset="0"/>
              </a:rPr>
              <a:t>5</a:t>
            </a:r>
            <a:r>
              <a:rPr lang="en-ZA" sz="1800" b="1" smtClean="0">
                <a:solidFill>
                  <a:srgbClr val="FFFF00"/>
                </a:solidFill>
                <a:latin typeface="Futura Md BT" pitchFamily="34" charset="0"/>
              </a:rPr>
              <a:t>.  Evaluate scenarios with stakeholders and determine MC</a:t>
            </a:r>
            <a:endParaRPr lang="en-ZA" sz="1800" b="1" dirty="0">
              <a:solidFill>
                <a:srgbClr val="FFFF00"/>
              </a:solidFill>
              <a:latin typeface="Futura Md BT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271234" y="1790700"/>
            <a:ext cx="825091" cy="810832"/>
          </a:xfrm>
          <a:custGeom>
            <a:avLst/>
            <a:gdLst>
              <a:gd name="connsiteX0" fmla="*/ 1352281 w 1352281"/>
              <a:gd name="connsiteY0" fmla="*/ 0 h 1030309"/>
              <a:gd name="connsiteX1" fmla="*/ 862884 w 1352281"/>
              <a:gd name="connsiteY1" fmla="*/ 141667 h 1030309"/>
              <a:gd name="connsiteX2" fmla="*/ 682580 w 1352281"/>
              <a:gd name="connsiteY2" fmla="*/ 695459 h 1030309"/>
              <a:gd name="connsiteX3" fmla="*/ 450760 w 1352281"/>
              <a:gd name="connsiteY3" fmla="*/ 914400 h 1030309"/>
              <a:gd name="connsiteX4" fmla="*/ 0 w 1352281"/>
              <a:gd name="connsiteY4" fmla="*/ 1030309 h 1030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2281" h="1030309">
                <a:moveTo>
                  <a:pt x="1352281" y="0"/>
                </a:moveTo>
                <a:cubicBezTo>
                  <a:pt x="1163391" y="12878"/>
                  <a:pt x="974501" y="25757"/>
                  <a:pt x="862884" y="141667"/>
                </a:cubicBezTo>
                <a:cubicBezTo>
                  <a:pt x="751267" y="257577"/>
                  <a:pt x="751267" y="566670"/>
                  <a:pt x="682580" y="695459"/>
                </a:cubicBezTo>
                <a:cubicBezTo>
                  <a:pt x="613893" y="824248"/>
                  <a:pt x="564523" y="858592"/>
                  <a:pt x="450760" y="914400"/>
                </a:cubicBezTo>
                <a:cubicBezTo>
                  <a:pt x="336997" y="970208"/>
                  <a:pt x="168498" y="1000258"/>
                  <a:pt x="0" y="1030309"/>
                </a:cubicBezTo>
              </a:path>
            </a:pathLst>
          </a:custGeom>
          <a:noFill/>
          <a:ln w="635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TextBox 14"/>
          <p:cNvSpPr txBox="1"/>
          <p:nvPr/>
        </p:nvSpPr>
        <p:spPr>
          <a:xfrm>
            <a:off x="635001" y="4818131"/>
            <a:ext cx="80518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U1 &amp; U4: Make </a:t>
            </a:r>
            <a:r>
              <a:rPr lang="en-ZA" sz="2400" dirty="0" smtClean="0"/>
              <a:t>study </a:t>
            </a:r>
            <a:r>
              <a:rPr lang="en-ZA" sz="2400" smtClean="0"/>
              <a:t>team recommendations,</a:t>
            </a:r>
            <a:endParaRPr lang="en-ZA" sz="2400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U1 &amp; U4: Take </a:t>
            </a:r>
            <a:r>
              <a:rPr lang="en-ZA" sz="2400" dirty="0" smtClean="0"/>
              <a:t>consequences </a:t>
            </a:r>
            <a:r>
              <a:rPr lang="en-ZA" sz="2400" smtClean="0"/>
              <a:t>and draft </a:t>
            </a:r>
            <a:r>
              <a:rPr lang="en-ZA" sz="2400" dirty="0" smtClean="0"/>
              <a:t>MC </a:t>
            </a:r>
            <a:r>
              <a:rPr lang="en-ZA" sz="2400" smtClean="0"/>
              <a:t>to stakeholders (November 2014)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smtClean="0"/>
              <a:t>Rest of study area to be addressed at next PSC meeting</a:t>
            </a:r>
            <a:endParaRPr lang="en-ZA" sz="2400" dirty="0" smtClean="0"/>
          </a:p>
        </p:txBody>
      </p:sp>
      <p:sp>
        <p:nvSpPr>
          <p:cNvPr id="17" name="Freeform 16"/>
          <p:cNvSpPr/>
          <p:nvPr/>
        </p:nvSpPr>
        <p:spPr>
          <a:xfrm>
            <a:off x="816978" y="4356100"/>
            <a:ext cx="1610074" cy="378863"/>
          </a:xfrm>
          <a:custGeom>
            <a:avLst/>
            <a:gdLst>
              <a:gd name="connsiteX0" fmla="*/ 1610074 w 1610074"/>
              <a:gd name="connsiteY0" fmla="*/ 180304 h 378863"/>
              <a:gd name="connsiteX1" fmla="*/ 631280 w 1610074"/>
              <a:gd name="connsiteY1" fmla="*/ 373487 h 378863"/>
              <a:gd name="connsiteX2" fmla="*/ 103246 w 1610074"/>
              <a:gd name="connsiteY2" fmla="*/ 296214 h 378863"/>
              <a:gd name="connsiteX3" fmla="*/ 215 w 1610074"/>
              <a:gd name="connsiteY3" fmla="*/ 0 h 378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0074" h="378863">
                <a:moveTo>
                  <a:pt x="1610074" y="180304"/>
                </a:moveTo>
                <a:cubicBezTo>
                  <a:pt x="1246246" y="267236"/>
                  <a:pt x="882418" y="354169"/>
                  <a:pt x="631280" y="373487"/>
                </a:cubicBezTo>
                <a:cubicBezTo>
                  <a:pt x="380142" y="392805"/>
                  <a:pt x="208423" y="358462"/>
                  <a:pt x="103246" y="296214"/>
                </a:cubicBezTo>
                <a:cubicBezTo>
                  <a:pt x="-1931" y="233966"/>
                  <a:pt x="-858" y="116983"/>
                  <a:pt x="215" y="0"/>
                </a:cubicBezTo>
              </a:path>
            </a:pathLst>
          </a:custGeom>
          <a:noFill/>
          <a:ln w="635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8" name="Freeform 17"/>
          <p:cNvSpPr/>
          <p:nvPr/>
        </p:nvSpPr>
        <p:spPr>
          <a:xfrm>
            <a:off x="3347864" y="1844824"/>
            <a:ext cx="825091" cy="810832"/>
          </a:xfrm>
          <a:custGeom>
            <a:avLst/>
            <a:gdLst>
              <a:gd name="connsiteX0" fmla="*/ 1352281 w 1352281"/>
              <a:gd name="connsiteY0" fmla="*/ 0 h 1030309"/>
              <a:gd name="connsiteX1" fmla="*/ 862884 w 1352281"/>
              <a:gd name="connsiteY1" fmla="*/ 141667 h 1030309"/>
              <a:gd name="connsiteX2" fmla="*/ 682580 w 1352281"/>
              <a:gd name="connsiteY2" fmla="*/ 695459 h 1030309"/>
              <a:gd name="connsiteX3" fmla="*/ 450760 w 1352281"/>
              <a:gd name="connsiteY3" fmla="*/ 914400 h 1030309"/>
              <a:gd name="connsiteX4" fmla="*/ 0 w 1352281"/>
              <a:gd name="connsiteY4" fmla="*/ 1030309 h 1030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2281" h="1030309">
                <a:moveTo>
                  <a:pt x="1352281" y="0"/>
                </a:moveTo>
                <a:cubicBezTo>
                  <a:pt x="1163391" y="12878"/>
                  <a:pt x="974501" y="25757"/>
                  <a:pt x="862884" y="141667"/>
                </a:cubicBezTo>
                <a:cubicBezTo>
                  <a:pt x="751267" y="257577"/>
                  <a:pt x="751267" y="566670"/>
                  <a:pt x="682580" y="695459"/>
                </a:cubicBezTo>
                <a:cubicBezTo>
                  <a:pt x="613893" y="824248"/>
                  <a:pt x="564523" y="858592"/>
                  <a:pt x="450760" y="914400"/>
                </a:cubicBezTo>
                <a:cubicBezTo>
                  <a:pt x="336997" y="970208"/>
                  <a:pt x="168498" y="1000258"/>
                  <a:pt x="0" y="1030309"/>
                </a:cubicBezTo>
              </a:path>
            </a:pathLst>
          </a:custGeom>
          <a:noFill/>
          <a:ln w="635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41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168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Futura Md BT" pitchFamily="34" charset="0"/>
              </a:defRPr>
            </a:lvl1pPr>
          </a:lstStyle>
          <a:p>
            <a:pPr lvl="1" algn="ctr"/>
            <a:r>
              <a:rPr lang="en-ZA" sz="2800" b="1" dirty="0">
                <a:solidFill>
                  <a:schemeClr val="bg1"/>
                </a:solidFill>
                <a:latin typeface="Futura Md BT" panose="020B0602020204020303" pitchFamily="34" charset="0"/>
              </a:rPr>
              <a:t>STEP </a:t>
            </a:r>
            <a:r>
              <a:rPr lang="en-ZA" sz="2800" b="1" dirty="0" smtClean="0">
                <a:solidFill>
                  <a:schemeClr val="bg1"/>
                </a:solidFill>
                <a:latin typeface="Futura Md BT" panose="020B0602020204020303" pitchFamily="34" charset="0"/>
              </a:rPr>
              <a:t>6: </a:t>
            </a:r>
            <a:r>
              <a:rPr lang="en-ZA" sz="2800" b="1" dirty="0" err="1" smtClean="0">
                <a:solidFill>
                  <a:schemeClr val="bg1"/>
                </a:solidFill>
                <a:latin typeface="Futura Md BT" panose="020B0602020204020303" pitchFamily="34" charset="0"/>
              </a:rPr>
              <a:t>RQOs</a:t>
            </a:r>
            <a:endParaRPr lang="en-ZA" sz="20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66121"/>
            <a:ext cx="8153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endParaRPr lang="en-Z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90176" y="803613"/>
            <a:ext cx="5537914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/>
              <a:t>Purpose of task is to determine </a:t>
            </a:r>
            <a:r>
              <a:rPr lang="en-ZA" sz="2400" dirty="0" err="1" smtClean="0"/>
              <a:t>RQOs</a:t>
            </a:r>
            <a:r>
              <a:rPr lang="en-ZA" sz="2400" dirty="0" smtClean="0"/>
              <a:t> for each moderate and priority </a:t>
            </a:r>
            <a:r>
              <a:rPr lang="en-ZA" sz="2400" dirty="0" err="1" smtClean="0"/>
              <a:t>RUs.</a:t>
            </a:r>
            <a:endParaRPr lang="en-ZA" sz="2400" dirty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ZA" sz="2400" dirty="0" smtClean="0"/>
              <a:t>Level of detail &amp; indicator components determined and differ between moderate and high priority </a:t>
            </a:r>
            <a:r>
              <a:rPr lang="en-ZA" sz="2400" dirty="0" err="1" smtClean="0"/>
              <a:t>RUs</a:t>
            </a:r>
            <a:r>
              <a:rPr lang="en-ZA" sz="2400" dirty="0" smtClean="0"/>
              <a:t> for U1 and U4 (rivers).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" y="881798"/>
            <a:ext cx="2963880" cy="662813"/>
            <a:chOff x="0" y="881798"/>
            <a:chExt cx="2963880" cy="662813"/>
          </a:xfrm>
        </p:grpSpPr>
        <p:sp>
          <p:nvSpPr>
            <p:cNvPr id="6" name="Rounded Rectangle 5"/>
            <p:cNvSpPr/>
            <p:nvPr/>
          </p:nvSpPr>
          <p:spPr>
            <a:xfrm>
              <a:off x="0" y="881798"/>
              <a:ext cx="2963880" cy="49240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800" b="1" smtClean="0">
                  <a:solidFill>
                    <a:srgbClr val="FFFF00"/>
                  </a:solidFill>
                  <a:latin typeface="Futura Md BT" pitchFamily="34" charset="0"/>
                </a:rPr>
                <a:t>6.  RQOs</a:t>
              </a:r>
              <a:endParaRPr lang="en-ZA" sz="1800" b="1" dirty="0">
                <a:solidFill>
                  <a:srgbClr val="FFFF00"/>
                </a:solidFill>
                <a:latin typeface="Futura Md BT" pitchFamily="34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1368309" y="1374200"/>
              <a:ext cx="227263" cy="170411"/>
            </a:xfrm>
            <a:prstGeom prst="down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8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07504" y="3789040"/>
            <a:ext cx="8828016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2800" b="1">
                <a:solidFill>
                  <a:schemeClr val="tx1"/>
                </a:solidFill>
                <a:latin typeface="Futura Md BT" pitchFamily="34" charset="0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 smtClean="0"/>
              <a:t>Similar work for rest of study area this afternoon (rivers)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 smtClean="0"/>
              <a:t>Estuaries, wetlands, groundwater to follow.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ZA" sz="2400" smtClean="0"/>
              <a:t>RQOs to be determined post this meeting and to be provided at next stakeholder meeting.</a:t>
            </a:r>
          </a:p>
        </p:txBody>
      </p:sp>
      <p:sp>
        <p:nvSpPr>
          <p:cNvPr id="14" name="Freeform 13"/>
          <p:cNvSpPr/>
          <p:nvPr/>
        </p:nvSpPr>
        <p:spPr>
          <a:xfrm>
            <a:off x="1734068" y="1636010"/>
            <a:ext cx="1313931" cy="1894590"/>
          </a:xfrm>
          <a:custGeom>
            <a:avLst/>
            <a:gdLst>
              <a:gd name="connsiteX0" fmla="*/ 658404 w 658404"/>
              <a:gd name="connsiteY0" fmla="*/ 1751526 h 1751526"/>
              <a:gd name="connsiteX1" fmla="*/ 14461 w 658404"/>
              <a:gd name="connsiteY1" fmla="*/ 1017431 h 1751526"/>
              <a:gd name="connsiteX2" fmla="*/ 194765 w 658404"/>
              <a:gd name="connsiteY2" fmla="*/ 0 h 1751526"/>
              <a:gd name="connsiteX3" fmla="*/ 194765 w 658404"/>
              <a:gd name="connsiteY3" fmla="*/ 0 h 1751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8404" h="1751526">
                <a:moveTo>
                  <a:pt x="658404" y="1751526"/>
                </a:moveTo>
                <a:cubicBezTo>
                  <a:pt x="375069" y="1530439"/>
                  <a:pt x="91734" y="1309352"/>
                  <a:pt x="14461" y="1017431"/>
                </a:cubicBezTo>
                <a:cubicBezTo>
                  <a:pt x="-62812" y="725510"/>
                  <a:pt x="194765" y="0"/>
                  <a:pt x="194765" y="0"/>
                </a:cubicBezTo>
                <a:lnTo>
                  <a:pt x="194765" y="0"/>
                </a:lnTo>
              </a:path>
            </a:pathLst>
          </a:custGeom>
          <a:noFill/>
          <a:ln w="635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7168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Futura Md BT" pitchFamily="34" charset="0"/>
              </a:defRPr>
            </a:lvl1pPr>
          </a:lstStyle>
          <a:p>
            <a:pPr lvl="1" algn="ctr"/>
            <a:r>
              <a:rPr lang="en-ZA" sz="2800" b="1" dirty="0">
                <a:solidFill>
                  <a:schemeClr val="bg1"/>
                </a:solidFill>
                <a:latin typeface="Futura Md BT" panose="020B0602020204020303" pitchFamily="34" charset="0"/>
              </a:rPr>
              <a:t>STEP </a:t>
            </a:r>
            <a:r>
              <a:rPr lang="en-ZA" sz="2800" b="1" dirty="0" smtClean="0">
                <a:solidFill>
                  <a:schemeClr val="bg1"/>
                </a:solidFill>
                <a:latin typeface="Futura Md BT" panose="020B0602020204020303" pitchFamily="34" charset="0"/>
              </a:rPr>
              <a:t>6: </a:t>
            </a:r>
            <a:r>
              <a:rPr lang="en-ZA" sz="2800" b="1" dirty="0" err="1" smtClean="0">
                <a:solidFill>
                  <a:schemeClr val="bg1"/>
                </a:solidFill>
                <a:latin typeface="Futura Md BT" panose="020B0602020204020303" pitchFamily="34" charset="0"/>
              </a:rPr>
              <a:t>RQOs</a:t>
            </a:r>
            <a:endParaRPr lang="en-ZA" sz="2000" b="1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111500" y="4465037"/>
            <a:ext cx="2451100" cy="2247900"/>
          </a:xfrm>
          <a:prstGeom prst="ellips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smtClean="0">
                <a:solidFill>
                  <a:schemeClr val="tx1"/>
                </a:solidFill>
                <a:latin typeface="Futura Md BT" panose="020B0602020204020303" pitchFamily="34" charset="0"/>
              </a:rPr>
              <a:t>Water Resource Class</a:t>
            </a:r>
            <a:endParaRPr lang="en-ZA" b="1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47637"/>
            <a:ext cx="1993900" cy="1181100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smtClean="0">
                <a:solidFill>
                  <a:schemeClr val="tx1"/>
                </a:solidFill>
                <a:latin typeface="Futura Md BT" panose="020B0602020204020303" pitchFamily="34" charset="0"/>
              </a:rPr>
              <a:t>Operational Scenario/s</a:t>
            </a:r>
            <a:endParaRPr lang="en-ZA" b="1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993900" y="5300062"/>
            <a:ext cx="1117600" cy="47625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b="1"/>
          </a:p>
        </p:txBody>
      </p:sp>
      <p:sp>
        <p:nvSpPr>
          <p:cNvPr id="8" name="Rectangle 7"/>
          <p:cNvSpPr/>
          <p:nvPr/>
        </p:nvSpPr>
        <p:spPr>
          <a:xfrm>
            <a:off x="6692900" y="4934937"/>
            <a:ext cx="1993900" cy="1181100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smtClean="0">
                <a:solidFill>
                  <a:schemeClr val="tx1"/>
                </a:solidFill>
                <a:latin typeface="Futura Md BT" panose="020B0602020204020303" pitchFamily="34" charset="0"/>
              </a:rPr>
              <a:t>RQOs</a:t>
            </a:r>
            <a:endParaRPr lang="en-ZA" b="1">
              <a:solidFill>
                <a:schemeClr val="tx1"/>
              </a:solidFill>
              <a:latin typeface="Futura Md BT" panose="020B0602020204020303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5562600" y="5350862"/>
            <a:ext cx="1117600" cy="476250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b="1"/>
          </a:p>
        </p:txBody>
      </p:sp>
      <p:sp>
        <p:nvSpPr>
          <p:cNvPr id="10" name="TextBox 9"/>
          <p:cNvSpPr txBox="1"/>
          <p:nvPr/>
        </p:nvSpPr>
        <p:spPr>
          <a:xfrm>
            <a:off x="1993900" y="4987027"/>
            <a:ext cx="127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smtClean="0"/>
              <a:t>Informs</a:t>
            </a:r>
            <a:endParaRPr lang="en-ZA" sz="2000" b="1"/>
          </a:p>
        </p:txBody>
      </p:sp>
      <p:sp>
        <p:nvSpPr>
          <p:cNvPr id="11" name="TextBox 10"/>
          <p:cNvSpPr txBox="1"/>
          <p:nvPr/>
        </p:nvSpPr>
        <p:spPr>
          <a:xfrm>
            <a:off x="5676900" y="4994727"/>
            <a:ext cx="127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smtClean="0"/>
              <a:t>Defines</a:t>
            </a:r>
            <a:endParaRPr lang="en-ZA" sz="2000" b="1"/>
          </a:p>
        </p:txBody>
      </p:sp>
      <p:sp>
        <p:nvSpPr>
          <p:cNvPr id="12" name="TextBox 11"/>
          <p:cNvSpPr txBox="1"/>
          <p:nvPr/>
        </p:nvSpPr>
        <p:spPr>
          <a:xfrm>
            <a:off x="-7168" y="766163"/>
            <a:ext cx="8980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latin typeface="Futura Md BT" panose="020B0602020204020303" pitchFamily="34" charset="0"/>
                <a:cs typeface="Arial" pitchFamily="34" charset="0"/>
              </a:rPr>
              <a:t>RQOs capture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the </a:t>
            </a:r>
            <a:r>
              <a:rPr lang="en-ZA" sz="2400" b="1" dirty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Management Class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of the Classification System and </a:t>
            </a:r>
            <a:r>
              <a:rPr lang="en-ZA" sz="2400" dirty="0" smtClean="0">
                <a:latin typeface="Futura Md BT" panose="020B0602020204020303" pitchFamily="34" charset="0"/>
                <a:cs typeface="Arial" pitchFamily="34" charset="0"/>
              </a:rPr>
              <a:t>the </a:t>
            </a:r>
            <a:r>
              <a:rPr lang="en-ZA" sz="2400" b="1" dirty="0" smtClean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ecological </a:t>
            </a:r>
            <a:r>
              <a:rPr lang="en-ZA" sz="2400" b="1" dirty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needs determined in the Reserve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into </a:t>
            </a:r>
            <a:r>
              <a:rPr lang="en-ZA" sz="2400" b="1" dirty="0">
                <a:solidFill>
                  <a:srgbClr val="00B050"/>
                </a:solidFill>
                <a:latin typeface="Futura Md BT" panose="020B0602020204020303" pitchFamily="34" charset="0"/>
                <a:cs typeface="Arial" pitchFamily="34" charset="0"/>
              </a:rPr>
              <a:t>measurable management goals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that give direction </a:t>
            </a:r>
            <a:r>
              <a:rPr lang="en-ZA" sz="2400" dirty="0" smtClean="0">
                <a:latin typeface="Futura Md BT" panose="020B0602020204020303" pitchFamily="34" charset="0"/>
                <a:cs typeface="Arial" pitchFamily="34" charset="0"/>
              </a:rPr>
              <a:t>to resource </a:t>
            </a:r>
            <a:r>
              <a:rPr lang="en-ZA" sz="2400" dirty="0">
                <a:latin typeface="Futura Md BT" panose="020B0602020204020303" pitchFamily="34" charset="0"/>
                <a:cs typeface="Arial" pitchFamily="34" charset="0"/>
              </a:rPr>
              <a:t>managers as to how the resource needs to be managed.</a:t>
            </a:r>
          </a:p>
          <a:p>
            <a:endParaRPr lang="en-ZA" sz="2400" i="1" dirty="0" smtClean="0">
              <a:latin typeface="Futura Md BT" panose="020B0602020204020303" pitchFamily="34" charset="0"/>
              <a:cs typeface="Arial" pitchFamily="34" charset="0"/>
            </a:endParaRPr>
          </a:p>
          <a:p>
            <a:r>
              <a:rPr lang="en-ZA" sz="2400" i="1" dirty="0" smtClean="0">
                <a:latin typeface="Futura Md BT" panose="020B0602020204020303" pitchFamily="34" charset="0"/>
                <a:cs typeface="Arial" pitchFamily="34" charset="0"/>
              </a:rPr>
              <a:t>RQOs for </a:t>
            </a:r>
            <a:r>
              <a:rPr lang="en-ZA" sz="2400" i="1" dirty="0">
                <a:latin typeface="Futura Md BT" panose="020B0602020204020303" pitchFamily="34" charset="0"/>
                <a:cs typeface="Arial" pitchFamily="34" charset="0"/>
              </a:rPr>
              <a:t>a </a:t>
            </a:r>
            <a:r>
              <a:rPr lang="en-ZA" sz="2400" i="1" dirty="0" smtClean="0">
                <a:latin typeface="Futura Md BT" panose="020B0602020204020303" pitchFamily="34" charset="0"/>
                <a:cs typeface="Arial" pitchFamily="34" charset="0"/>
              </a:rPr>
              <a:t>water resource </a:t>
            </a:r>
            <a:r>
              <a:rPr lang="en-ZA" sz="2400" i="1" dirty="0">
                <a:latin typeface="Futura Md BT" panose="020B0602020204020303" pitchFamily="34" charset="0"/>
                <a:cs typeface="Arial" pitchFamily="34" charset="0"/>
              </a:rPr>
              <a:t>are a </a:t>
            </a:r>
            <a:r>
              <a:rPr lang="en-ZA" sz="2400" i="1" dirty="0">
                <a:solidFill>
                  <a:srgbClr val="00B050"/>
                </a:solidFill>
                <a:latin typeface="Futura Md BT" panose="020B0602020204020303" pitchFamily="34" charset="0"/>
                <a:cs typeface="Arial" pitchFamily="34" charset="0"/>
              </a:rPr>
              <a:t>numerical or descriptive statement </a:t>
            </a:r>
            <a:r>
              <a:rPr lang="en-ZA" sz="2400" i="1" dirty="0">
                <a:latin typeface="Futura Md BT" panose="020B0602020204020303" pitchFamily="34" charset="0"/>
                <a:cs typeface="Arial" pitchFamily="34" charset="0"/>
              </a:rPr>
              <a:t>of the conditions which should be met in </a:t>
            </a:r>
            <a:r>
              <a:rPr lang="en-ZA" sz="2400" i="1" dirty="0" smtClean="0">
                <a:latin typeface="Futura Md BT" panose="020B0602020204020303" pitchFamily="34" charset="0"/>
                <a:cs typeface="Arial" pitchFamily="34" charset="0"/>
              </a:rPr>
              <a:t>the receiving </a:t>
            </a:r>
            <a:r>
              <a:rPr lang="en-ZA" sz="2400" i="1" dirty="0">
                <a:latin typeface="Futura Md BT" panose="020B0602020204020303" pitchFamily="34" charset="0"/>
                <a:cs typeface="Arial" pitchFamily="34" charset="0"/>
              </a:rPr>
              <a:t>water resource, in terms of resource quality, in order to ensure that the </a:t>
            </a:r>
            <a:r>
              <a:rPr lang="en-ZA" sz="2400" b="1" i="1" dirty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water resource </a:t>
            </a:r>
            <a:r>
              <a:rPr lang="en-ZA" sz="2400" b="1" i="1" dirty="0" smtClean="0">
                <a:solidFill>
                  <a:srgbClr val="C00000"/>
                </a:solidFill>
                <a:latin typeface="Futura Md BT" panose="020B0602020204020303" pitchFamily="34" charset="0"/>
                <a:cs typeface="Arial" pitchFamily="34" charset="0"/>
              </a:rPr>
              <a:t>is protected</a:t>
            </a:r>
            <a:r>
              <a:rPr lang="en-ZA" sz="2400" i="1" dirty="0" smtClean="0">
                <a:latin typeface="Futura Md BT" panose="020B0602020204020303" pitchFamily="34" charset="0"/>
                <a:cs typeface="Arial" pitchFamily="34" charset="0"/>
              </a:rPr>
              <a:t>.”</a:t>
            </a:r>
            <a:endParaRPr lang="en-ZA" sz="2400" dirty="0">
              <a:latin typeface="Futura Md BT" panose="020B0602020204020303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96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36192"/>
            <a:ext cx="9024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ZA" sz="2800" b="1" dirty="0" smtClean="0">
                <a:solidFill>
                  <a:schemeClr val="bg1"/>
                </a:solidFill>
                <a:latin typeface="Futura Md BT" pitchFamily="34" charset="0"/>
              </a:rPr>
              <a:t>RECAP OF PROCESS TO DETERMINE MC</a:t>
            </a:r>
            <a:endParaRPr lang="en-ZA" sz="2800" b="1" dirty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20" name="Flowchart: Document 19"/>
          <p:cNvSpPr/>
          <p:nvPr/>
        </p:nvSpPr>
        <p:spPr>
          <a:xfrm>
            <a:off x="5866770" y="1448580"/>
            <a:ext cx="3162706" cy="790412"/>
          </a:xfrm>
          <a:prstGeom prst="flowChartDocumen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rtlCol="0" anchor="t" anchorCtr="0">
            <a:spAutoFit/>
          </a:bodyPr>
          <a:lstStyle/>
          <a:p>
            <a:pPr algn="ctr"/>
            <a:r>
              <a:rPr lang="en-Z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water quality consequences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lowchart: Document 20"/>
          <p:cNvSpPr/>
          <p:nvPr/>
        </p:nvSpPr>
        <p:spPr>
          <a:xfrm>
            <a:off x="5746124" y="1756055"/>
            <a:ext cx="3162706" cy="790412"/>
          </a:xfrm>
          <a:prstGeom prst="flowChartDocumen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rtlCol="0" anchor="t" anchorCtr="0">
            <a:spAutoFit/>
          </a:bodyPr>
          <a:lstStyle/>
          <a:p>
            <a:pPr algn="ctr"/>
            <a:r>
              <a:rPr lang="en-Z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EcoSystem Services consequences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94643" y="841548"/>
            <a:ext cx="1527858" cy="7150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Status Quo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300805" y="1333008"/>
            <a:ext cx="1653251" cy="10215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operational scenarios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owchart: Document 23"/>
          <p:cNvSpPr/>
          <p:nvPr/>
        </p:nvSpPr>
        <p:spPr>
          <a:xfrm>
            <a:off x="5501126" y="2085934"/>
            <a:ext cx="3162706" cy="856595"/>
          </a:xfrm>
          <a:prstGeom prst="flowChartDocumen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rtlCol="0" anchor="t" anchorCtr="0">
            <a:noAutofit/>
          </a:bodyPr>
          <a:lstStyle/>
          <a:p>
            <a:pPr algn="ctr"/>
            <a:r>
              <a:rPr lang="en-Z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consequences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lowchart: Document 29"/>
          <p:cNvSpPr/>
          <p:nvPr/>
        </p:nvSpPr>
        <p:spPr>
          <a:xfrm>
            <a:off x="5257170" y="2490314"/>
            <a:ext cx="3162706" cy="1834515"/>
          </a:xfrm>
          <a:prstGeom prst="flowChartDocumen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Ecological consequences</a:t>
            </a:r>
          </a:p>
          <a:p>
            <a:pPr algn="ctr"/>
            <a:endParaRPr lang="en-ZA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FROM STATUS QUO? (PREDICT CONSEQUENCES)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762371" y="3095762"/>
            <a:ext cx="2048160" cy="132802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 Management Classes for each Scenario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47771" y="3196184"/>
            <a:ext cx="2002632" cy="10215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future operational scenario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49179" y="4697572"/>
            <a:ext cx="2064345" cy="7150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CLASS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2909211" y="1648236"/>
            <a:ext cx="391594" cy="43063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35" name="Right Arrow 34"/>
          <p:cNvSpPr/>
          <p:nvPr/>
        </p:nvSpPr>
        <p:spPr>
          <a:xfrm>
            <a:off x="4954056" y="1448581"/>
            <a:ext cx="652660" cy="483944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36" name="Right Arrow 35"/>
          <p:cNvSpPr/>
          <p:nvPr/>
        </p:nvSpPr>
        <p:spPr>
          <a:xfrm rot="10800000">
            <a:off x="4788405" y="3511797"/>
            <a:ext cx="446640" cy="390329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37" name="Right Arrow 36"/>
          <p:cNvSpPr/>
          <p:nvPr/>
        </p:nvSpPr>
        <p:spPr>
          <a:xfrm flipH="1" flipV="1">
            <a:off x="2250402" y="3511797"/>
            <a:ext cx="511968" cy="29274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38" name="Right Arrow 37"/>
          <p:cNvSpPr/>
          <p:nvPr/>
        </p:nvSpPr>
        <p:spPr>
          <a:xfrm rot="5400000" flipV="1">
            <a:off x="1223636" y="4230245"/>
            <a:ext cx="315433" cy="48229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800" dirty="0"/>
          </a:p>
        </p:txBody>
      </p:sp>
      <p:sp>
        <p:nvSpPr>
          <p:cNvPr id="17" name="Rounded Rectangle 16"/>
          <p:cNvSpPr/>
          <p:nvPr/>
        </p:nvSpPr>
        <p:spPr>
          <a:xfrm>
            <a:off x="1381352" y="1648236"/>
            <a:ext cx="1527858" cy="7150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ZA" sz="1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EWR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Bent-Up Arrow 3"/>
          <p:cNvSpPr/>
          <p:nvPr/>
        </p:nvSpPr>
        <p:spPr>
          <a:xfrm rot="5400000">
            <a:off x="733926" y="1556637"/>
            <a:ext cx="515161" cy="529297"/>
          </a:xfrm>
          <a:prstGeom prst="bentUp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Rounded Rectangle 2"/>
          <p:cNvSpPr/>
          <p:nvPr/>
        </p:nvSpPr>
        <p:spPr>
          <a:xfrm>
            <a:off x="5011724" y="1199092"/>
            <a:ext cx="4017751" cy="322469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Rounded Rectangle 24"/>
          <p:cNvSpPr/>
          <p:nvPr/>
        </p:nvSpPr>
        <p:spPr>
          <a:xfrm>
            <a:off x="2692445" y="3011035"/>
            <a:ext cx="2261611" cy="146035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35045" y="4889500"/>
            <a:ext cx="3540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smtClean="0">
                <a:solidFill>
                  <a:srgbClr val="FF0000"/>
                </a:solidFill>
              </a:rPr>
              <a:t>U1 &amp; U4 to be presented</a:t>
            </a:r>
            <a:endParaRPr lang="en-ZA" sz="2400" b="1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endCxn id="3" idx="2"/>
          </p:cNvCxnSpPr>
          <p:nvPr/>
        </p:nvCxnSpPr>
        <p:spPr>
          <a:xfrm flipV="1">
            <a:off x="7020599" y="4423785"/>
            <a:ext cx="1" cy="4657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151651" y="2942529"/>
            <a:ext cx="2261611" cy="146035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4025901" y="4576185"/>
            <a:ext cx="2812622" cy="3133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1"/>
          </p:cNvCxnSpPr>
          <p:nvPr/>
        </p:nvCxnSpPr>
        <p:spPr>
          <a:xfrm flipH="1" flipV="1">
            <a:off x="2250403" y="4402887"/>
            <a:ext cx="2984642" cy="7174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95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  <p:bldP spid="5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-1" y="36192"/>
            <a:ext cx="9024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ZA" sz="2800" b="1" dirty="0" smtClean="0">
                <a:solidFill>
                  <a:schemeClr val="bg1"/>
                </a:solidFill>
                <a:latin typeface="Futura Md BT" pitchFamily="34" charset="0"/>
              </a:rPr>
              <a:t>RECAP OF PROCESS TO DETERMINE MC</a:t>
            </a:r>
            <a:endParaRPr lang="en-ZA" sz="2800" b="1" dirty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04538" y="978433"/>
            <a:ext cx="2446732" cy="10215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scenarios and associated MC with stakeholders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6820" y="1112283"/>
            <a:ext cx="2248632" cy="7150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scenario and draft MC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3203848" y="1124744"/>
            <a:ext cx="2248632" cy="7150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trade-offs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35987" y="2912603"/>
            <a:ext cx="2248632" cy="40862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DWA decision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066820" y="2774544"/>
            <a:ext cx="2248632" cy="71508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 MC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497868" y="5544792"/>
            <a:ext cx="3755700" cy="1021556"/>
          </a:xfrm>
          <a:prstGeom prst="roundRect">
            <a:avLst/>
          </a:prstGeom>
          <a:solidFill>
            <a:srgbClr val="00FF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 (&amp; CATCHMENT CONFIGURATION) &amp; </a:t>
            </a:r>
            <a:r>
              <a:rPr lang="en-ZA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RQOs</a:t>
            </a:r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GAZETTED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Elbow Connector 31"/>
          <p:cNvCxnSpPr>
            <a:stCxn id="24" idx="3"/>
            <a:endCxn id="26" idx="1"/>
          </p:cNvCxnSpPr>
          <p:nvPr/>
        </p:nvCxnSpPr>
        <p:spPr>
          <a:xfrm flipV="1">
            <a:off x="2651270" y="1482289"/>
            <a:ext cx="552578" cy="6922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3"/>
            <a:endCxn id="25" idx="1"/>
          </p:cNvCxnSpPr>
          <p:nvPr/>
        </p:nvCxnSpPr>
        <p:spPr>
          <a:xfrm flipV="1">
            <a:off x="5452480" y="1469828"/>
            <a:ext cx="614340" cy="1246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2"/>
            <a:endCxn id="28" idx="0"/>
          </p:cNvCxnSpPr>
          <p:nvPr/>
        </p:nvCxnSpPr>
        <p:spPr>
          <a:xfrm rot="5400000">
            <a:off x="6717550" y="2300958"/>
            <a:ext cx="94717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1"/>
            <a:endCxn id="37" idx="3"/>
          </p:cNvCxnSpPr>
          <p:nvPr/>
        </p:nvCxnSpPr>
        <p:spPr>
          <a:xfrm rot="10800000" flipV="1">
            <a:off x="5486318" y="3132089"/>
            <a:ext cx="580502" cy="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>
            <a:off x="4101556" y="5281388"/>
            <a:ext cx="521687" cy="79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3237686" y="2782656"/>
            <a:ext cx="2248632" cy="71508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 RQOs for MC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Elbow Connector 37"/>
          <p:cNvCxnSpPr>
            <a:stCxn id="27" idx="2"/>
          </p:cNvCxnSpPr>
          <p:nvPr/>
        </p:nvCxnSpPr>
        <p:spPr>
          <a:xfrm rot="16200000" flipH="1">
            <a:off x="1447334" y="3434194"/>
            <a:ext cx="779004" cy="553067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143092" y="2669914"/>
            <a:ext cx="2465255" cy="98521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0" name="Rounded Rectangle 39"/>
          <p:cNvSpPr/>
          <p:nvPr/>
        </p:nvSpPr>
        <p:spPr>
          <a:xfrm>
            <a:off x="0" y="863336"/>
            <a:ext cx="2762353" cy="127026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1" name="Rounded Rectangle 40"/>
          <p:cNvSpPr/>
          <p:nvPr/>
        </p:nvSpPr>
        <p:spPr>
          <a:xfrm>
            <a:off x="3077630" y="978433"/>
            <a:ext cx="2505492" cy="102155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2" name="Rounded Rectangle 41"/>
          <p:cNvSpPr/>
          <p:nvPr/>
        </p:nvSpPr>
        <p:spPr>
          <a:xfrm>
            <a:off x="5938390" y="987690"/>
            <a:ext cx="2505492" cy="101229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43" name="Straight Arrow Connector 42"/>
          <p:cNvCxnSpPr>
            <a:endCxn id="27" idx="3"/>
          </p:cNvCxnSpPr>
          <p:nvPr/>
        </p:nvCxnSpPr>
        <p:spPr>
          <a:xfrm flipH="1" flipV="1">
            <a:off x="2684619" y="3116915"/>
            <a:ext cx="411176" cy="4560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5938390" y="2627789"/>
            <a:ext cx="2465255" cy="98521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5" name="Rounded Rectangle 44"/>
          <p:cNvSpPr/>
          <p:nvPr/>
        </p:nvSpPr>
        <p:spPr>
          <a:xfrm>
            <a:off x="2110104" y="3808363"/>
            <a:ext cx="4503796" cy="4086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Gazetting proposed classes and </a:t>
            </a:r>
            <a:r>
              <a:rPr lang="en-ZA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RQO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123819" y="4586259"/>
            <a:ext cx="4503797" cy="40862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Z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Gazetting final classes and </a:t>
            </a:r>
            <a:r>
              <a:rPr lang="en-ZA" sz="1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RQO</a:t>
            </a:r>
            <a:endParaRPr lang="en-ZA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Elbow Connector 46"/>
          <p:cNvCxnSpPr/>
          <p:nvPr/>
        </p:nvCxnSpPr>
        <p:spPr>
          <a:xfrm rot="5400000">
            <a:off x="4117028" y="4400696"/>
            <a:ext cx="521687" cy="79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67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671</Words>
  <Application>Microsoft Office PowerPoint</Application>
  <PresentationFormat>On-screen Show (4:3)</PresentationFormat>
  <Paragraphs>100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ＭＳ Ｐゴシック</vt:lpstr>
      <vt:lpstr>Aharoni</vt:lpstr>
      <vt:lpstr>Arial</vt:lpstr>
      <vt:lpstr>Calibri</vt:lpstr>
      <vt:lpstr>Futura Md BT</vt:lpstr>
      <vt:lpstr>Gill Sans</vt:lpstr>
      <vt:lpstr>Gill Sans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Delana</dc:creator>
  <cp:lastModifiedBy>Microsoft account</cp:lastModifiedBy>
  <cp:revision>55</cp:revision>
  <dcterms:created xsi:type="dcterms:W3CDTF">2014-09-14T15:40:53Z</dcterms:created>
  <dcterms:modified xsi:type="dcterms:W3CDTF">2014-11-17T05:41:59Z</dcterms:modified>
</cp:coreProperties>
</file>