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56" r:id="rId3"/>
    <p:sldId id="259" r:id="rId4"/>
    <p:sldId id="271" r:id="rId5"/>
    <p:sldId id="265" r:id="rId6"/>
    <p:sldId id="381" r:id="rId7"/>
    <p:sldId id="383" r:id="rId8"/>
    <p:sldId id="382" r:id="rId9"/>
    <p:sldId id="385" r:id="rId10"/>
    <p:sldId id="386" r:id="rId11"/>
    <p:sldId id="387" r:id="rId12"/>
    <p:sldId id="384" r:id="rId13"/>
    <p:sldId id="380" r:id="rId14"/>
    <p:sldId id="388" r:id="rId15"/>
    <p:sldId id="389" r:id="rId16"/>
    <p:sldId id="390" r:id="rId17"/>
    <p:sldId id="33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07AB-E918-45A3-9401-2673E9CBBEC0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5E3-6786-48E5-8444-AD1BD94C9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980727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9167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6/11/2013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5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6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9080" y="90872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686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02099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6/11/2013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4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90872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686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02099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6/11/2013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4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2804864" y="2984376"/>
            <a:ext cx="6858003" cy="889249"/>
            <a:chOff x="-2" y="2042738"/>
            <a:chExt cx="9171436" cy="889249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2042738"/>
              <a:ext cx="9171435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2048429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2142562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259632" y="144016"/>
            <a:ext cx="7704856" cy="836712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9632" y="1196752"/>
            <a:ext cx="7704856" cy="518457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6/11/2013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4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90872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92686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02099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-9525"/>
            <a:ext cx="8229600" cy="774229"/>
          </a:xfrm>
          <a:solidFill>
            <a:srgbClr val="FFC00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6/11/2013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5" name="Picture 21" descr="ICMA Logo-no_text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8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9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1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7" name="Picture 21" descr="ICMA Logo-no_text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84976" cy="50405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2700" y="-12700"/>
            <a:ext cx="9156700" cy="1353468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883568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908720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983391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lang="en-US" sz="120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ZA" smtClean="0"/>
              <a:pPr/>
              <a:t>2013/06/11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448251"/>
            <a:ext cx="4176464" cy="36512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448251"/>
            <a:ext cx="2304256" cy="36512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660232" y="6663175"/>
            <a:ext cx="2339405" cy="2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8620" tIns="64310" rIns="128620" bIns="64310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I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NKOMATI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C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ATCHMENT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M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ANAGEMENT </a:t>
            </a:r>
            <a:r>
              <a:rPr lang="en-US" sz="600" b="1" dirty="0">
                <a:solidFill>
                  <a:srgbClr val="6699FF"/>
                </a:solidFill>
                <a:latin typeface="Arial Black" pitchFamily="34" charset="0"/>
              </a:rPr>
              <a:t>A</a:t>
            </a:r>
            <a:r>
              <a:rPr lang="en-US" sz="600" b="1" dirty="0">
                <a:solidFill>
                  <a:srgbClr val="4D4D4D"/>
                </a:solidFill>
                <a:latin typeface="Arial Black" pitchFamily="34" charset="0"/>
              </a:rPr>
              <a:t>GENCY</a:t>
            </a:r>
          </a:p>
        </p:txBody>
      </p:sp>
      <p:pic>
        <p:nvPicPr>
          <p:cNvPr id="13" name="Picture 21" descr="ICMA Logo-no_text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63" y="6445458"/>
            <a:ext cx="52998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baseline="0" dirty="0">
          <a:solidFill>
            <a:srgbClr val="FFC000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77200" cy="9807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Catchment Management Strategy</a:t>
            </a:r>
            <a:endParaRPr lang="en-ZA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084168" y="5805264"/>
            <a:ext cx="2895600" cy="609600"/>
          </a:xfrm>
        </p:spPr>
        <p:txBody>
          <a:bodyPr>
            <a:normAutofit/>
          </a:bodyPr>
          <a:lstStyle/>
          <a:p>
            <a:pPr algn="r"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10253F"/>
                </a:solidFill>
              </a:rPr>
              <a:t>Marcus </a:t>
            </a:r>
            <a:r>
              <a:rPr lang="en-US" sz="2400" dirty="0" err="1" smtClean="0">
                <a:solidFill>
                  <a:srgbClr val="10253F"/>
                </a:solidFill>
              </a:rPr>
              <a:t>Selepe</a:t>
            </a:r>
            <a:endParaRPr lang="en-US" sz="2400" dirty="0" smtClean="0">
              <a:solidFill>
                <a:srgbClr val="10253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264" y="3645024"/>
            <a:ext cx="84582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baseline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600" dirty="0" smtClean="0">
                <a:solidFill>
                  <a:srgbClr val="10253F"/>
                </a:solidFill>
                <a:effectLst/>
              </a:rPr>
              <a:t>Stakeholder Consultation:</a:t>
            </a:r>
          </a:p>
          <a:p>
            <a:endParaRPr lang="en-US" sz="3600" dirty="0" smtClean="0">
              <a:solidFill>
                <a:srgbClr val="10253F"/>
              </a:solidFill>
              <a:effectLst/>
            </a:endParaRPr>
          </a:p>
          <a:p>
            <a:r>
              <a:rPr lang="en-US" sz="3600" dirty="0" smtClean="0">
                <a:solidFill>
                  <a:srgbClr val="10253F"/>
                </a:solidFill>
                <a:effectLst/>
              </a:rPr>
              <a:t>12 June 2013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Threats</a:t>
            </a:r>
            <a:endParaRPr lang="en-ZA" sz="3200" dirty="0"/>
          </a:p>
        </p:txBody>
      </p:sp>
      <p:pic>
        <p:nvPicPr>
          <p:cNvPr id="4" name="Content Placeholder 3" descr="C:\Users\adolphm\Desktop\Siphete Difunct Mine\SAM_02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C:\Users\selepem.INKOMATICMA\AppData\Local\Microsoft\Windows\Temporary Internet Files\Content.Outlook\8NBPWY1J\20130525_4Concession Cr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14" descr="C:\Documents and Settings\MthembiG\My Documents\My Pictures\picturs\Sewage works\New Folder (2)\IMG-20130429-0200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28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ZA" sz="2800" dirty="0" err="1" smtClean="0"/>
              <a:t>Inkomati</a:t>
            </a:r>
            <a:r>
              <a:rPr lang="en-ZA" sz="2800" dirty="0" smtClean="0"/>
              <a:t> economy is highly dependent on water</a:t>
            </a:r>
          </a:p>
          <a:p>
            <a:r>
              <a:rPr lang="en-ZA" sz="2800" dirty="0" smtClean="0"/>
              <a:t>Irrigation based agriculture and forestry provide most jobs in the catchment</a:t>
            </a:r>
          </a:p>
          <a:p>
            <a:r>
              <a:rPr lang="en-ZA" sz="2800" dirty="0" smtClean="0"/>
              <a:t>Poor municipal waste management results in decreased water quality and fitness for use</a:t>
            </a:r>
          </a:p>
          <a:p>
            <a:r>
              <a:rPr lang="en-ZA" sz="2800" dirty="0" smtClean="0"/>
              <a:t>Poorly managed mining activities impact on the quality of both ground and surface water</a:t>
            </a:r>
          </a:p>
          <a:p>
            <a:r>
              <a:rPr lang="en-ZA" sz="2800" dirty="0" smtClean="0"/>
              <a:t>There is poor enforcement and variable monitoring of water quality, quantity and illegal use</a:t>
            </a:r>
          </a:p>
          <a:p>
            <a:endParaRPr lang="en-ZA" sz="2800" dirty="0" smtClean="0"/>
          </a:p>
          <a:p>
            <a:endParaRPr lang="en-ZA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Context  for management of the IWMA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76484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 fontScale="92500"/>
          </a:bodyPr>
          <a:lstStyle/>
          <a:p>
            <a:r>
              <a:rPr lang="en-ZA" sz="3000" dirty="0"/>
              <a:t>We share the </a:t>
            </a:r>
            <a:r>
              <a:rPr lang="en-ZA" sz="3000" dirty="0" err="1"/>
              <a:t>Inkomati</a:t>
            </a:r>
            <a:r>
              <a:rPr lang="en-ZA" sz="3000" dirty="0"/>
              <a:t> water resources, and responsibility for their </a:t>
            </a:r>
            <a:r>
              <a:rPr lang="en-ZA" sz="3000" dirty="0" smtClean="0"/>
              <a:t>management, amongst </a:t>
            </a:r>
            <a:r>
              <a:rPr lang="en-ZA" sz="3000" dirty="0"/>
              <a:t>ourselves and with our neighbours.</a:t>
            </a:r>
          </a:p>
          <a:p>
            <a:r>
              <a:rPr lang="en-ZA" sz="3000" dirty="0" smtClean="0"/>
              <a:t>Our </a:t>
            </a:r>
            <a:r>
              <a:rPr lang="en-ZA" sz="3000" dirty="0"/>
              <a:t>decision making environment, including delegated functions, enables </a:t>
            </a:r>
            <a:r>
              <a:rPr lang="en-ZA" sz="3000" dirty="0" smtClean="0"/>
              <a:t>collaborative action </a:t>
            </a:r>
            <a:r>
              <a:rPr lang="en-ZA" sz="3000" dirty="0"/>
              <a:t>towards equity, sustainability and efficiency in a continually evolving </a:t>
            </a:r>
            <a:r>
              <a:rPr lang="en-ZA" sz="3000" dirty="0" smtClean="0"/>
              <a:t>socioeconomic system</a:t>
            </a:r>
            <a:r>
              <a:rPr lang="en-ZA" sz="3000" dirty="0"/>
              <a:t>.</a:t>
            </a:r>
          </a:p>
          <a:p>
            <a:r>
              <a:rPr lang="en-ZA" sz="3000" dirty="0" smtClean="0"/>
              <a:t>We </a:t>
            </a:r>
            <a:r>
              <a:rPr lang="en-ZA" sz="3000" dirty="0"/>
              <a:t>manage the resource adaptively, co-operatively and progressively to achieve </a:t>
            </a:r>
            <a:r>
              <a:rPr lang="en-ZA" sz="3000" dirty="0" smtClean="0"/>
              <a:t>social, economic </a:t>
            </a:r>
            <a:r>
              <a:rPr lang="en-ZA" sz="3000" dirty="0"/>
              <a:t>and environmental justice, and promote healthy living</a:t>
            </a:r>
            <a:endParaRPr lang="en-US" sz="3000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600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Catchment Vision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4789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The Reserve - preliminary</a:t>
            </a:r>
          </a:p>
          <a:p>
            <a:r>
              <a:rPr lang="en-US" dirty="0" smtClean="0"/>
              <a:t>International obligations</a:t>
            </a:r>
          </a:p>
          <a:p>
            <a:r>
              <a:rPr lang="en-US" dirty="0" smtClean="0"/>
              <a:t>Strategic use</a:t>
            </a:r>
          </a:p>
          <a:p>
            <a:r>
              <a:rPr lang="en-US" smtClean="0"/>
              <a:t>Inter-catchment transfers</a:t>
            </a:r>
            <a:endParaRPr lang="en-US" dirty="0" smtClean="0"/>
          </a:p>
          <a:p>
            <a:r>
              <a:rPr lang="en-US" dirty="0" smtClean="0"/>
              <a:t>Allocable water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Priorities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2753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– determines the management class or level of protection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Reserve</a:t>
            </a:r>
          </a:p>
          <a:p>
            <a:pPr lvl="1"/>
            <a:r>
              <a:rPr lang="en-US" dirty="0" smtClean="0"/>
              <a:t>RQO</a:t>
            </a:r>
          </a:p>
          <a:p>
            <a:endParaRPr lang="en-US" dirty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 smtClean="0"/>
              <a:t>Classification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63192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you!!!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72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4892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Acrobat Document" r:id="rId3" imgW="9076207" imgH="6416596" progId="AcroExch.Document.7">
                  <p:embed/>
                </p:oleObj>
              </mc:Choice>
              <mc:Fallback>
                <p:oleObj name="Acrobat Document" r:id="rId3" imgW="9076207" imgH="6416596" progId="AcroExch.Document.7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674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7420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Acrobat Document" r:id="rId3" imgW="9076207" imgH="6416596" progId="AcroExch.Document.7">
                  <p:embed/>
                </p:oleObj>
              </mc:Choice>
              <mc:Fallback>
                <p:oleObj name="Acrobat Document" r:id="rId3" imgW="9076207" imgH="6416596" progId="AcroExch.Document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0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dirty="0" smtClean="0"/>
              <a:t>Values</a:t>
            </a:r>
          </a:p>
          <a:p>
            <a:r>
              <a:rPr lang="en-US" dirty="0" smtClean="0"/>
              <a:t>Vital attributes</a:t>
            </a:r>
          </a:p>
          <a:p>
            <a:r>
              <a:rPr lang="en-US" dirty="0" smtClean="0"/>
              <a:t>Threats</a:t>
            </a:r>
          </a:p>
          <a:p>
            <a:r>
              <a:rPr lang="en-US" dirty="0" smtClean="0"/>
              <a:t>Context for the management of IWMA</a:t>
            </a:r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Strategic Adaptive Management Process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78622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Acknowledge interdependence of responsibilities for caring for the resource</a:t>
            </a:r>
          </a:p>
          <a:p>
            <a:r>
              <a:rPr lang="en-US" sz="2800" dirty="0" smtClean="0"/>
              <a:t>Decisions, actions and outcomes subject to evaluation against goals, indicators and timeframes</a:t>
            </a:r>
          </a:p>
          <a:p>
            <a:r>
              <a:rPr lang="en-US" sz="2800" dirty="0" smtClean="0"/>
              <a:t>Management is adaptive, open to critique and outcomes driven. </a:t>
            </a:r>
          </a:p>
          <a:p>
            <a:r>
              <a:rPr lang="en-US" sz="2800" dirty="0" smtClean="0"/>
              <a:t>Decisions within our mandate are justified on basis of best available social, technical, economic, environmental and governance knowledge</a:t>
            </a:r>
          </a:p>
          <a:p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Values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9790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Livelihood is linked to health of rivers and tributaries</a:t>
            </a:r>
          </a:p>
          <a:p>
            <a:r>
              <a:rPr lang="en-US" sz="2800" dirty="0" smtClean="0"/>
              <a:t>Rainfall is variable in space and time</a:t>
            </a:r>
          </a:p>
          <a:p>
            <a:r>
              <a:rPr lang="en-US" sz="2800" dirty="0" smtClean="0"/>
              <a:t>Rivers are important source of water for Swaziland and Mozambique</a:t>
            </a:r>
          </a:p>
          <a:p>
            <a:r>
              <a:rPr lang="en-US" sz="2800" dirty="0" smtClean="0"/>
              <a:t>The catchment is a critical element of internationally renowned tourist attraction area</a:t>
            </a:r>
          </a:p>
          <a:p>
            <a:r>
              <a:rPr lang="en-US" sz="2800" dirty="0" smtClean="0"/>
              <a:t>There are still large disparities in access to water and current water allocations do not meet domestic and economic needs.</a:t>
            </a:r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Vital Attributes of the WMA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3385299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525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discontent, </a:t>
            </a:r>
            <a:r>
              <a:rPr lang="en-US" sz="2800" dirty="0" err="1" smtClean="0"/>
              <a:t>scepticism</a:t>
            </a:r>
            <a:endParaRPr lang="en-US" sz="2800" dirty="0" smtClean="0"/>
          </a:p>
          <a:p>
            <a:r>
              <a:rPr lang="en-US" sz="2800" dirty="0" smtClean="0"/>
              <a:t>Poor land and water use planning</a:t>
            </a:r>
          </a:p>
          <a:p>
            <a:r>
              <a:rPr lang="en-ZA" sz="2800" dirty="0" smtClean="0"/>
              <a:t>Non-compliance by developers and mining</a:t>
            </a:r>
          </a:p>
          <a:p>
            <a:r>
              <a:rPr lang="en-ZA" sz="2800" dirty="0" smtClean="0"/>
              <a:t>Lack of enforcement</a:t>
            </a:r>
          </a:p>
          <a:p>
            <a:r>
              <a:rPr lang="en-ZA" sz="2800" dirty="0" smtClean="0"/>
              <a:t>Non-implementation of the reserve</a:t>
            </a:r>
          </a:p>
          <a:p>
            <a:r>
              <a:rPr lang="en-ZA" sz="2800" dirty="0" smtClean="0"/>
              <a:t>Insufficient water use charges</a:t>
            </a:r>
          </a:p>
          <a:p>
            <a:r>
              <a:rPr lang="en-ZA" sz="2800" dirty="0" smtClean="0"/>
              <a:t>Shortage of skilled technical personnel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Threats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93807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Threats</a:t>
            </a:r>
            <a:endParaRPr lang="en-ZA" sz="3200" dirty="0"/>
          </a:p>
        </p:txBody>
      </p:sp>
      <p:pic>
        <p:nvPicPr>
          <p:cNvPr id="4" name="Content Placeholder 3" descr="C:\Users\adolphm\Desktop\Siphete Difunct Mine\SAM_02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02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Threats</a:t>
            </a:r>
            <a:endParaRPr lang="en-ZA" sz="3200" dirty="0"/>
          </a:p>
        </p:txBody>
      </p:sp>
      <p:pic>
        <p:nvPicPr>
          <p:cNvPr id="4" name="Content Placeholder 3" descr="C:\Users\adolphm\Desktop\Siphete Difunct Mine\SAM_02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C:\Users\selepem.INKOMATICMA\AppData\Local\Microsoft\Windows\Temporary Internet Files\Content.Outlook\8NBPWY1J\20130525_4Concession Cr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447412-955B-4BD9-95BC-C0DB8959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ICMA</Template>
  <TotalTime>0</TotalTime>
  <Words>346</Words>
  <Application>Microsoft Office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ICMA</vt:lpstr>
      <vt:lpstr>Acrobat Document</vt:lpstr>
      <vt:lpstr>Catchment Management Strategy</vt:lpstr>
      <vt:lpstr>PowerPoint Presentation</vt:lpstr>
      <vt:lpstr>PowerPoint Presentation</vt:lpstr>
      <vt:lpstr>Strategic Adaptive Management Process</vt:lpstr>
      <vt:lpstr>Values</vt:lpstr>
      <vt:lpstr>Vital Attributes of the WMA</vt:lpstr>
      <vt:lpstr>Threats</vt:lpstr>
      <vt:lpstr>Threats</vt:lpstr>
      <vt:lpstr>Threats</vt:lpstr>
      <vt:lpstr>Threats</vt:lpstr>
      <vt:lpstr>Context  for management of the IWMA</vt:lpstr>
      <vt:lpstr>Catchment Vision</vt:lpstr>
      <vt:lpstr>Allocation Priorities</vt:lpstr>
      <vt:lpstr>Classification</vt:lpstr>
      <vt:lpstr>PowerPoint Presentation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2011-06-22T07:11:34Z</dcterms:created>
  <dcterms:modified xsi:type="dcterms:W3CDTF">2013-06-11T20:22:58Z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TC010241383</vt:lpwstr>
  </property>
</Properties>
</file>