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8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085" y="-6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D3A25-822F-4109-9147-762E40ADD92D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ZA"/>
        </a:p>
      </dgm:t>
    </dgm:pt>
    <dgm:pt modelId="{97AC5849-DBA3-4490-97D0-497614889A9B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E58A0234-8C91-4B6F-88AA-84DFB7C66B9C}" type="par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1EA7ED19-F0F6-4C37-8F1C-2F1485F92C5B}" type="sibTrans" cxnId="{6F3BB218-1B21-4D50-B6B5-AEBF09D78863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96C3A8B-25EE-41A5-A1E2-2A779F3BAE3F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CA3C6DF9-2932-429E-B71A-DE59CBC9369D}" type="par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3C99FB9E-0687-47E5-B4CF-C24C853AA3CE}" type="sibTrans" cxnId="{D2F222C5-4B11-4302-B20D-27F8B154246C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6F5C4B9F-D09D-4FAF-AC9F-46B9A2CF75D6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3: </a:t>
          </a:r>
          <a:r>
            <a:rPr lang="en-ZA" sz="1800" b="1" smtClean="0">
              <a:latin typeface="Futura Md BT" panose="020B0602020204020303" pitchFamily="34" charset="0"/>
            </a:rPr>
            <a:t>Quantify EWRs and changes in EGSA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AF2D8166-84E5-4E24-A635-53DDEF63AB57}" type="par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CD2A7DD-CE76-489C-A63A-6FCA3B3CDD63}" type="sibTrans" cxnId="{C6D7A9BF-E1BD-4C36-98DC-704CC5C9E4A7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E1E3DE66-05C7-4290-815D-84E598EFC8CB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01CC55C-277C-4E31-9588-240A4B5328AA}" type="par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ABD384B3-BE4E-4780-A5B2-F2BC499DD6F4}" type="sibTrans" cxnId="{41043035-FCEE-4779-9080-121351F2F4E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4B4CD7A-1476-43A1-89C7-1F11321FDED9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143799D1-D66D-416C-9363-4AF10827DF2A}" type="par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8A55328E-5B86-4B57-BB1D-E8853008AEC2}" type="sibTrans" cxnId="{984D6A68-5519-475E-91EE-75C1086F8EB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4CBF7E20-D64E-4E48-A472-65A1F5AF0988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smtClean="0">
              <a:latin typeface="Futura Md BT" panose="020B0602020204020303" pitchFamily="34" charset="0"/>
            </a:rPr>
            <a:t>5: Stakeholder process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5DEE6FDE-9849-428A-8F12-3C9249E1A974}" type="par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9A6D6C9-2FF2-4724-A211-CF057146205C}" type="sibTrans" cxnId="{D549678C-8622-4F18-AC17-B8A2BD388A15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C1A3A27D-4A8C-4DAD-A0C7-5EF26219D65B}">
      <dgm:prSet phldrT="[Text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en-ZA" sz="1800" b="1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dirty="0">
            <a:latin typeface="Futura Md BT" panose="020B0602020204020303" pitchFamily="34" charset="0"/>
          </a:endParaRPr>
        </a:p>
      </dgm:t>
    </dgm:pt>
    <dgm:pt modelId="{0A73D24C-197D-41D6-870E-2BBD73F3414C}" type="par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01A922E1-42FC-4DBF-B389-6032DFAA408C}" type="sibTrans" cxnId="{F78CE34F-9975-46E6-9C7B-43B627367E5D}">
      <dgm:prSet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endParaRPr lang="en-ZA" sz="4000" b="1">
            <a:latin typeface="Futura Md BT" panose="020B0602020204020303" pitchFamily="34" charset="0"/>
          </a:endParaRPr>
        </a:p>
      </dgm:t>
    </dgm:pt>
    <dgm:pt modelId="{BE226595-BDD5-4A89-9E52-91E0982E75EE}" type="pres">
      <dgm:prSet presAssocID="{9AED3A25-822F-4109-9147-762E40ADD9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F6CA72E2-AEDB-4FF5-97F7-38CAB940D073}" type="pres">
      <dgm:prSet presAssocID="{E1E3DE66-05C7-4290-815D-84E598EFC8CB}" presName="boxAndChildren" presStyleCnt="0"/>
      <dgm:spPr/>
    </dgm:pt>
    <dgm:pt modelId="{70AEE6A4-CEC1-4D17-B16E-A6AB76F82B57}" type="pres">
      <dgm:prSet presAssocID="{E1E3DE66-05C7-4290-815D-84E598EFC8CB}" presName="parentTextBox" presStyleLbl="node1" presStyleIdx="0" presStyleCnt="7"/>
      <dgm:spPr/>
      <dgm:t>
        <a:bodyPr/>
        <a:lstStyle/>
        <a:p>
          <a:endParaRPr lang="en-ZA"/>
        </a:p>
      </dgm:t>
    </dgm:pt>
    <dgm:pt modelId="{584F341E-D44E-406D-AD7D-E65E27EC4838}" type="pres">
      <dgm:prSet presAssocID="{01A922E1-42FC-4DBF-B389-6032DFAA408C}" presName="sp" presStyleCnt="0"/>
      <dgm:spPr/>
    </dgm:pt>
    <dgm:pt modelId="{50670C99-2611-40F6-8A68-7C1EFD92F31D}" type="pres">
      <dgm:prSet presAssocID="{C1A3A27D-4A8C-4DAD-A0C7-5EF26219D65B}" presName="arrowAndChildren" presStyleCnt="0"/>
      <dgm:spPr/>
    </dgm:pt>
    <dgm:pt modelId="{92CCB063-EC91-44E7-A15E-FF8A4C4DDC86}" type="pres">
      <dgm:prSet presAssocID="{C1A3A27D-4A8C-4DAD-A0C7-5EF26219D65B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297CA12C-60B8-4C21-BCB1-54AD05DCE368}" type="pres">
      <dgm:prSet presAssocID="{09A6D6C9-2FF2-4724-A211-CF057146205C}" presName="sp" presStyleCnt="0"/>
      <dgm:spPr/>
    </dgm:pt>
    <dgm:pt modelId="{21BDCA20-281C-467D-B92C-5113DB390AA1}" type="pres">
      <dgm:prSet presAssocID="{4CBF7E20-D64E-4E48-A472-65A1F5AF0988}" presName="arrowAndChildren" presStyleCnt="0"/>
      <dgm:spPr/>
    </dgm:pt>
    <dgm:pt modelId="{8EC21FBD-A0F6-4ED3-A6EE-0A269359EB7D}" type="pres">
      <dgm:prSet presAssocID="{4CBF7E20-D64E-4E48-A472-65A1F5AF0988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5097D5B9-3430-4A07-9E40-D9E94BDEE240}" type="pres">
      <dgm:prSet presAssocID="{8A55328E-5B86-4B57-BB1D-E8853008AEC2}" presName="sp" presStyleCnt="0"/>
      <dgm:spPr/>
    </dgm:pt>
    <dgm:pt modelId="{2A495611-773A-4F51-9364-B1681ECA25FA}" type="pres">
      <dgm:prSet presAssocID="{84B4CD7A-1476-43A1-89C7-1F11321FDED9}" presName="arrowAndChildren" presStyleCnt="0"/>
      <dgm:spPr/>
    </dgm:pt>
    <dgm:pt modelId="{684C944B-3E90-4D4E-8425-19E06C996C1F}" type="pres">
      <dgm:prSet presAssocID="{84B4CD7A-1476-43A1-89C7-1F11321FDED9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A7E43AD8-17D8-4C03-A826-782735C63681}" type="pres">
      <dgm:prSet presAssocID="{BCD2A7DD-CE76-489C-A63A-6FCA3B3CDD63}" presName="sp" presStyleCnt="0"/>
      <dgm:spPr/>
    </dgm:pt>
    <dgm:pt modelId="{3F5146D1-6322-414E-8A5B-CD1D8B627F80}" type="pres">
      <dgm:prSet presAssocID="{6F5C4B9F-D09D-4FAF-AC9F-46B9A2CF75D6}" presName="arrowAndChildren" presStyleCnt="0"/>
      <dgm:spPr/>
    </dgm:pt>
    <dgm:pt modelId="{C24F73F5-020C-4D9E-A3C5-4C2BA88EFC25}" type="pres">
      <dgm:prSet presAssocID="{6F5C4B9F-D09D-4FAF-AC9F-46B9A2CF75D6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A9FAE2C3-0D20-4E3C-AC7D-04F296E91870}" type="pres">
      <dgm:prSet presAssocID="{3C99FB9E-0687-47E5-B4CF-C24C853AA3CE}" presName="sp" presStyleCnt="0"/>
      <dgm:spPr/>
    </dgm:pt>
    <dgm:pt modelId="{A8D08FC3-53F6-4B81-B5E6-85162866632A}" type="pres">
      <dgm:prSet presAssocID="{896C3A8B-25EE-41A5-A1E2-2A779F3BAE3F}" presName="arrowAndChildren" presStyleCnt="0"/>
      <dgm:spPr/>
    </dgm:pt>
    <dgm:pt modelId="{CE847B37-6D19-43E3-9659-EF7C62624C23}" type="pres">
      <dgm:prSet presAssocID="{896C3A8B-25EE-41A5-A1E2-2A779F3BAE3F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1C05CC98-07E3-4270-9A50-5ECF1344C4FF}" type="pres">
      <dgm:prSet presAssocID="{1EA7ED19-F0F6-4C37-8F1C-2F1485F92C5B}" presName="sp" presStyleCnt="0"/>
      <dgm:spPr/>
    </dgm:pt>
    <dgm:pt modelId="{6D22C6EC-C3D1-413B-BDAD-C210E11642B7}" type="pres">
      <dgm:prSet presAssocID="{97AC5849-DBA3-4490-97D0-497614889A9B}" presName="arrowAndChildren" presStyleCnt="0"/>
      <dgm:spPr/>
    </dgm:pt>
    <dgm:pt modelId="{A19471C5-63D2-42A3-BF3A-7D30636113F1}" type="pres">
      <dgm:prSet presAssocID="{97AC5849-DBA3-4490-97D0-497614889A9B}" presName="parentTextArrow" presStyleLbl="node1" presStyleIdx="6" presStyleCnt="7"/>
      <dgm:spPr/>
      <dgm:t>
        <a:bodyPr/>
        <a:lstStyle/>
        <a:p>
          <a:endParaRPr lang="en-ZA"/>
        </a:p>
      </dgm:t>
    </dgm:pt>
  </dgm:ptLst>
  <dgm:cxnLst>
    <dgm:cxn modelId="{EF73A4E9-5CC8-4BBE-9597-2B93E8359AEE}" type="presOf" srcId="{E1E3DE66-05C7-4290-815D-84E598EFC8CB}" destId="{70AEE6A4-CEC1-4D17-B16E-A6AB76F82B57}" srcOrd="0" destOrd="0" presId="urn:microsoft.com/office/officeart/2005/8/layout/process4"/>
    <dgm:cxn modelId="{B66BDF0F-D0D6-4F93-B3D0-57ADFEC6877D}" type="presOf" srcId="{C1A3A27D-4A8C-4DAD-A0C7-5EF26219D65B}" destId="{92CCB063-EC91-44E7-A15E-FF8A4C4DDC86}" srcOrd="0" destOrd="0" presId="urn:microsoft.com/office/officeart/2005/8/layout/process4"/>
    <dgm:cxn modelId="{255D5333-49F8-4235-A2FE-2EAC94CA6F14}" type="presOf" srcId="{97AC5849-DBA3-4490-97D0-497614889A9B}" destId="{A19471C5-63D2-42A3-BF3A-7D30636113F1}" srcOrd="0" destOrd="0" presId="urn:microsoft.com/office/officeart/2005/8/layout/process4"/>
    <dgm:cxn modelId="{6F3BB218-1B21-4D50-B6B5-AEBF09D78863}" srcId="{9AED3A25-822F-4109-9147-762E40ADD92D}" destId="{97AC5849-DBA3-4490-97D0-497614889A9B}" srcOrd="0" destOrd="0" parTransId="{E58A0234-8C91-4B6F-88AA-84DFB7C66B9C}" sibTransId="{1EA7ED19-F0F6-4C37-8F1C-2F1485F92C5B}"/>
    <dgm:cxn modelId="{41043035-FCEE-4779-9080-121351F2F4E5}" srcId="{9AED3A25-822F-4109-9147-762E40ADD92D}" destId="{E1E3DE66-05C7-4290-815D-84E598EFC8CB}" srcOrd="6" destOrd="0" parTransId="{001CC55C-277C-4E31-9588-240A4B5328AA}" sibTransId="{ABD384B3-BE4E-4780-A5B2-F2BC499DD6F4}"/>
    <dgm:cxn modelId="{F78CE34F-9975-46E6-9C7B-43B627367E5D}" srcId="{9AED3A25-822F-4109-9147-762E40ADD92D}" destId="{C1A3A27D-4A8C-4DAD-A0C7-5EF26219D65B}" srcOrd="5" destOrd="0" parTransId="{0A73D24C-197D-41D6-870E-2BBD73F3414C}" sibTransId="{01A922E1-42FC-4DBF-B389-6032DFAA408C}"/>
    <dgm:cxn modelId="{984D6A68-5519-475E-91EE-75C1086F8EB5}" srcId="{9AED3A25-822F-4109-9147-762E40ADD92D}" destId="{84B4CD7A-1476-43A1-89C7-1F11321FDED9}" srcOrd="3" destOrd="0" parTransId="{143799D1-D66D-416C-9363-4AF10827DF2A}" sibTransId="{8A55328E-5B86-4B57-BB1D-E8853008AEC2}"/>
    <dgm:cxn modelId="{F67087AC-86E6-4B8B-8E4B-C953D1FA3E01}" type="presOf" srcId="{84B4CD7A-1476-43A1-89C7-1F11321FDED9}" destId="{684C944B-3E90-4D4E-8425-19E06C996C1F}" srcOrd="0" destOrd="0" presId="urn:microsoft.com/office/officeart/2005/8/layout/process4"/>
    <dgm:cxn modelId="{D2F222C5-4B11-4302-B20D-27F8B154246C}" srcId="{9AED3A25-822F-4109-9147-762E40ADD92D}" destId="{896C3A8B-25EE-41A5-A1E2-2A779F3BAE3F}" srcOrd="1" destOrd="0" parTransId="{CA3C6DF9-2932-429E-B71A-DE59CBC9369D}" sibTransId="{3C99FB9E-0687-47E5-B4CF-C24C853AA3CE}"/>
    <dgm:cxn modelId="{D549678C-8622-4F18-AC17-B8A2BD388A15}" srcId="{9AED3A25-822F-4109-9147-762E40ADD92D}" destId="{4CBF7E20-D64E-4E48-A472-65A1F5AF0988}" srcOrd="4" destOrd="0" parTransId="{5DEE6FDE-9849-428A-8F12-3C9249E1A974}" sibTransId="{09A6D6C9-2FF2-4724-A211-CF057146205C}"/>
    <dgm:cxn modelId="{5EF07AC1-2C0F-43AE-957B-2429D09DB102}" type="presOf" srcId="{4CBF7E20-D64E-4E48-A472-65A1F5AF0988}" destId="{8EC21FBD-A0F6-4ED3-A6EE-0A269359EB7D}" srcOrd="0" destOrd="0" presId="urn:microsoft.com/office/officeart/2005/8/layout/process4"/>
    <dgm:cxn modelId="{A103E326-3F20-4236-99B7-7FF8D775F540}" type="presOf" srcId="{9AED3A25-822F-4109-9147-762E40ADD92D}" destId="{BE226595-BDD5-4A89-9E52-91E0982E75EE}" srcOrd="0" destOrd="0" presId="urn:microsoft.com/office/officeart/2005/8/layout/process4"/>
    <dgm:cxn modelId="{C6D7A9BF-E1BD-4C36-98DC-704CC5C9E4A7}" srcId="{9AED3A25-822F-4109-9147-762E40ADD92D}" destId="{6F5C4B9F-D09D-4FAF-AC9F-46B9A2CF75D6}" srcOrd="2" destOrd="0" parTransId="{AF2D8166-84E5-4E24-A635-53DDEF63AB57}" sibTransId="{BCD2A7DD-CE76-489C-A63A-6FCA3B3CDD63}"/>
    <dgm:cxn modelId="{ECA7C96E-1E0D-4067-850F-EB512C7A97F9}" type="presOf" srcId="{6F5C4B9F-D09D-4FAF-AC9F-46B9A2CF75D6}" destId="{C24F73F5-020C-4D9E-A3C5-4C2BA88EFC25}" srcOrd="0" destOrd="0" presId="urn:microsoft.com/office/officeart/2005/8/layout/process4"/>
    <dgm:cxn modelId="{E1FCEA5F-8944-439A-9C19-C1257027BE37}" type="presOf" srcId="{896C3A8B-25EE-41A5-A1E2-2A779F3BAE3F}" destId="{CE847B37-6D19-43E3-9659-EF7C62624C23}" srcOrd="0" destOrd="0" presId="urn:microsoft.com/office/officeart/2005/8/layout/process4"/>
    <dgm:cxn modelId="{CE94D2AA-D7C5-4C72-A9EB-31FAC74B98A1}" type="presParOf" srcId="{BE226595-BDD5-4A89-9E52-91E0982E75EE}" destId="{F6CA72E2-AEDB-4FF5-97F7-38CAB940D073}" srcOrd="0" destOrd="0" presId="urn:microsoft.com/office/officeart/2005/8/layout/process4"/>
    <dgm:cxn modelId="{FCF5F9C3-D843-47C9-931A-9E3943EF9F11}" type="presParOf" srcId="{F6CA72E2-AEDB-4FF5-97F7-38CAB940D073}" destId="{70AEE6A4-CEC1-4D17-B16E-A6AB76F82B57}" srcOrd="0" destOrd="0" presId="urn:microsoft.com/office/officeart/2005/8/layout/process4"/>
    <dgm:cxn modelId="{4F8D51E0-0235-459B-BDCA-64C5C906D45B}" type="presParOf" srcId="{BE226595-BDD5-4A89-9E52-91E0982E75EE}" destId="{584F341E-D44E-406D-AD7D-E65E27EC4838}" srcOrd="1" destOrd="0" presId="urn:microsoft.com/office/officeart/2005/8/layout/process4"/>
    <dgm:cxn modelId="{9D38FEB4-B3C2-4F59-B259-C0F3AB0D1D2D}" type="presParOf" srcId="{BE226595-BDD5-4A89-9E52-91E0982E75EE}" destId="{50670C99-2611-40F6-8A68-7C1EFD92F31D}" srcOrd="2" destOrd="0" presId="urn:microsoft.com/office/officeart/2005/8/layout/process4"/>
    <dgm:cxn modelId="{D935ABEE-E2F3-4343-BDCB-BD122F4ED071}" type="presParOf" srcId="{50670C99-2611-40F6-8A68-7C1EFD92F31D}" destId="{92CCB063-EC91-44E7-A15E-FF8A4C4DDC86}" srcOrd="0" destOrd="0" presId="urn:microsoft.com/office/officeart/2005/8/layout/process4"/>
    <dgm:cxn modelId="{F72443E8-42B2-44B9-B9FD-018A928E869B}" type="presParOf" srcId="{BE226595-BDD5-4A89-9E52-91E0982E75EE}" destId="{297CA12C-60B8-4C21-BCB1-54AD05DCE368}" srcOrd="3" destOrd="0" presId="urn:microsoft.com/office/officeart/2005/8/layout/process4"/>
    <dgm:cxn modelId="{6399D420-7FA5-4C9E-9F54-46B381244213}" type="presParOf" srcId="{BE226595-BDD5-4A89-9E52-91E0982E75EE}" destId="{21BDCA20-281C-467D-B92C-5113DB390AA1}" srcOrd="4" destOrd="0" presId="urn:microsoft.com/office/officeart/2005/8/layout/process4"/>
    <dgm:cxn modelId="{8E5F1EFC-FEE1-415B-8834-6D75C1F4AB59}" type="presParOf" srcId="{21BDCA20-281C-467D-B92C-5113DB390AA1}" destId="{8EC21FBD-A0F6-4ED3-A6EE-0A269359EB7D}" srcOrd="0" destOrd="0" presId="urn:microsoft.com/office/officeart/2005/8/layout/process4"/>
    <dgm:cxn modelId="{77646AE9-812B-4FB4-9D7D-F0935B7A24ED}" type="presParOf" srcId="{BE226595-BDD5-4A89-9E52-91E0982E75EE}" destId="{5097D5B9-3430-4A07-9E40-D9E94BDEE240}" srcOrd="5" destOrd="0" presId="urn:microsoft.com/office/officeart/2005/8/layout/process4"/>
    <dgm:cxn modelId="{E2C6DDB7-4974-4E2F-B16E-8925E0896057}" type="presParOf" srcId="{BE226595-BDD5-4A89-9E52-91E0982E75EE}" destId="{2A495611-773A-4F51-9364-B1681ECA25FA}" srcOrd="6" destOrd="0" presId="urn:microsoft.com/office/officeart/2005/8/layout/process4"/>
    <dgm:cxn modelId="{2ACCEDCC-BFDD-40EB-BDC9-5EC2550F9138}" type="presParOf" srcId="{2A495611-773A-4F51-9364-B1681ECA25FA}" destId="{684C944B-3E90-4D4E-8425-19E06C996C1F}" srcOrd="0" destOrd="0" presId="urn:microsoft.com/office/officeart/2005/8/layout/process4"/>
    <dgm:cxn modelId="{E822040C-E90C-4F0C-8C80-A628570C450A}" type="presParOf" srcId="{BE226595-BDD5-4A89-9E52-91E0982E75EE}" destId="{A7E43AD8-17D8-4C03-A826-782735C63681}" srcOrd="7" destOrd="0" presId="urn:microsoft.com/office/officeart/2005/8/layout/process4"/>
    <dgm:cxn modelId="{80752872-D1E8-421C-BB5C-68A79B6134CC}" type="presParOf" srcId="{BE226595-BDD5-4A89-9E52-91E0982E75EE}" destId="{3F5146D1-6322-414E-8A5B-CD1D8B627F80}" srcOrd="8" destOrd="0" presId="urn:microsoft.com/office/officeart/2005/8/layout/process4"/>
    <dgm:cxn modelId="{C80627DE-FF99-46A4-ADA7-AFD22C4145B4}" type="presParOf" srcId="{3F5146D1-6322-414E-8A5B-CD1D8B627F80}" destId="{C24F73F5-020C-4D9E-A3C5-4C2BA88EFC25}" srcOrd="0" destOrd="0" presId="urn:microsoft.com/office/officeart/2005/8/layout/process4"/>
    <dgm:cxn modelId="{E8B004F5-FA6E-4A60-B25F-CD37449CC801}" type="presParOf" srcId="{BE226595-BDD5-4A89-9E52-91E0982E75EE}" destId="{A9FAE2C3-0D20-4E3C-AC7D-04F296E91870}" srcOrd="9" destOrd="0" presId="urn:microsoft.com/office/officeart/2005/8/layout/process4"/>
    <dgm:cxn modelId="{B8BB0317-AC92-413B-B4FD-185CC7B48848}" type="presParOf" srcId="{BE226595-BDD5-4A89-9E52-91E0982E75EE}" destId="{A8D08FC3-53F6-4B81-B5E6-85162866632A}" srcOrd="10" destOrd="0" presId="urn:microsoft.com/office/officeart/2005/8/layout/process4"/>
    <dgm:cxn modelId="{9212996A-A724-4762-97B4-4D42903A9867}" type="presParOf" srcId="{A8D08FC3-53F6-4B81-B5E6-85162866632A}" destId="{CE847B37-6D19-43E3-9659-EF7C62624C23}" srcOrd="0" destOrd="0" presId="urn:microsoft.com/office/officeart/2005/8/layout/process4"/>
    <dgm:cxn modelId="{7182E8E6-4696-4413-BD3B-76A062033E6F}" type="presParOf" srcId="{BE226595-BDD5-4A89-9E52-91E0982E75EE}" destId="{1C05CC98-07E3-4270-9A50-5ECF1344C4FF}" srcOrd="11" destOrd="0" presId="urn:microsoft.com/office/officeart/2005/8/layout/process4"/>
    <dgm:cxn modelId="{3C9C4037-E4B1-4AE9-BCB2-9848F4868C25}" type="presParOf" srcId="{BE226595-BDD5-4A89-9E52-91E0982E75EE}" destId="{6D22C6EC-C3D1-413B-BDAD-C210E11642B7}" srcOrd="12" destOrd="0" presId="urn:microsoft.com/office/officeart/2005/8/layout/process4"/>
    <dgm:cxn modelId="{9252E015-A988-4BBF-92AC-49A454F13A15}" type="presParOf" srcId="{6D22C6EC-C3D1-413B-BDAD-C210E11642B7}" destId="{A19471C5-63D2-42A3-BF3A-7D30636113F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EE6A4-CEC1-4D17-B16E-A6AB76F82B57}">
      <dsp:nvSpPr>
        <dsp:cNvPr id="0" name=""/>
        <dsp:cNvSpPr/>
      </dsp:nvSpPr>
      <dsp:spPr>
        <a:xfrm>
          <a:off x="0" y="4528844"/>
          <a:ext cx="8606730" cy="495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7: Gazette class configuration	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>
        <a:off x="0" y="4528844"/>
        <a:ext cx="8606730" cy="495589"/>
      </dsp:txXfrm>
    </dsp:sp>
    <dsp:sp modelId="{92CCB063-EC91-44E7-A15E-FF8A4C4DDC86}">
      <dsp:nvSpPr>
        <dsp:cNvPr id="0" name=""/>
        <dsp:cNvSpPr/>
      </dsp:nvSpPr>
      <dsp:spPr>
        <a:xfrm rot="10800000">
          <a:off x="0" y="3774062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smtClean="0">
              <a:latin typeface="Futura Md BT" panose="020B0602020204020303" pitchFamily="34" charset="0"/>
            </a:rPr>
            <a:t>6: Resource Quality Objectives (EcoSpecs &amp; water quality (user))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774062"/>
        <a:ext cx="8606730" cy="495264"/>
      </dsp:txXfrm>
    </dsp:sp>
    <dsp:sp modelId="{8EC21FBD-A0F6-4ED3-A6EE-0A269359EB7D}">
      <dsp:nvSpPr>
        <dsp:cNvPr id="0" name=""/>
        <dsp:cNvSpPr/>
      </dsp:nvSpPr>
      <dsp:spPr>
        <a:xfrm rot="10800000">
          <a:off x="0" y="3019280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smtClean="0">
              <a:latin typeface="Futura Md BT" panose="020B0602020204020303" pitchFamily="34" charset="0"/>
            </a:rPr>
            <a:t>5: Stakeholder process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3019280"/>
        <a:ext cx="8606730" cy="495264"/>
      </dsp:txXfrm>
    </dsp:sp>
    <dsp:sp modelId="{684C944B-3E90-4D4E-8425-19E06C996C1F}">
      <dsp:nvSpPr>
        <dsp:cNvPr id="0" name=""/>
        <dsp:cNvSpPr/>
      </dsp:nvSpPr>
      <dsp:spPr>
        <a:xfrm rot="10800000">
          <a:off x="0" y="2264498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smtClean="0">
              <a:latin typeface="Futura Md BT" panose="020B0602020204020303" pitchFamily="34" charset="0"/>
            </a:rPr>
            <a:t>4: Identification and evaluation of scenarios within IWRM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2264498"/>
        <a:ext cx="8606730" cy="495264"/>
      </dsp:txXfrm>
    </dsp:sp>
    <dsp:sp modelId="{C24F73F5-020C-4D9E-A3C5-4C2BA88EFC25}">
      <dsp:nvSpPr>
        <dsp:cNvPr id="0" name=""/>
        <dsp:cNvSpPr/>
      </dsp:nvSpPr>
      <dsp:spPr>
        <a:xfrm rot="10800000">
          <a:off x="0" y="1509716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3: </a:t>
          </a:r>
          <a:r>
            <a:rPr lang="en-ZA" sz="1800" b="1" kern="1200" smtClean="0">
              <a:latin typeface="Futura Md BT" panose="020B0602020204020303" pitchFamily="34" charset="0"/>
            </a:rPr>
            <a:t>Quantify EWRs and changes in EGSA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09716"/>
        <a:ext cx="8606730" cy="495264"/>
      </dsp:txXfrm>
    </dsp:sp>
    <dsp:sp modelId="{CE847B37-6D19-43E3-9659-EF7C62624C23}">
      <dsp:nvSpPr>
        <dsp:cNvPr id="0" name=""/>
        <dsp:cNvSpPr/>
      </dsp:nvSpPr>
      <dsp:spPr>
        <a:xfrm rot="10800000">
          <a:off x="0" y="754934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smtClean="0">
              <a:latin typeface="Futura Md BT" panose="020B0602020204020303" pitchFamily="34" charset="0"/>
            </a:rPr>
            <a:t>2: Initiation of stakeholder process and catchment visioning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754934"/>
        <a:ext cx="8606730" cy="495264"/>
      </dsp:txXfrm>
    </dsp:sp>
    <dsp:sp modelId="{A19471C5-63D2-42A3-BF3A-7D30636113F1}">
      <dsp:nvSpPr>
        <dsp:cNvPr id="0" name=""/>
        <dsp:cNvSpPr/>
      </dsp:nvSpPr>
      <dsp:spPr>
        <a:xfrm rot="10800000">
          <a:off x="0" y="152"/>
          <a:ext cx="8606730" cy="762215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ZA" sz="1800" b="1" kern="1200" dirty="0" smtClean="0">
              <a:latin typeface="Futura Md BT" panose="020B0602020204020303" pitchFamily="34" charset="0"/>
            </a:rPr>
            <a:t>1: Delineate units of analysis and describe the status quo</a:t>
          </a:r>
          <a:endParaRPr lang="en-ZA" sz="1800" b="1" kern="1200" dirty="0">
            <a:latin typeface="Futura Md BT" panose="020B0602020204020303" pitchFamily="34" charset="0"/>
          </a:endParaRPr>
        </a:p>
      </dsp:txBody>
      <dsp:txXfrm rot="10800000">
        <a:off x="0" y="152"/>
        <a:ext cx="8606730" cy="495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89D7F4C7-C81A-47AD-9106-4C4B20177274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7F8E139-BD9E-4536-B7C5-2828225FED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117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f-Z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1CE2AF-D1EF-42D8-973D-84C34C4AF27B}" type="slidenum">
              <a:rPr lang="en-GB" altLang="en-US" sz="1200">
                <a:latin typeface="Calibri" pitchFamily="34" charset="0"/>
              </a:rPr>
              <a:pPr/>
              <a:t>8</a:t>
            </a:fld>
            <a:endParaRPr lang="en-GB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0A1855C-AAF2-4257-901A-A510B2019907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607F980-53B2-40A5-978B-DE59DF3DC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34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64B024B-0F44-40F2-8C93-91DDE0628B64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9DC15EA-EF7B-45FC-81AC-A888D30BF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28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4B7B545-1A32-4CCF-8376-B88AD3A74A71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10E3E8F-CCAE-4A60-9DBD-C884FAE13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67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24A897D-A135-43C5-8A26-94D0EC3810AC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878DF95-C521-44F0-AC7C-3841804686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11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118C768-AEF6-46A5-8F8B-C01E36F228BE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F516470-34DB-44C2-968D-F344305755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79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7EF213B-BA1A-42D1-B9DD-947A477494CD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DE1EBF5-F053-44D3-AFBD-4322D2480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64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FA788AF-1FE1-4773-AC0D-31C3BA82ABB2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286AA05A-44C3-44C6-9B6A-9C7A93DDC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69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8B6FA85-4F13-4C84-B920-16EA85E9342A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9B5068B-1674-4250-ABA0-46402713A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08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0681418-3E4B-45B3-9641-AAD20F071D23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46E30F47-E24F-4651-801B-3CC646FB1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558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95FA1F2-00AD-44A1-BD97-8D5066B3A787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5F6661D-1B36-497B-A21B-2110EA260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480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99CA5FA-40B2-40EB-AF84-7F564779C1F1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 smtClean="0"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5DB1D03-748C-4E97-8E88-F55AAC7CA7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40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Slide Content Backround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Slide Opening 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827213" y="2251075"/>
            <a:ext cx="64801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Gill Sans" charset="0"/>
              </a:rPr>
              <a:t>Letaba Catchment: Macro Economic component of Socio-Economics – Scenario Evaluation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Gill Sans Light" charset="0"/>
              </a:rPr>
              <a:t>Presented by: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Gill Sans Light" charset="0"/>
              </a:rPr>
              <a:t>William Mullins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Gill Sans Light" charset="0"/>
              </a:rPr>
              <a:t>Mosaka Economists</a:t>
            </a:r>
          </a:p>
          <a:p>
            <a:pPr eaLnBrk="1" hangingPunct="1"/>
            <a:endParaRPr lang="en-US" altLang="en-US" b="1">
              <a:solidFill>
                <a:schemeClr val="bg1"/>
              </a:solidFill>
              <a:latin typeface="Gill Sans Light" charset="0"/>
            </a:endParaRP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Gill Sans Light" charset="0"/>
              </a:rPr>
              <a:t>31 October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" y="428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Outstanding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ZA" dirty="0" smtClean="0"/>
              <a:t>Who is the implementation agent?</a:t>
            </a:r>
          </a:p>
          <a:p>
            <a:pPr>
              <a:defRPr/>
            </a:pPr>
            <a:endParaRPr lang="en-ZA" dirty="0"/>
          </a:p>
          <a:p>
            <a:pPr>
              <a:defRPr/>
            </a:pPr>
            <a:r>
              <a:rPr lang="en-ZA" dirty="0" smtClean="0"/>
              <a:t>Affordability!</a:t>
            </a:r>
          </a:p>
          <a:p>
            <a:pPr>
              <a:defRPr/>
            </a:pPr>
            <a:endParaRPr lang="en-ZA" dirty="0"/>
          </a:p>
          <a:p>
            <a:pPr>
              <a:defRPr/>
            </a:pPr>
            <a:r>
              <a:rPr lang="en-ZA" dirty="0" smtClean="0"/>
              <a:t>How is the “project” financed?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428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Scenarios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938"/>
            <a:ext cx="8229600" cy="51022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ZA" dirty="0" smtClean="0">
                <a:ea typeface="MS PGothic" panose="020B0600070205080204" pitchFamily="34" charset="-128"/>
              </a:rPr>
              <a:t>Water volume change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>
                <a:ea typeface="MS PGothic" panose="020B0600070205080204" pitchFamily="34" charset="-128"/>
              </a:rPr>
              <a:t>Result- Area change</a:t>
            </a:r>
            <a:endParaRPr lang="en-ZA" dirty="0">
              <a:ea typeface="MS PGothic" panose="020B0600070205080204" pitchFamily="34" charset="-128"/>
            </a:endParaRPr>
          </a:p>
          <a:p>
            <a:pPr>
              <a:defRPr/>
            </a:pPr>
            <a:endParaRPr lang="en-ZA" dirty="0" smtClean="0"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ZA" dirty="0" smtClean="0">
                <a:ea typeface="MS PGothic" panose="020B0600070205080204" pitchFamily="34" charset="-128"/>
              </a:rPr>
              <a:t>Assurance of Supply change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>
                <a:ea typeface="MS PGothic" panose="020B0600070205080204" pitchFamily="34" charset="-128"/>
              </a:rPr>
              <a:t>Long term yield change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ZA" dirty="0"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en-ZA" dirty="0" smtClean="0">
                <a:ea typeface="MS PGothic" panose="020B0600070205080204" pitchFamily="34" charset="-128"/>
              </a:rPr>
              <a:t>Possibilities: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>
                <a:ea typeface="MS PGothic" panose="020B0600070205080204" pitchFamily="34" charset="-128"/>
              </a:rPr>
              <a:t>Volume reduced, Assurance improved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>
                <a:solidFill>
                  <a:srgbClr val="FF0000"/>
                </a:solidFill>
                <a:ea typeface="MS PGothic" panose="020B0600070205080204" pitchFamily="34" charset="-128"/>
              </a:rPr>
              <a:t>Volume reduced, Assurance reduced</a:t>
            </a:r>
            <a:endParaRPr lang="en-ZA" dirty="0" smtClean="0">
              <a:ea typeface="MS PGothic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>
                <a:ea typeface="MS PGothic" panose="020B0600070205080204" pitchFamily="34" charset="-128"/>
              </a:rPr>
              <a:t>Volume increased, Assurance reduced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>
                <a:ea typeface="MS PGothic" panose="020B0600070205080204" pitchFamily="34" charset="-128"/>
              </a:rPr>
              <a:t>Volume increased, Assurance reduced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>
                <a:ea typeface="MS PGothic" panose="020B0600070205080204" pitchFamily="34" charset="-128"/>
              </a:rPr>
              <a:t>Volume constant, Assurance reduced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>
                <a:ea typeface="MS PGothic" panose="020B0600070205080204" pitchFamily="34" charset="-128"/>
              </a:rPr>
              <a:t>Volume constant, Assurance improved (proposed dam)</a:t>
            </a:r>
            <a:endParaRPr lang="en-ZA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8CC9ADD-6AE6-4D98-8DB1-DE126BFEB736}" type="slidenum">
              <a:rPr lang="en-US" altLang="en-US" sz="1800">
                <a:latin typeface="Calibri" pitchFamily="34" charset="0"/>
              </a:rPr>
              <a:pPr/>
              <a:t>12</a:t>
            </a:fld>
            <a:endParaRPr lang="en-US" altLang="en-US" sz="180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4175" y="69850"/>
            <a:ext cx="8572500" cy="685800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Modeling of Primary Sector in WIM-model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80740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58875"/>
            <a:ext cx="8255000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4478" y="1362807"/>
            <a:ext cx="1995083" cy="1200329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sz="1800" b="1" dirty="0">
                <a:solidFill>
                  <a:schemeClr val="tx1"/>
                </a:solidFill>
              </a:rPr>
              <a:t>Inputs: </a:t>
            </a:r>
          </a:p>
          <a:p>
            <a:pPr algn="ctr">
              <a:defRPr/>
            </a:pPr>
            <a:r>
              <a:rPr lang="en-ZA" sz="1800" b="1" dirty="0">
                <a:solidFill>
                  <a:schemeClr val="tx1"/>
                </a:solidFill>
              </a:rPr>
              <a:t>Example - Irrigation Agriculture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8739" y="3362269"/>
            <a:ext cx="1801659" cy="923330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ZA" sz="1800" b="1" dirty="0">
                <a:solidFill>
                  <a:schemeClr val="tx1"/>
                </a:solidFill>
              </a:rPr>
              <a:t>Economic</a:t>
            </a:r>
          </a:p>
          <a:p>
            <a:pPr algn="ctr">
              <a:defRPr/>
            </a:pPr>
            <a:r>
              <a:rPr lang="en-ZA" sz="1800" b="1" dirty="0">
                <a:solidFill>
                  <a:schemeClr val="tx1"/>
                </a:solidFill>
              </a:rPr>
              <a:t>Water </a:t>
            </a:r>
          </a:p>
          <a:p>
            <a:pPr algn="ctr">
              <a:defRPr/>
            </a:pPr>
            <a:r>
              <a:rPr lang="en-ZA" sz="1800" b="1" dirty="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5" name="Down Arrow 4"/>
          <p:cNvSpPr/>
          <p:nvPr/>
        </p:nvSpPr>
        <p:spPr>
          <a:xfrm>
            <a:off x="2157413" y="2563813"/>
            <a:ext cx="371475" cy="798512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f-ZA"/>
          </a:p>
        </p:txBody>
      </p:sp>
      <p:sp>
        <p:nvSpPr>
          <p:cNvPr id="11" name="TextBox 10"/>
          <p:cNvSpPr txBox="1"/>
          <p:nvPr/>
        </p:nvSpPr>
        <p:spPr>
          <a:xfrm>
            <a:off x="1264478" y="5519057"/>
            <a:ext cx="1905000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b="1" kern="0" dirty="0">
                <a:latin typeface="Calibri"/>
                <a:ea typeface="+mn-ea"/>
              </a:rPr>
              <a:t>Output: Results</a:t>
            </a:r>
          </a:p>
        </p:txBody>
      </p:sp>
      <p:sp>
        <p:nvSpPr>
          <p:cNvPr id="6" name="Down Arrow 5"/>
          <p:cNvSpPr/>
          <p:nvPr/>
        </p:nvSpPr>
        <p:spPr>
          <a:xfrm>
            <a:off x="2157413" y="4286250"/>
            <a:ext cx="371475" cy="1233488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f-ZA"/>
          </a:p>
        </p:txBody>
      </p:sp>
      <p:sp>
        <p:nvSpPr>
          <p:cNvPr id="15" name="TextBox 14"/>
          <p:cNvSpPr txBox="1"/>
          <p:nvPr/>
        </p:nvSpPr>
        <p:spPr>
          <a:xfrm>
            <a:off x="3673475" y="1141413"/>
            <a:ext cx="4800600" cy="922337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1800" b="1" kern="0" dirty="0">
                <a:solidFill>
                  <a:prstClr val="black"/>
                </a:solidFill>
                <a:latin typeface="Calibri"/>
                <a:ea typeface="+mn-ea"/>
              </a:rPr>
              <a:t>Main Drivers: (Water Volume; Hectares)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1800" b="1" kern="0" dirty="0">
                <a:solidFill>
                  <a:prstClr val="black"/>
                </a:solidFill>
                <a:latin typeface="Calibri"/>
                <a:ea typeface="+mn-ea"/>
              </a:rPr>
              <a:t>Specific Crop Production Budgets (Income and Costs)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3475" y="2387600"/>
            <a:ext cx="4800600" cy="1477963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b="1" kern="0" dirty="0">
                <a:solidFill>
                  <a:prstClr val="black"/>
                </a:solidFill>
                <a:latin typeface="Calibri"/>
                <a:ea typeface="+mn-ea"/>
              </a:rPr>
              <a:t>Income distributed to economic sectors taken up in the economy</a:t>
            </a:r>
            <a:r>
              <a:rPr lang="en-ZA" sz="1800" kern="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ZA" sz="1800" b="1" i="1" kern="0" dirty="0">
                <a:solidFill>
                  <a:prstClr val="black"/>
                </a:solidFill>
                <a:latin typeface="Calibri"/>
                <a:ea typeface="+mn-ea"/>
              </a:rPr>
              <a:t>(Agriculture, Mining, Manufacturing, Electricity, Water, Construction, Trade and Accommodation, Transport and Communication, Financial and Business Services</a:t>
            </a:r>
            <a:r>
              <a:rPr lang="en-ZA" sz="1800" kern="0" dirty="0">
                <a:solidFill>
                  <a:prstClr val="black"/>
                </a:solidFill>
                <a:latin typeface="Calibri"/>
                <a:ea typeface="+mn-ea"/>
              </a:rPr>
              <a:t>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3475" y="4092575"/>
            <a:ext cx="4800600" cy="646113"/>
          </a:xfrm>
          <a:prstGeom prst="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b="1" kern="0" dirty="0">
                <a:solidFill>
                  <a:prstClr val="black"/>
                </a:solidFill>
                <a:latin typeface="Calibri"/>
                <a:ea typeface="+mn-ea"/>
              </a:rPr>
              <a:t>Multipliers used from derived from Social Accounting Matrix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73475" y="5103813"/>
            <a:ext cx="4800600" cy="1200150"/>
          </a:xfrm>
          <a:prstGeom prst="rect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1800" b="1" kern="0" dirty="0">
                <a:solidFill>
                  <a:prstClr val="white"/>
                </a:solidFill>
                <a:latin typeface="Calibri"/>
                <a:ea typeface="+mn-ea"/>
              </a:rPr>
              <a:t>Direct, Indirect and Induced impacts: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1800" b="1" kern="0" dirty="0">
                <a:solidFill>
                  <a:prstClr val="white"/>
                </a:solidFill>
                <a:latin typeface="Calibri"/>
                <a:ea typeface="+mn-ea"/>
              </a:rPr>
              <a:t>GDP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1800" b="1" kern="0" dirty="0">
                <a:solidFill>
                  <a:prstClr val="white"/>
                </a:solidFill>
                <a:latin typeface="Calibri"/>
                <a:ea typeface="+mn-ea"/>
              </a:rPr>
              <a:t>Employment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ZA" sz="1800" b="1" kern="0" dirty="0">
                <a:solidFill>
                  <a:prstClr val="white"/>
                </a:solidFill>
                <a:latin typeface="Calibri"/>
                <a:ea typeface="+mn-ea"/>
              </a:rPr>
              <a:t>Household Income 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259138" y="1639888"/>
            <a:ext cx="414337" cy="323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6" idx="1"/>
          </p:cNvCxnSpPr>
          <p:nvPr/>
        </p:nvCxnSpPr>
        <p:spPr>
          <a:xfrm flipV="1">
            <a:off x="3179763" y="3125788"/>
            <a:ext cx="493712" cy="698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7" idx="1"/>
          </p:cNvCxnSpPr>
          <p:nvPr/>
        </p:nvCxnSpPr>
        <p:spPr>
          <a:xfrm>
            <a:off x="3179763" y="3824288"/>
            <a:ext cx="493712" cy="5905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8" idx="1"/>
          </p:cNvCxnSpPr>
          <p:nvPr/>
        </p:nvCxnSpPr>
        <p:spPr>
          <a:xfrm>
            <a:off x="3170238" y="5703888"/>
            <a:ext cx="503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Callout 3"/>
          <p:cNvSpPr/>
          <p:nvPr/>
        </p:nvSpPr>
        <p:spPr>
          <a:xfrm>
            <a:off x="7181850" y="5126038"/>
            <a:ext cx="1774825" cy="927100"/>
          </a:xfrm>
          <a:prstGeom prst="wedgeEllipseCallout">
            <a:avLst>
              <a:gd name="adj1" fmla="val -79920"/>
              <a:gd name="adj2" fmla="val -19980"/>
            </a:avLst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800" dirty="0"/>
              <a:t>Future outputs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7288213" y="427038"/>
            <a:ext cx="1752600" cy="760412"/>
          </a:xfrm>
          <a:prstGeom prst="wedgeEllipseCallout">
            <a:avLst>
              <a:gd name="adj1" fmla="val -90356"/>
              <a:gd name="adj2" fmla="val 51528"/>
            </a:avLst>
          </a:prstGeom>
          <a:gradFill>
            <a:gsLst>
              <a:gs pos="0">
                <a:srgbClr val="00B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ZA" sz="1800" dirty="0"/>
              <a:t>Future inputs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23863" y="539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600" smtClean="0"/>
              <a:t>GLIB water supply – Crop Areas (Hectares)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4294967295"/>
          </p:nvPr>
        </p:nvSpPr>
        <p:spPr bwMode="auto">
          <a:xfrm>
            <a:off x="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altLang="en-US" smtClean="0"/>
          </a:p>
          <a:p>
            <a:endParaRPr lang="en-ZA" altLang="en-US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9075" y="771525"/>
          <a:ext cx="8639175" cy="5473700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1813200"/>
                <a:gridCol w="1265256"/>
                <a:gridCol w="1173572"/>
                <a:gridCol w="1086470"/>
                <a:gridCol w="1136901"/>
                <a:gridCol w="1155236"/>
                <a:gridCol w="1008540"/>
              </a:tblGrid>
              <a:tr h="731509"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Above Tzaneen dam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</a:t>
                      </a:r>
                      <a:r>
                        <a:rPr lang="en-ZA" sz="1600" u="none" strike="noStrike" dirty="0" smtClean="0">
                          <a:effectLst/>
                        </a:rPr>
                        <a:t>From Dam to Letsitele river         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</a:t>
                      </a:r>
                      <a:r>
                        <a:rPr lang="en-ZA" sz="1600" u="none" strike="noStrike" dirty="0" smtClean="0">
                          <a:effectLst/>
                        </a:rPr>
                        <a:t>From Letsitele to Klein Letaba        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Letsitele  River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Molototsi River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Letaba Catchment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5217"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Irrigation Crops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ER1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ER2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ER3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ER4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ER5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Total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3755">
                <a:tc>
                  <a:txBody>
                    <a:bodyPr/>
                    <a:lstStyle/>
                    <a:p>
                      <a:pPr lvl="1" algn="l" fontAlgn="b"/>
                      <a:r>
                        <a:rPr lang="en-ZA" sz="1600" b="1" u="none" strike="noStrike" dirty="0" smtClean="0">
                          <a:effectLst/>
                        </a:rPr>
                        <a:t>Bananas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  </a:t>
                      </a:r>
                      <a:r>
                        <a:rPr lang="en-ZA" sz="1600" u="none" strike="noStrike" dirty="0">
                          <a:effectLst/>
                        </a:rPr>
                        <a:t>83.2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365.2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243.5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0.3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   692.2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87673">
                <a:tc>
                  <a:txBody>
                    <a:bodyPr/>
                    <a:lstStyle/>
                    <a:p>
                      <a:pPr lvl="1" algn="l" fontAlgn="b"/>
                      <a:r>
                        <a:rPr lang="en-ZA" sz="1600" b="1" u="none" strike="noStrike" dirty="0" smtClean="0">
                          <a:effectLst/>
                        </a:rPr>
                        <a:t>Citrus </a:t>
                      </a:r>
                      <a:r>
                        <a:rPr lang="en-ZA" sz="1600" b="1" u="none" strike="noStrike" dirty="0">
                          <a:effectLst/>
                        </a:rPr>
                        <a:t>(Valencias)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</a:t>
                      </a:r>
                      <a:r>
                        <a:rPr lang="en-ZA" sz="1600" u="none" strike="noStrike" dirty="0" smtClean="0">
                          <a:effectLst/>
                        </a:rPr>
                        <a:t>1.1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1 </a:t>
                      </a:r>
                      <a:r>
                        <a:rPr lang="en-ZA" sz="1600" u="none" strike="noStrike" dirty="0">
                          <a:effectLst/>
                        </a:rPr>
                        <a:t>520.0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2 </a:t>
                      </a:r>
                      <a:r>
                        <a:rPr lang="en-ZA" sz="1600" u="none" strike="noStrike" dirty="0">
                          <a:effectLst/>
                        </a:rPr>
                        <a:t>822.8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1 </a:t>
                      </a:r>
                      <a:r>
                        <a:rPr lang="en-ZA" sz="1600" u="none" strike="noStrike" dirty="0">
                          <a:effectLst/>
                        </a:rPr>
                        <a:t>461.9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5 805.7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3755">
                <a:tc>
                  <a:txBody>
                    <a:bodyPr/>
                    <a:lstStyle/>
                    <a:p>
                      <a:pPr lvl="1" algn="l" fontAlgn="b"/>
                      <a:r>
                        <a:rPr lang="en-ZA" sz="1600" b="1" u="none" strike="noStrike" dirty="0" smtClean="0">
                          <a:effectLst/>
                        </a:rPr>
                        <a:t>Avocados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</a:t>
                      </a:r>
                      <a:r>
                        <a:rPr lang="en-ZA" sz="1600" u="none" strike="noStrike" dirty="0" smtClean="0">
                          <a:effectLst/>
                        </a:rPr>
                        <a:t>1 </a:t>
                      </a:r>
                      <a:r>
                        <a:rPr lang="en-ZA" sz="1600" u="none" strike="noStrike" dirty="0">
                          <a:effectLst/>
                        </a:rPr>
                        <a:t>110.4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157.3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472.0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1 739.8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87673">
                <a:tc>
                  <a:txBody>
                    <a:bodyPr/>
                    <a:lstStyle/>
                    <a:p>
                      <a:pPr lvl="1" algn="l" fontAlgn="b"/>
                      <a:r>
                        <a:rPr lang="en-ZA" sz="1600" b="1" u="none" strike="noStrike" dirty="0" smtClean="0">
                          <a:effectLst/>
                        </a:rPr>
                        <a:t>Macadamias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                    51.3 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27.6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27.6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6.5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   113.0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3755">
                <a:tc>
                  <a:txBody>
                    <a:bodyPr/>
                    <a:lstStyle/>
                    <a:p>
                      <a:pPr lvl="1" algn="l" fontAlgn="b"/>
                      <a:r>
                        <a:rPr lang="en-ZA" sz="1600" b="1" u="none" strike="noStrike" dirty="0" smtClean="0">
                          <a:effectLst/>
                        </a:rPr>
                        <a:t>Mangos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53.7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433.7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354.9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654.8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1 497.1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3755">
                <a:tc>
                  <a:txBody>
                    <a:bodyPr/>
                    <a:lstStyle/>
                    <a:p>
                      <a:pPr lvl="1" algn="l" fontAlgn="b"/>
                      <a:r>
                        <a:rPr lang="en-ZA" sz="1600" b="1" u="none" strike="noStrike" dirty="0" smtClean="0">
                          <a:effectLst/>
                        </a:rPr>
                        <a:t>Tomatoes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1.3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 </a:t>
                      </a:r>
                      <a:r>
                        <a:rPr lang="en-ZA" sz="1600" u="none" strike="noStrike" dirty="0" smtClean="0">
                          <a:effectLst/>
                        </a:rPr>
                        <a:t>-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      1.3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3755">
                <a:tc>
                  <a:txBody>
                    <a:bodyPr/>
                    <a:lstStyle/>
                    <a:p>
                      <a:pPr lvl="1" algn="l" fontAlgn="b"/>
                      <a:r>
                        <a:rPr lang="en-ZA" sz="1600" b="1" u="none" strike="noStrike" dirty="0" smtClean="0">
                          <a:effectLst/>
                        </a:rPr>
                        <a:t>Brassicas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21.9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211.9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53.0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461.4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   748.2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3755">
                <a:tc>
                  <a:txBody>
                    <a:bodyPr/>
                    <a:lstStyle/>
                    <a:p>
                      <a:pPr lvl="1" algn="l" fontAlgn="b"/>
                      <a:r>
                        <a:rPr lang="en-ZA" sz="1600" b="1" u="none" strike="noStrike" dirty="0" smtClean="0">
                          <a:effectLst/>
                        </a:rPr>
                        <a:t>Litchis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160.1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114.5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93.7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30.7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   399.0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87673">
                <a:tc>
                  <a:txBody>
                    <a:bodyPr/>
                    <a:lstStyle/>
                    <a:p>
                      <a:pPr lvl="1" algn="l" fontAlgn="b"/>
                      <a:r>
                        <a:rPr lang="en-ZA" sz="1600" b="1" u="none" strike="noStrike" dirty="0" smtClean="0">
                          <a:effectLst/>
                        </a:rPr>
                        <a:t>Cucurbits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                    13.0 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267.4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89.1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522.6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   892.1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87673">
                <a:tc>
                  <a:txBody>
                    <a:bodyPr/>
                    <a:lstStyle/>
                    <a:p>
                      <a:pPr lvl="1" algn="l" fontAlgn="b"/>
                      <a:r>
                        <a:rPr lang="en-ZA" sz="1600" b="1" u="none" strike="noStrike" dirty="0" smtClean="0">
                          <a:effectLst/>
                        </a:rPr>
                        <a:t>Citrus </a:t>
                      </a:r>
                      <a:r>
                        <a:rPr lang="en-ZA" sz="1600" b="1" u="none" strike="noStrike" dirty="0">
                          <a:effectLst/>
                        </a:rPr>
                        <a:t>(Grapefruit)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0.5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1 </a:t>
                      </a:r>
                      <a:r>
                        <a:rPr lang="en-ZA" sz="1600" u="none" strike="noStrike" dirty="0">
                          <a:effectLst/>
                        </a:rPr>
                        <a:t>505.9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355.3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626.5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  2 488.1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53755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 smtClean="0">
                          <a:effectLst/>
                        </a:rPr>
                        <a:t>    Total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1 </a:t>
                      </a:r>
                      <a:r>
                        <a:rPr lang="en-ZA" sz="1600" u="none" strike="noStrike" dirty="0">
                          <a:effectLst/>
                        </a:rPr>
                        <a:t>495.1 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4 </a:t>
                      </a:r>
                      <a:r>
                        <a:rPr lang="en-ZA" sz="1600" u="none" strike="noStrike" dirty="0">
                          <a:effectLst/>
                        </a:rPr>
                        <a:t>604.8 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4 </a:t>
                      </a:r>
                      <a:r>
                        <a:rPr lang="en-ZA" sz="1600" u="none" strike="noStrike" dirty="0">
                          <a:effectLst/>
                        </a:rPr>
                        <a:t>511.8 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3 </a:t>
                      </a:r>
                      <a:r>
                        <a:rPr lang="en-ZA" sz="1600" u="none" strike="noStrike" dirty="0">
                          <a:effectLst/>
                        </a:rPr>
                        <a:t>764.7 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</a:rPr>
                        <a:t>-   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   14 376.4 </a:t>
                      </a:r>
                      <a:endParaRPr lang="en-ZA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95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ER 2: GLIB - Baseline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8425" y="1133475"/>
          <a:ext cx="8869363" cy="4122738"/>
        </p:xfrm>
        <a:graphic>
          <a:graphicData uri="http://schemas.openxmlformats.org/drawingml/2006/table">
            <a:tbl>
              <a:tblPr firstRow="1" firstCol="1" lastRow="1">
                <a:tableStyleId>{69CF1AB2-1976-4502-BF36-3FF5EA218861}</a:tableStyleId>
              </a:tblPr>
              <a:tblGrid>
                <a:gridCol w="903061"/>
                <a:gridCol w="815724"/>
                <a:gridCol w="639034"/>
                <a:gridCol w="859392"/>
                <a:gridCol w="628018"/>
                <a:gridCol w="605981"/>
                <a:gridCol w="837356"/>
                <a:gridCol w="683106"/>
                <a:gridCol w="815320"/>
                <a:gridCol w="763214"/>
                <a:gridCol w="656593"/>
                <a:gridCol w="662564"/>
              </a:tblGrid>
              <a:tr h="823082"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Surplus </a:t>
                      </a:r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Value</a:t>
                      </a:r>
                    </a:p>
                    <a:p>
                      <a:pPr algn="ctr" fontAlgn="ctr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R Mil)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GDP </a:t>
                      </a:r>
                      <a:endParaRPr lang="en-ZA" sz="180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R Mil)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Employment</a:t>
                      </a:r>
                    </a:p>
                    <a:p>
                      <a:pPr algn="ctr" fontAlgn="ctr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(Numbers</a:t>
                      </a:r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)</a:t>
                      </a:r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ZA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ZA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Capital </a:t>
                      </a:r>
                      <a:endParaRPr lang="en-ZA" sz="1800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R Mil)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Household </a:t>
                      </a:r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Income</a:t>
                      </a:r>
                    </a:p>
                    <a:p>
                      <a:pPr algn="ctr" fontAlgn="ctr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R Mil)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4615">
                <a:tc>
                  <a:txBody>
                    <a:bodyPr/>
                    <a:lstStyle/>
                    <a:p>
                      <a:pPr algn="l" fontAlgn="b"/>
                      <a:endParaRPr lang="en-ZA" sz="16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i="1" u="none" strike="noStrike" dirty="0">
                          <a:effectLst/>
                        </a:rPr>
                        <a:t>Direct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i="1" u="none" strike="noStrike" dirty="0" smtClean="0">
                          <a:effectLst/>
                        </a:rPr>
                        <a:t>Indirect &amp;     </a:t>
                      </a:r>
                      <a:r>
                        <a:rPr lang="en-ZA" sz="1600" i="1" u="none" strike="noStrike" dirty="0">
                          <a:effectLst/>
                        </a:rPr>
                        <a:t>Induced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i="1" u="none" strike="noStrike" dirty="0">
                          <a:effectLst/>
                        </a:rPr>
                        <a:t>Total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i="1" u="none" strike="noStrike" dirty="0">
                          <a:effectLst/>
                        </a:rPr>
                        <a:t>Direct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i="1" u="none" strike="noStrike" dirty="0" smtClean="0">
                          <a:effectLst/>
                        </a:rPr>
                        <a:t>Indirect &amp;     </a:t>
                      </a:r>
                      <a:r>
                        <a:rPr lang="en-ZA" sz="1600" i="1" u="none" strike="noStrike" dirty="0">
                          <a:effectLst/>
                        </a:rPr>
                        <a:t>Induced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i="1" u="none" strike="noStrike" dirty="0">
                          <a:effectLst/>
                        </a:rPr>
                        <a:t>Total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i="1" u="none" strike="noStrike" dirty="0">
                          <a:effectLst/>
                        </a:rPr>
                        <a:t>Total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i="1" u="none" strike="noStrike" dirty="0">
                          <a:effectLst/>
                        </a:rPr>
                        <a:t>Total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i="1" u="none" strike="noStrike" dirty="0" smtClean="0">
                          <a:effectLst/>
                        </a:rPr>
                        <a:t>High </a:t>
                      </a:r>
                      <a:r>
                        <a:rPr lang="en-ZA" sz="1600" i="1" u="none" strike="noStrike" smtClean="0">
                          <a:effectLst/>
                        </a:rPr>
                        <a:t>&amp;      Med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i="1" u="none" strike="noStrike" dirty="0">
                          <a:effectLst/>
                        </a:rPr>
                        <a:t>Low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963549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 Irrigation</a:t>
                      </a:r>
                      <a:endParaRPr lang="en-ZA" sz="1800" b="0" i="1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207.4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367.6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231.7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599.3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6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174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2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155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8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329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136.5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530.3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389.6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140.7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91074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 Industry</a:t>
                      </a:r>
                      <a:endParaRPr lang="en-ZA" sz="1800" b="0" i="1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55.2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126.5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126.3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252.8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542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006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en-ZA" sz="1600" u="none" strike="noStrike" dirty="0">
                          <a:effectLst/>
                          <a:latin typeface="+mn-lt"/>
                        </a:rPr>
                        <a:t>548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529.6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271.2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190.3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 smtClean="0">
                          <a:effectLst/>
                          <a:latin typeface="+mn-lt"/>
                        </a:rPr>
                        <a:t>80.9 </a:t>
                      </a:r>
                      <a:endParaRPr lang="en-ZA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910746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 Total</a:t>
                      </a:r>
                      <a:endParaRPr lang="en-ZA" sz="18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262.6 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494.1 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358.0 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852.1 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6 </a:t>
                      </a:r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716 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3 </a:t>
                      </a:r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161 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9 </a:t>
                      </a:r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877 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en-ZA" sz="1800" u="none" strike="noStrike" dirty="0">
                          <a:effectLst/>
                          <a:latin typeface="+mn-lt"/>
                        </a:rPr>
                        <a:t>666.1 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801.6 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579.9 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  <a:latin typeface="+mn-lt"/>
                        </a:rPr>
                        <a:t>221.6 </a:t>
                      </a:r>
                      <a:endParaRPr lang="en-ZA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Scenario Evaluation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Volume </a:t>
            </a:r>
          </a:p>
          <a:p>
            <a:r>
              <a:rPr lang="en-ZA" altLang="en-US" smtClean="0"/>
              <a:t>Assurance </a:t>
            </a:r>
          </a:p>
          <a:p>
            <a:r>
              <a:rPr lang="en-ZA" altLang="en-US" smtClean="0"/>
              <a:t>Options:</a:t>
            </a:r>
          </a:p>
          <a:p>
            <a:pPr lvl="1"/>
            <a:r>
              <a:rPr lang="en-ZA" altLang="en-US" smtClean="0"/>
              <a:t>Volume Constant, Assurance Reduction by 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286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>
                <a:ea typeface="MS PGothic" panose="020B0600070205080204" pitchFamily="34" charset="-128"/>
              </a:rPr>
              <a:t> Values after reduction in Assurance</a:t>
            </a:r>
            <a:endParaRPr lang="en-ZA" dirty="0">
              <a:ea typeface="MS PGothic" panose="020B0600070205080204" pitchFamily="34" charset="-128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2863" y="1055688"/>
          <a:ext cx="8980487" cy="427672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03454"/>
                <a:gridCol w="804397"/>
                <a:gridCol w="705224"/>
                <a:gridCol w="804398"/>
                <a:gridCol w="628091"/>
                <a:gridCol w="738283"/>
                <a:gridCol w="872447"/>
                <a:gridCol w="708504"/>
                <a:gridCol w="797065"/>
                <a:gridCol w="668803"/>
                <a:gridCol w="671857"/>
                <a:gridCol w="677964"/>
              </a:tblGrid>
              <a:tr h="893676"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Surplus </a:t>
                      </a:r>
                      <a:r>
                        <a:rPr lang="en-ZA" sz="1800" b="1" u="none" strike="noStrike" dirty="0" smtClean="0">
                          <a:effectLst/>
                        </a:rPr>
                        <a:t>Value</a:t>
                      </a:r>
                    </a:p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 </a:t>
                      </a:r>
                      <a:r>
                        <a:rPr lang="en-ZA" sz="1800" b="1" u="none" strike="noStrike" dirty="0">
                          <a:effectLst/>
                        </a:rPr>
                        <a:t>(R Mil)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GDP (R Mil)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Employment</a:t>
                      </a:r>
                    </a:p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 </a:t>
                      </a:r>
                      <a:r>
                        <a:rPr lang="en-ZA" sz="1800" b="1" u="none" strike="noStrike" dirty="0">
                          <a:effectLst/>
                        </a:rPr>
                        <a:t>(Numbers</a:t>
                      </a:r>
                      <a:r>
                        <a:rPr lang="en-ZA" sz="1800" b="1" u="none" strike="noStrike" dirty="0" smtClean="0">
                          <a:effectLst/>
                        </a:rPr>
                        <a:t>)</a:t>
                      </a:r>
                      <a:r>
                        <a:rPr lang="en-ZA" sz="1800" b="1" u="none" strike="noStrike" dirty="0">
                          <a:effectLst/>
                        </a:rPr>
                        <a:t> 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ZA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ZA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Capital</a:t>
                      </a:r>
                    </a:p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 </a:t>
                      </a:r>
                      <a:r>
                        <a:rPr lang="en-ZA" sz="1800" b="1" u="none" strike="noStrike" dirty="0">
                          <a:effectLst/>
                        </a:rPr>
                        <a:t>(R Mil)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Household </a:t>
                      </a:r>
                      <a:r>
                        <a:rPr lang="en-ZA" sz="1800" b="1" u="none" strike="noStrike" dirty="0" smtClean="0">
                          <a:effectLst/>
                        </a:rPr>
                        <a:t>Income</a:t>
                      </a:r>
                    </a:p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(</a:t>
                      </a:r>
                      <a:r>
                        <a:rPr lang="en-ZA" sz="1800" b="1" u="none" strike="noStrike" dirty="0">
                          <a:effectLst/>
                        </a:rPr>
                        <a:t>R Mil)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22907">
                <a:tc>
                  <a:txBody>
                    <a:bodyPr/>
                    <a:lstStyle/>
                    <a:p>
                      <a:pPr algn="l" fontAlgn="b"/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Direct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 smtClean="0">
                          <a:effectLst/>
                        </a:rPr>
                        <a:t>Indirect &amp;     </a:t>
                      </a:r>
                      <a:r>
                        <a:rPr lang="en-ZA" sz="1800" i="1" u="none" strike="noStrike" dirty="0">
                          <a:effectLst/>
                        </a:rPr>
                        <a:t>Induced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Total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Direct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 smtClean="0">
                          <a:effectLst/>
                        </a:rPr>
                        <a:t>Indirect &amp;     </a:t>
                      </a:r>
                      <a:r>
                        <a:rPr lang="en-ZA" sz="1800" i="1" u="none" strike="noStrike" dirty="0">
                          <a:effectLst/>
                        </a:rPr>
                        <a:t>Induced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Total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Total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Total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 smtClean="0">
                          <a:effectLst/>
                        </a:rPr>
                        <a:t>High </a:t>
                      </a:r>
                      <a:r>
                        <a:rPr lang="en-ZA" sz="1800" i="1" u="none" strike="noStrike" smtClean="0">
                          <a:effectLst/>
                        </a:rPr>
                        <a:t>&amp;      Med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Low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5338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Irrigation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133.9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281.6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190.5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472.1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5 032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1 </a:t>
                      </a:r>
                      <a:r>
                        <a:rPr lang="en-ZA" sz="1800" u="none" strike="noStrike" dirty="0">
                          <a:effectLst/>
                        </a:rPr>
                        <a:t>787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 </a:t>
                      </a:r>
                      <a:r>
                        <a:rPr lang="en-ZA" sz="1800" u="none" strike="noStrike" dirty="0">
                          <a:effectLst/>
                        </a:rPr>
                        <a:t>6 819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989.6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 </a:t>
                      </a:r>
                      <a:r>
                        <a:rPr lang="en-ZA" sz="1800" u="none" strike="noStrike" dirty="0">
                          <a:effectLst/>
                        </a:rPr>
                        <a:t>435.9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320.2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115.7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5338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Industry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51.6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118.5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119.0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237.5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  </a:t>
                      </a:r>
                      <a:r>
                        <a:rPr lang="en-ZA" sz="1800" u="none" strike="noStrike" dirty="0" smtClean="0">
                          <a:effectLst/>
                        </a:rPr>
                        <a:t>521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   </a:t>
                      </a:r>
                      <a:r>
                        <a:rPr lang="en-ZA" sz="1800" u="none" strike="noStrike" dirty="0" smtClean="0">
                          <a:effectLst/>
                        </a:rPr>
                        <a:t>953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1 </a:t>
                      </a:r>
                      <a:r>
                        <a:rPr lang="en-ZA" sz="1800" u="none" strike="noStrike" dirty="0">
                          <a:effectLst/>
                        </a:rPr>
                        <a:t>474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499.4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255.4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179.1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 </a:t>
                      </a:r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76.3 </a:t>
                      </a:r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53381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Total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  </a:t>
                      </a:r>
                      <a:r>
                        <a:rPr lang="en-ZA" sz="1800" u="none" strike="noStrike" dirty="0" smtClean="0">
                          <a:effectLst/>
                        </a:rPr>
                        <a:t>185.5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400.1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309.6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709.7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5 </a:t>
                      </a:r>
                      <a:r>
                        <a:rPr lang="en-ZA" sz="1800" u="none" strike="noStrike" dirty="0">
                          <a:effectLst/>
                        </a:rPr>
                        <a:t>552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2 </a:t>
                      </a:r>
                      <a:r>
                        <a:rPr lang="en-ZA" sz="1800" u="none" strike="noStrike" dirty="0">
                          <a:effectLst/>
                        </a:rPr>
                        <a:t>741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8 </a:t>
                      </a:r>
                      <a:r>
                        <a:rPr lang="en-ZA" sz="1800" u="none" strike="noStrike" dirty="0">
                          <a:effectLst/>
                        </a:rPr>
                        <a:t>293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1 489.0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691.3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499.3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192.0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57200" y="44450"/>
            <a:ext cx="8229600" cy="836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 Reduced Values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20650" y="868363"/>
          <a:ext cx="8902700" cy="470376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80836"/>
                <a:gridCol w="738838"/>
                <a:gridCol w="727201"/>
                <a:gridCol w="870438"/>
                <a:gridCol w="727201"/>
                <a:gridCol w="749237"/>
                <a:gridCol w="807058"/>
                <a:gridCol w="683916"/>
                <a:gridCol w="769405"/>
                <a:gridCol w="645594"/>
                <a:gridCol w="770483"/>
                <a:gridCol w="532495"/>
              </a:tblGrid>
              <a:tr h="1026871"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Surplus </a:t>
                      </a:r>
                      <a:r>
                        <a:rPr lang="en-ZA" sz="1800" b="1" u="none" strike="noStrike" dirty="0" smtClean="0">
                          <a:effectLst/>
                        </a:rPr>
                        <a:t>Value</a:t>
                      </a:r>
                    </a:p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 </a:t>
                      </a:r>
                      <a:r>
                        <a:rPr lang="en-ZA" sz="1800" b="1" u="none" strike="noStrike" dirty="0">
                          <a:effectLst/>
                        </a:rPr>
                        <a:t>(R Mil)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GDP</a:t>
                      </a:r>
                    </a:p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 </a:t>
                      </a:r>
                      <a:r>
                        <a:rPr lang="en-ZA" sz="1800" b="1" u="none" strike="noStrike" dirty="0">
                          <a:effectLst/>
                        </a:rPr>
                        <a:t>(R Mil)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Employment </a:t>
                      </a:r>
                      <a:endParaRPr lang="en-ZA" sz="1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(Numbers)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ZA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ZA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Capital </a:t>
                      </a:r>
                      <a:endParaRPr lang="en-ZA" sz="1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(</a:t>
                      </a:r>
                      <a:r>
                        <a:rPr lang="en-ZA" sz="1800" b="1" u="none" strike="noStrike" dirty="0">
                          <a:effectLst/>
                        </a:rPr>
                        <a:t>R Mil)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Household </a:t>
                      </a:r>
                      <a:r>
                        <a:rPr lang="en-ZA" sz="1800" b="1" u="none" strike="noStrike" dirty="0" smtClean="0">
                          <a:effectLst/>
                        </a:rPr>
                        <a:t>Income</a:t>
                      </a:r>
                    </a:p>
                    <a:p>
                      <a:pPr algn="ctr" fontAlgn="ctr"/>
                      <a:r>
                        <a:rPr lang="en-ZA" sz="1800" b="1" u="none" strike="noStrike" dirty="0" smtClean="0">
                          <a:effectLst/>
                        </a:rPr>
                        <a:t> </a:t>
                      </a:r>
                      <a:r>
                        <a:rPr lang="en-ZA" sz="1800" b="1" u="none" strike="noStrike" dirty="0">
                          <a:effectLst/>
                        </a:rPr>
                        <a:t>(R Mil)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23054"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Direct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 smtClean="0">
                          <a:effectLst/>
                        </a:rPr>
                        <a:t>Indirect &amp;     </a:t>
                      </a:r>
                      <a:r>
                        <a:rPr lang="en-ZA" sz="1800" i="1" u="none" strike="noStrike" dirty="0">
                          <a:effectLst/>
                        </a:rPr>
                        <a:t>Induced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Total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Direct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 smtClean="0">
                          <a:effectLst/>
                        </a:rPr>
                        <a:t>Indirect &amp;     </a:t>
                      </a:r>
                      <a:r>
                        <a:rPr lang="en-ZA" sz="1800" i="1" u="none" strike="noStrike" dirty="0">
                          <a:effectLst/>
                        </a:rPr>
                        <a:t>Induced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Total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Total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Total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 smtClean="0">
                          <a:effectLst/>
                        </a:rPr>
                        <a:t>High </a:t>
                      </a:r>
                      <a:r>
                        <a:rPr lang="en-ZA" sz="1800" i="1" u="none" strike="noStrike" smtClean="0">
                          <a:effectLst/>
                        </a:rPr>
                        <a:t>&amp;      Med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i="1" u="none" strike="noStrike" dirty="0">
                          <a:effectLst/>
                        </a:rPr>
                        <a:t>Low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95127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Irrigation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 </a:t>
                      </a:r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-73.44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-86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41.14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-127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  </a:t>
                      </a:r>
                      <a:r>
                        <a:rPr lang="en-ZA" sz="1800" u="none" strike="noStrike" dirty="0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1 142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-367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1 510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-146.94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-94.44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69.38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-25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5127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Industry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3.64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-8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7.24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-15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21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53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74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30.16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 </a:t>
                      </a:r>
                      <a:r>
                        <a:rPr lang="en-ZA" sz="1800" u="none" strike="noStrike" dirty="0">
                          <a:effectLst/>
                        </a:rPr>
                        <a:t>-15.80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11.22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 -4.6 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51279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Total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 </a:t>
                      </a:r>
                      <a:r>
                        <a:rPr lang="en-ZA" sz="1800" u="none" strike="noStrike" dirty="0">
                          <a:effectLst/>
                        </a:rPr>
                        <a:t>-77.08 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-94.1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>
                          <a:effectLst/>
                        </a:rPr>
                        <a:t> </a:t>
                      </a:r>
                      <a:r>
                        <a:rPr lang="en-ZA" sz="1800" u="none" strike="noStrike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48.39 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-142 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-</a:t>
                      </a:r>
                      <a:r>
                        <a:rPr lang="en-ZA" sz="1800" u="none" strike="noStrike" dirty="0">
                          <a:effectLst/>
                        </a:rPr>
                        <a:t>1 164 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420 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</a:t>
                      </a:r>
                      <a:r>
                        <a:rPr lang="en-ZA" sz="1800" u="none" strike="noStrike" dirty="0">
                          <a:effectLst/>
                        </a:rPr>
                        <a:t>1 584 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 </a:t>
                      </a:r>
                      <a:r>
                        <a:rPr lang="en-ZA" sz="1800" u="none" strike="noStrike">
                          <a:effectLst/>
                        </a:rPr>
                        <a:t>-</a:t>
                      </a:r>
                      <a:r>
                        <a:rPr lang="en-ZA" sz="1800" u="none" strike="noStrike" smtClean="0">
                          <a:effectLst/>
                        </a:rPr>
                        <a:t>177 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 smtClean="0">
                          <a:effectLst/>
                        </a:rPr>
                        <a:t>  </a:t>
                      </a:r>
                      <a:r>
                        <a:rPr lang="en-ZA" sz="1800" u="none" strike="noStrike">
                          <a:effectLst/>
                        </a:rPr>
                        <a:t>-</a:t>
                      </a:r>
                      <a:r>
                        <a:rPr lang="en-ZA" sz="1800" u="none" strike="noStrike" smtClean="0">
                          <a:effectLst/>
                        </a:rPr>
                        <a:t>110 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-81 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smtClean="0">
                          <a:effectLst/>
                        </a:rPr>
                        <a:t>-30 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358775" y="53975"/>
            <a:ext cx="8229600" cy="67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z="3600" smtClean="0"/>
              <a:t>Assurance Reduction: Negative Percentage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" y="900113"/>
          <a:ext cx="8913813" cy="469900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914400"/>
                <a:gridCol w="816429"/>
                <a:gridCol w="658430"/>
                <a:gridCol w="953718"/>
                <a:gridCol w="617110"/>
                <a:gridCol w="706873"/>
                <a:gridCol w="866881"/>
                <a:gridCol w="677167"/>
                <a:gridCol w="765110"/>
                <a:gridCol w="641989"/>
                <a:gridCol w="753007"/>
                <a:gridCol w="542697"/>
              </a:tblGrid>
              <a:tr h="960026"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Surplus Value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GDP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Employment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Capital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ZA" sz="1800" b="1" u="none" strike="noStrike" dirty="0">
                          <a:effectLst/>
                        </a:rPr>
                        <a:t>Household Income 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58898">
                <a:tc>
                  <a:txBody>
                    <a:bodyPr/>
                    <a:lstStyle/>
                    <a:p>
                      <a:pPr algn="l" fontAlgn="b"/>
                      <a:endParaRPr lang="en-ZA" sz="18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 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1" u="none" strike="noStrike" dirty="0">
                          <a:effectLst/>
                        </a:rPr>
                        <a:t>Direct</a:t>
                      </a:r>
                      <a:endParaRPr lang="en-ZA" sz="1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1" u="none" strike="noStrike" dirty="0" smtClean="0">
                          <a:effectLst/>
                        </a:rPr>
                        <a:t>Indirect &amp;     </a:t>
                      </a:r>
                      <a:r>
                        <a:rPr lang="en-ZA" sz="1800" b="0" i="1" u="none" strike="noStrike" dirty="0">
                          <a:effectLst/>
                        </a:rPr>
                        <a:t>Induced</a:t>
                      </a:r>
                      <a:endParaRPr lang="en-ZA" sz="1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1" u="none" strike="noStrike" dirty="0">
                          <a:effectLst/>
                        </a:rPr>
                        <a:t>Total</a:t>
                      </a:r>
                      <a:endParaRPr lang="en-ZA" sz="1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1" u="none" strike="noStrike" dirty="0">
                          <a:effectLst/>
                        </a:rPr>
                        <a:t>Direct</a:t>
                      </a:r>
                      <a:endParaRPr lang="en-ZA" sz="1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1" u="none" strike="noStrike" dirty="0" smtClean="0">
                          <a:effectLst/>
                        </a:rPr>
                        <a:t>Indirect &amp;     </a:t>
                      </a:r>
                      <a:r>
                        <a:rPr lang="en-ZA" sz="1800" b="0" i="1" u="none" strike="noStrike" dirty="0">
                          <a:effectLst/>
                        </a:rPr>
                        <a:t>Induced</a:t>
                      </a:r>
                      <a:endParaRPr lang="en-ZA" sz="1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1" u="none" strike="noStrike" dirty="0">
                          <a:effectLst/>
                        </a:rPr>
                        <a:t>Total</a:t>
                      </a:r>
                      <a:endParaRPr lang="en-ZA" sz="1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1" u="none" strike="noStrike" dirty="0">
                          <a:effectLst/>
                        </a:rPr>
                        <a:t>Total</a:t>
                      </a:r>
                      <a:endParaRPr lang="en-ZA" sz="1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1" u="none" strike="noStrike" dirty="0">
                          <a:effectLst/>
                        </a:rPr>
                        <a:t>Total</a:t>
                      </a:r>
                      <a:endParaRPr lang="en-ZA" sz="1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1" u="none" strike="noStrike" dirty="0" smtClean="0">
                          <a:effectLst/>
                        </a:rPr>
                        <a:t>High </a:t>
                      </a:r>
                      <a:r>
                        <a:rPr lang="en-ZA" sz="1800" b="0" i="1" u="none" strike="noStrike" smtClean="0">
                          <a:effectLst/>
                        </a:rPr>
                        <a:t>&amp;      Med</a:t>
                      </a:r>
                      <a:endParaRPr lang="en-ZA" sz="1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0" i="1" u="none" strike="noStrike" dirty="0">
                          <a:effectLst/>
                        </a:rPr>
                        <a:t>Low</a:t>
                      </a:r>
                      <a:endParaRPr lang="en-ZA" sz="18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b"/>
                </a:tc>
              </a:tr>
              <a:tr h="9600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Irrigation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-35%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-23%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-18%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-21%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>
                          <a:effectLst/>
                        </a:rPr>
                        <a:t>-19%</a:t>
                      </a:r>
                      <a:endParaRPr lang="en-ZA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>
                          <a:effectLst/>
                        </a:rPr>
                        <a:t>-17%</a:t>
                      </a:r>
                      <a:endParaRPr lang="en-ZA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>
                          <a:effectLst/>
                        </a:rPr>
                        <a:t>-18%</a:t>
                      </a:r>
                      <a:endParaRPr lang="en-ZA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-13%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-18%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-18%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-18%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</a:tr>
              <a:tr h="9600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Industry</a:t>
                      </a:r>
                      <a:endParaRPr lang="en-ZA" sz="18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>
                          <a:effectLst/>
                        </a:rPr>
                        <a:t>-7%</a:t>
                      </a:r>
                      <a:endParaRPr lang="en-ZA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>
                          <a:effectLst/>
                        </a:rPr>
                        <a:t>-6%</a:t>
                      </a:r>
                      <a:endParaRPr lang="en-ZA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>
                          <a:effectLst/>
                        </a:rPr>
                        <a:t>-6%</a:t>
                      </a:r>
                      <a:endParaRPr lang="en-ZA" sz="18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-6%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-4%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-5%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-5%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-6%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-6%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-6%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-6%</a:t>
                      </a:r>
                      <a:endParaRPr lang="en-ZA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</a:tr>
              <a:tr h="960026"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b="1" u="none" strike="noStrike" dirty="0">
                          <a:effectLst/>
                        </a:rPr>
                        <a:t>Total</a:t>
                      </a:r>
                      <a:endParaRPr lang="en-ZA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-29%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-19%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-14%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-17%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-17%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-13%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-16%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-11%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-14%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-14%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800" u="none" strike="noStrike" dirty="0">
                          <a:effectLst/>
                        </a:rPr>
                        <a:t>-13%</a:t>
                      </a:r>
                      <a:endParaRPr lang="en-ZA" sz="1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8000" marR="18000" marT="17999" marB="1799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57200" y="9525"/>
            <a:ext cx="8229600" cy="750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Idea of the detail!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3988" y="760413"/>
          <a:ext cx="8788400" cy="5718175"/>
        </p:xfrm>
        <a:graphic>
          <a:graphicData uri="http://schemas.openxmlformats.org/drawingml/2006/table">
            <a:tbl>
              <a:tblPr firstCol="1" lastRow="1">
                <a:tableStyleId>{69CF1AB2-1976-4502-BF36-3FF5EA218861}</a:tableStyleId>
              </a:tblPr>
              <a:tblGrid>
                <a:gridCol w="1549142"/>
                <a:gridCol w="1266126"/>
                <a:gridCol w="815535"/>
                <a:gridCol w="815535"/>
                <a:gridCol w="863943"/>
                <a:gridCol w="863943"/>
                <a:gridCol w="971937"/>
                <a:gridCol w="815535"/>
                <a:gridCol w="826706"/>
              </a:tblGrid>
              <a:tr h="487690">
                <a:tc>
                  <a:txBody>
                    <a:bodyPr/>
                    <a:lstStyle/>
                    <a:p>
                      <a:pPr algn="l" fontAlgn="b"/>
                      <a:endParaRPr lang="en-ZA" sz="1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Surplus Value </a:t>
                      </a:r>
                      <a:endParaRPr lang="en-ZA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GDP</a:t>
                      </a:r>
                      <a:endParaRPr lang="en-ZA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Employment  </a:t>
                      </a:r>
                      <a:endParaRPr lang="en-ZA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ZA" sz="9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Capital </a:t>
                      </a:r>
                      <a:endParaRPr lang="en-ZA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600" b="1" u="none" strike="noStrike" dirty="0">
                          <a:effectLst/>
                        </a:rPr>
                        <a:t>Household Income </a:t>
                      </a:r>
                      <a:endParaRPr lang="en-ZA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38644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u="none" strike="noStrike" dirty="0">
                          <a:effectLst/>
                        </a:rPr>
                        <a:t> </a:t>
                      </a:r>
                      <a:endParaRPr lang="en-ZA" sz="11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ZA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>
                          <a:effectLst/>
                        </a:rPr>
                        <a:t>Direct</a:t>
                      </a:r>
                      <a:endParaRPr lang="en-ZA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>
                          <a:effectLst/>
                        </a:rPr>
                        <a:t>Total</a:t>
                      </a:r>
                      <a:endParaRPr lang="en-ZA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>
                          <a:effectLst/>
                        </a:rPr>
                        <a:t>Direct</a:t>
                      </a:r>
                      <a:endParaRPr lang="en-ZA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>
                          <a:effectLst/>
                        </a:rPr>
                        <a:t>Total</a:t>
                      </a:r>
                      <a:endParaRPr lang="en-ZA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>
                          <a:effectLst/>
                        </a:rPr>
                        <a:t>Total</a:t>
                      </a:r>
                      <a:endParaRPr lang="en-ZA" sz="16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Total</a:t>
                      </a:r>
                      <a:endParaRPr lang="en-ZA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u="none" strike="noStrike" dirty="0">
                          <a:effectLst/>
                        </a:rPr>
                        <a:t>Low</a:t>
                      </a:r>
                      <a:endParaRPr lang="en-ZA" sz="1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0412">
                <a:tc>
                  <a:txBody>
                    <a:bodyPr/>
                    <a:lstStyle/>
                    <a:p>
                      <a:pPr lvl="0" algn="l" fontAlgn="b"/>
                      <a:r>
                        <a:rPr lang="en-ZA" sz="1600" u="none" strike="noStrike" dirty="0" smtClean="0">
                          <a:effectLst/>
                        </a:rPr>
                        <a:t> Bananas</a:t>
                      </a:r>
                      <a:endParaRPr lang="en-ZA" sz="16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-36.9%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-31.1%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-29.5%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-29.0%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-28.7%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-27.5%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-28.2%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-28.2%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0412">
                <a:tc>
                  <a:txBody>
                    <a:bodyPr/>
                    <a:lstStyle/>
                    <a:p>
                      <a:pPr lvl="0" algn="l" fontAlgn="b"/>
                      <a:r>
                        <a:rPr lang="en-ZA" sz="1600" u="none" strike="noStrike" dirty="0">
                          <a:effectLst/>
                        </a:rPr>
                        <a:t> </a:t>
                      </a:r>
                      <a:r>
                        <a:rPr lang="en-ZA" sz="1600" u="none" strike="noStrike" dirty="0" smtClean="0">
                          <a:effectLst/>
                        </a:rPr>
                        <a:t>Citrus </a:t>
                      </a:r>
                      <a:r>
                        <a:rPr lang="en-ZA" sz="1600" u="none" strike="noStrike" dirty="0">
                          <a:effectLst/>
                        </a:rPr>
                        <a:t>(Valencias)</a:t>
                      </a:r>
                      <a:endParaRPr lang="en-ZA" sz="16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-31.4%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-23.3%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-21.3%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-20.0%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-18.9%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-13.8%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-17.6%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-17.6%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0412">
                <a:tc>
                  <a:txBody>
                    <a:bodyPr/>
                    <a:lstStyle/>
                    <a:p>
                      <a:pPr lvl="0" algn="l" fontAlgn="b"/>
                      <a:r>
                        <a:rPr lang="en-ZA" sz="1600" u="none" strike="noStrike" dirty="0">
                          <a:effectLst/>
                        </a:rPr>
                        <a:t> </a:t>
                      </a:r>
                      <a:r>
                        <a:rPr lang="en-ZA" sz="1600" u="none" strike="noStrike" dirty="0" smtClean="0">
                          <a:effectLst/>
                        </a:rPr>
                        <a:t>Avocados</a:t>
                      </a:r>
                      <a:endParaRPr lang="en-ZA" sz="16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-62.9%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-19.8%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-19.8%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-16.1%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-15.3%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-10.4%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-14.2%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-14.2%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0412">
                <a:tc>
                  <a:txBody>
                    <a:bodyPr/>
                    <a:lstStyle/>
                    <a:p>
                      <a:pPr lvl="0" algn="l" fontAlgn="b"/>
                      <a:r>
                        <a:rPr lang="en-ZA" sz="1600" u="none" strike="noStrike" dirty="0" smtClean="0">
                          <a:effectLst/>
                        </a:rPr>
                        <a:t> Macadamias</a:t>
                      </a:r>
                      <a:endParaRPr lang="en-ZA" sz="16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-66.0%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-28.1%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-25.9%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-24.4%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-23.6%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-15.6%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-22.2%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-22.2%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0412">
                <a:tc>
                  <a:txBody>
                    <a:bodyPr/>
                    <a:lstStyle/>
                    <a:p>
                      <a:pPr lvl="0" algn="l" fontAlgn="b"/>
                      <a:r>
                        <a:rPr lang="en-ZA" sz="1600" u="none" strike="noStrike" dirty="0" smtClean="0">
                          <a:effectLst/>
                        </a:rPr>
                        <a:t> Mangos</a:t>
                      </a:r>
                      <a:endParaRPr lang="en-ZA" sz="16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-35.4%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-15.1%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-12.4%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-11.4%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-11.0%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-7.3%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-9.7%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-9.7%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0412">
                <a:tc>
                  <a:txBody>
                    <a:bodyPr/>
                    <a:lstStyle/>
                    <a:p>
                      <a:pPr lvl="0" algn="l" fontAlgn="b"/>
                      <a:r>
                        <a:rPr lang="en-ZA" sz="1600" u="none" strike="noStrike" dirty="0" smtClean="0">
                          <a:effectLst/>
                        </a:rPr>
                        <a:t> Tomatoes</a:t>
                      </a:r>
                      <a:endParaRPr lang="en-ZA" sz="16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-24.6%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-12.1%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-8.7%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0.0%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-2.1%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-4.1%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-6.5%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-6.5%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0412">
                <a:tc>
                  <a:txBody>
                    <a:bodyPr/>
                    <a:lstStyle/>
                    <a:p>
                      <a:pPr lvl="0" algn="l" fontAlgn="b"/>
                      <a:r>
                        <a:rPr lang="en-ZA" sz="1600" u="none" strike="noStrike" dirty="0" smtClean="0">
                          <a:effectLst/>
                        </a:rPr>
                        <a:t> Brassicas</a:t>
                      </a:r>
                      <a:endParaRPr lang="en-ZA" sz="16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-44.5%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-24.0%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-18.2%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-16.7%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-16.3%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-8.9%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-14.2%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-14.2%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0412">
                <a:tc>
                  <a:txBody>
                    <a:bodyPr/>
                    <a:lstStyle/>
                    <a:p>
                      <a:pPr lvl="0" algn="l" fontAlgn="b"/>
                      <a:r>
                        <a:rPr lang="en-ZA" sz="1600" u="none" strike="noStrike" dirty="0" smtClean="0">
                          <a:effectLst/>
                        </a:rPr>
                        <a:t> Litchis</a:t>
                      </a:r>
                      <a:endParaRPr lang="en-ZA" sz="16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-101.4%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-28.3%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-22.1%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-20.3%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-19.7%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-12.8%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-18.1%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-18.2%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0412">
                <a:tc>
                  <a:txBody>
                    <a:bodyPr/>
                    <a:lstStyle/>
                    <a:p>
                      <a:pPr lvl="0" algn="l" fontAlgn="b"/>
                      <a:r>
                        <a:rPr lang="en-ZA" sz="1600" u="none" strike="noStrike" dirty="0" smtClean="0">
                          <a:effectLst/>
                        </a:rPr>
                        <a:t> Cucurbits</a:t>
                      </a:r>
                      <a:endParaRPr lang="en-ZA" sz="16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-53.8%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-9.6%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-7.1%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-6.4%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-6.3%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-3.2%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-5.3%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-5.3%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7721">
                <a:tc>
                  <a:txBody>
                    <a:bodyPr/>
                    <a:lstStyle/>
                    <a:p>
                      <a:pPr lvl="0" algn="l" fontAlgn="b"/>
                      <a:r>
                        <a:rPr lang="en-ZA" sz="1600" u="none" strike="noStrike" dirty="0">
                          <a:effectLst/>
                        </a:rPr>
                        <a:t> </a:t>
                      </a:r>
                      <a:r>
                        <a:rPr lang="en-ZA" sz="1600" u="none" strike="noStrike" dirty="0" smtClean="0">
                          <a:effectLst/>
                        </a:rPr>
                        <a:t>Citrus</a:t>
                      </a:r>
                    </a:p>
                    <a:p>
                      <a:pPr lvl="0" algn="l" fontAlgn="b"/>
                      <a:r>
                        <a:rPr lang="en-ZA" sz="1600" u="none" strike="noStrike" dirty="0" smtClean="0">
                          <a:effectLst/>
                        </a:rPr>
                        <a:t> (Grapefruit)</a:t>
                      </a:r>
                      <a:endParaRPr lang="en-ZA" sz="1600" b="0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-41.9%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-23.6%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-21.4%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-20.0%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>
                          <a:effectLst/>
                        </a:rPr>
                        <a:t>-19.2%</a:t>
                      </a:r>
                      <a:endParaRPr lang="en-ZA" sz="1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-10.1%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-17.7%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u="none" strike="noStrike" dirty="0">
                          <a:effectLst/>
                        </a:rPr>
                        <a:t>-17.8%</a:t>
                      </a:r>
                      <a:endParaRPr lang="en-ZA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40412">
                <a:tc>
                  <a:txBody>
                    <a:bodyPr/>
                    <a:lstStyle/>
                    <a:p>
                      <a:pPr lvl="0" algn="l" fontAlgn="b"/>
                      <a:r>
                        <a:rPr lang="en-ZA" sz="1600" u="none" strike="noStrike" dirty="0" smtClean="0">
                          <a:effectLst/>
                        </a:rPr>
                        <a:t> Total</a:t>
                      </a:r>
                      <a:endParaRPr lang="en-ZA" sz="16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>
                          <a:effectLst/>
                        </a:rPr>
                        <a:t>-35.4%</a:t>
                      </a:r>
                      <a:endParaRPr lang="en-ZA" sz="2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>
                          <a:effectLst/>
                        </a:rPr>
                        <a:t>-23.4%</a:t>
                      </a:r>
                      <a:endParaRPr lang="en-ZA" sz="2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>
                          <a:effectLst/>
                        </a:rPr>
                        <a:t>-21.2%</a:t>
                      </a:r>
                      <a:endParaRPr lang="en-ZA" sz="2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>
                          <a:effectLst/>
                        </a:rPr>
                        <a:t>-18.5%</a:t>
                      </a:r>
                      <a:endParaRPr lang="en-ZA" sz="2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>
                          <a:effectLst/>
                        </a:rPr>
                        <a:t>-18.1%</a:t>
                      </a:r>
                      <a:endParaRPr lang="en-ZA" sz="2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>
                          <a:effectLst/>
                        </a:rPr>
                        <a:t>-12.9%</a:t>
                      </a:r>
                      <a:endParaRPr lang="en-ZA" sz="20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-17.8%</a:t>
                      </a:r>
                      <a:endParaRPr lang="en-ZA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2000" u="none" strike="noStrike" dirty="0">
                          <a:effectLst/>
                        </a:rPr>
                        <a:t>-17.8%</a:t>
                      </a:r>
                      <a:endParaRPr lang="en-ZA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4232077-F3FA-4D9A-B13B-0D03C25F0098}" type="slidenum">
              <a:rPr lang="en-US" altLang="en-US" sz="1800">
                <a:latin typeface="Calibri" pitchFamily="34" charset="0"/>
              </a:rPr>
              <a:pPr/>
              <a:t>2</a:t>
            </a:fld>
            <a:endParaRPr lang="en-US" altLang="en-US" sz="1800">
              <a:latin typeface="Calibri" pitchFamily="34" charset="0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85750" y="0"/>
            <a:ext cx="85725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ZA" altLang="en-US" sz="3600" b="1">
                <a:latin typeface="Futura Md BT" pitchFamily="34" charset="0"/>
              </a:rPr>
              <a:t>Letaba </a:t>
            </a:r>
            <a:r>
              <a:rPr lang="en-ZA" altLang="en-US" sz="3600" b="1">
                <a:latin typeface="Futura Md BT" pitchFamily="34" charset="0"/>
              </a:rPr>
              <a:t>NWRCS </a:t>
            </a:r>
            <a:r>
              <a:rPr lang="en-ZA" altLang="en-US" sz="3600" b="1" smtClean="0">
                <a:latin typeface="Futura Md BT" pitchFamily="34" charset="0"/>
              </a:rPr>
              <a:t>integrated steps</a:t>
            </a:r>
            <a:endParaRPr lang="en-ZA" altLang="en-US" sz="3600" b="1">
              <a:latin typeface="Futura Md BT" pitchFamily="34" charset="0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/>
        </p:nvGraphicFramePr>
        <p:xfrm>
          <a:off x="285750" y="819150"/>
          <a:ext cx="8606730" cy="5024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-Point Star 6"/>
          <p:cNvSpPr/>
          <p:nvPr/>
        </p:nvSpPr>
        <p:spPr>
          <a:xfrm>
            <a:off x="485775" y="3098800"/>
            <a:ext cx="522288" cy="465138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6-Point Star 7"/>
          <p:cNvSpPr/>
          <p:nvPr/>
        </p:nvSpPr>
        <p:spPr>
          <a:xfrm>
            <a:off x="485775" y="3875088"/>
            <a:ext cx="522288" cy="465137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85750" y="5875338"/>
            <a:ext cx="8572500" cy="633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ZA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Economics</a:t>
            </a:r>
            <a:r>
              <a:rPr lang="en-ZA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: </a:t>
            </a:r>
            <a:r>
              <a:rPr lang="en-Z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Md BT" panose="020B0602020204020303" pitchFamily="34" charset="0"/>
              </a:rPr>
              <a:t>Where does it fit in?</a:t>
            </a:r>
            <a:endParaRPr lang="en-GB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Md BT" panose="020B0602020204020303" pitchFamily="34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485775" y="5965825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6-Point Star 11"/>
          <p:cNvSpPr/>
          <p:nvPr/>
        </p:nvSpPr>
        <p:spPr>
          <a:xfrm>
            <a:off x="476250" y="820738"/>
            <a:ext cx="522288" cy="463550"/>
          </a:xfrm>
          <a:prstGeom prst="star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541338"/>
          </a:xfrm>
        </p:spPr>
        <p:txBody>
          <a:bodyPr/>
          <a:lstStyle/>
          <a:p>
            <a:pPr>
              <a:defRPr/>
            </a:pPr>
            <a:r>
              <a:rPr lang="en-US" sz="36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anose="020B0600070205080204" pitchFamily="34" charset="-128"/>
              </a:rPr>
              <a:t>Sectoral structure of the economy</a:t>
            </a:r>
            <a:endParaRPr lang="af-ZA" sz="5400" dirty="0">
              <a:ea typeface="MS PGothic" panose="020B0600070205080204" pitchFamily="34" charset="-128"/>
            </a:endParaRPr>
          </a:p>
        </p:txBody>
      </p:sp>
      <p:sp>
        <p:nvSpPr>
          <p:cNvPr id="3277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7F408DD-0ED7-405F-818E-0490BCECAB38}" type="slidenum">
              <a:rPr lang="en-US" altLang="en-US" sz="1800">
                <a:latin typeface="Calibri" pitchFamily="34" charset="0"/>
              </a:rPr>
              <a:pPr/>
              <a:t>20</a:t>
            </a:fld>
            <a:endParaRPr lang="en-US" altLang="en-US" sz="1800">
              <a:latin typeface="Calibri" pitchFamily="34" charset="0"/>
            </a:endParaRPr>
          </a:p>
        </p:txBody>
      </p:sp>
      <p:pic>
        <p:nvPicPr>
          <p:cNvPr id="3277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657350"/>
            <a:ext cx="6562725" cy="429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584200" y="825500"/>
            <a:ext cx="810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ZA" altLang="en-US"/>
              <a:t>If the primary sector is economically affected, it will spill over to the tertiary sector as well (positive or negative).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ZA" dirty="0" smtClean="0">
              <a:ea typeface="MS PGothic" panose="020B0600070205080204" pitchFamily="34" charset="-128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ZA" dirty="0" smtClean="0">
                <a:ea typeface="MS PGothic" panose="020B0600070205080204" pitchFamily="34" charset="-128"/>
              </a:rPr>
              <a:t>  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Socio – Economic Approach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ZA" altLang="en-US" smtClean="0"/>
              <a:t>It is important to keep in mind that the classification process is an integrated process.</a:t>
            </a:r>
          </a:p>
          <a:p>
            <a:pPr algn="just"/>
            <a:r>
              <a:rPr lang="en-ZA" altLang="en-US" smtClean="0"/>
              <a:t>The contribution of the socio – economic sector is divided into two groups</a:t>
            </a:r>
          </a:p>
          <a:p>
            <a:pPr lvl="1" algn="just"/>
            <a:r>
              <a:rPr lang="en-ZA" altLang="en-US" smtClean="0"/>
              <a:t>The Environmental Goods and Services Activities (EGSA) which deals with the value of the water left in the river.</a:t>
            </a:r>
          </a:p>
          <a:p>
            <a:pPr lvl="1" algn="just"/>
            <a:r>
              <a:rPr lang="en-ZA" altLang="en-US" smtClean="0"/>
              <a:t>The Macro –Economic Activities which deals with the value of  the water removed from the river.</a:t>
            </a:r>
          </a:p>
          <a:p>
            <a:endParaRPr lang="en-ZA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7920038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858838"/>
            <a:ext cx="8229600" cy="550862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ZA" sz="2400" dirty="0" smtClean="0"/>
              <a:t>Water Resource Decision Making is an integrated process</a:t>
            </a:r>
            <a:endParaRPr lang="en-ZA" sz="2400" dirty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1531938" y="33338"/>
            <a:ext cx="656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ZA" altLang="en-US" sz="3200"/>
              <a:t>Water Resource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88" y="41275"/>
            <a:ext cx="8229600" cy="598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dirty="0" smtClean="0">
                <a:ea typeface="MS PGothic" panose="020B0600070205080204" pitchFamily="34" charset="-128"/>
              </a:rPr>
              <a:t>Application of Economics tools </a:t>
            </a:r>
            <a:br>
              <a:rPr lang="en-ZA" dirty="0" smtClean="0">
                <a:ea typeface="MS PGothic" panose="020B0600070205080204" pitchFamily="34" charset="-128"/>
              </a:rPr>
            </a:br>
            <a:endParaRPr lang="en-ZA" dirty="0"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92601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ZA" dirty="0" smtClean="0"/>
              <a:t>Macro-economic indicators to determine the impact in </a:t>
            </a:r>
            <a:r>
              <a:rPr lang="en-ZA" i="1" dirty="0" smtClean="0"/>
              <a:t>reduction of water</a:t>
            </a:r>
            <a:r>
              <a:rPr lang="en-ZA" dirty="0" smtClean="0"/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ZA" dirty="0" smtClean="0"/>
              <a:t>or </a:t>
            </a:r>
            <a:r>
              <a:rPr lang="en-ZA" i="1" dirty="0" smtClean="0"/>
              <a:t>Assurance of Supply.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/>
              <a:t>Changes in GDP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/>
              <a:t>Changes in Employment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/>
              <a:t>Changes in income distribution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>
                <a:solidFill>
                  <a:srgbClr val="FF0000"/>
                </a:solidFill>
              </a:rPr>
              <a:t>Changes Surplus Value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ZA" dirty="0" smtClean="0">
                <a:solidFill>
                  <a:srgbClr val="FF0000"/>
                </a:solidFill>
              </a:rPr>
              <a:t>Changes in Capital</a:t>
            </a:r>
          </a:p>
          <a:p>
            <a:pPr marL="457200" lvl="1" indent="0">
              <a:buFont typeface="Arial" pitchFamily="34" charset="0"/>
              <a:buNone/>
              <a:defRPr/>
            </a:pP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80988" y="1054100"/>
            <a:ext cx="8847137" cy="757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>
              <a:buFontTx/>
              <a:buChar char="•"/>
            </a:pPr>
            <a:r>
              <a:rPr lang="en-ZA" altLang="en-US" sz="3600" smtClean="0"/>
              <a:t>New Infrastructure: Cost Benefit Analysis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588963" y="2236788"/>
            <a:ext cx="8229600" cy="3900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Cost indicators of construction of raising of     dam wall, pipeline and canal costs.</a:t>
            </a:r>
          </a:p>
          <a:p>
            <a:pPr lvl="1">
              <a:buFont typeface="Wingdings" pitchFamily="2" charset="2"/>
              <a:buChar char="Ø"/>
            </a:pPr>
            <a:r>
              <a:rPr lang="en-ZA" altLang="en-US" smtClean="0"/>
              <a:t>Net Present Value (NPV) &gt; 0</a:t>
            </a:r>
          </a:p>
          <a:p>
            <a:pPr lvl="1">
              <a:buFont typeface="Wingdings" pitchFamily="2" charset="2"/>
              <a:buChar char="Ø"/>
            </a:pPr>
            <a:r>
              <a:rPr lang="en-ZA" altLang="en-US" smtClean="0"/>
              <a:t>Internal Rate of Return (IRR) &gt; Discount Rate</a:t>
            </a:r>
          </a:p>
          <a:p>
            <a:pPr lvl="1">
              <a:buFont typeface="Wingdings" pitchFamily="2" charset="2"/>
              <a:buChar char="Ø"/>
            </a:pPr>
            <a:r>
              <a:rPr lang="en-ZA" altLang="en-US" smtClean="0"/>
              <a:t>Benefit - Cost ratio (BCR) &gt; 1</a:t>
            </a:r>
          </a:p>
          <a:p>
            <a:endParaRPr lang="en-ZA" alt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0988" y="41275"/>
            <a:ext cx="8229600" cy="598488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ZA" dirty="0" smtClean="0"/>
              <a:t>Application of Economics tools (cont.)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8100"/>
            <a:ext cx="8572500" cy="668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sz="4800" dirty="0" smtClean="0">
                <a:ea typeface="MS PGothic" panose="020B0600070205080204" pitchFamily="34" charset="-128"/>
              </a:rPr>
              <a:t>Macro </a:t>
            </a:r>
            <a:r>
              <a:rPr sz="4800" dirty="0" smtClean="0">
                <a:ea typeface="MS PGothic" panose="020B0600070205080204" pitchFamily="34" charset="-128"/>
              </a:rPr>
              <a:t>Economic Indicators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882650"/>
            <a:ext cx="8858250" cy="581818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ZA" dirty="0" smtClean="0"/>
              <a:t>Why the specific indicator?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ZA" sz="2800" dirty="0" smtClean="0">
                <a:solidFill>
                  <a:schemeClr val="accent6">
                    <a:lumMod val="50000"/>
                  </a:schemeClr>
                </a:solidFill>
              </a:rPr>
              <a:t>Show Economic Growth</a:t>
            </a:r>
          </a:p>
          <a:p>
            <a:pPr lvl="2">
              <a:buFont typeface="Wingdings" pitchFamily="2" charset="2"/>
              <a:buChar char="Ø"/>
              <a:defRPr/>
            </a:pPr>
            <a:r>
              <a:rPr lang="en-ZA" sz="2800" dirty="0" smtClean="0">
                <a:solidFill>
                  <a:schemeClr val="accent6">
                    <a:lumMod val="50000"/>
                  </a:schemeClr>
                </a:solidFill>
              </a:rPr>
              <a:t>Poverty Alleviation Contributors</a:t>
            </a:r>
          </a:p>
          <a:p>
            <a:pPr marL="914400" lvl="2" indent="0">
              <a:buFont typeface="Arial" pitchFamily="34" charset="0"/>
              <a:buNone/>
              <a:defRPr/>
            </a:pPr>
            <a:endParaRPr lang="en-ZA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ZA" dirty="0" smtClean="0"/>
              <a:t> </a:t>
            </a:r>
            <a:r>
              <a:rPr lang="en-ZA" sz="2600" dirty="0" smtClean="0"/>
              <a:t>Gross Domestic Product (GDP)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ZA" sz="2600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ZA" sz="2600" dirty="0">
                <a:solidFill>
                  <a:schemeClr val="accent6">
                    <a:lumMod val="50000"/>
                  </a:schemeClr>
                </a:solidFill>
              </a:rPr>
              <a:t>impact on GDP reflects the magnitude of the values added to the </a:t>
            </a:r>
            <a:r>
              <a:rPr lang="en-ZA" sz="2600" dirty="0" smtClean="0">
                <a:solidFill>
                  <a:schemeClr val="accent6">
                    <a:lumMod val="50000"/>
                  </a:schemeClr>
                </a:solidFill>
              </a:rPr>
              <a:t>regional and </a:t>
            </a:r>
            <a:r>
              <a:rPr lang="en-ZA" sz="2600" dirty="0">
                <a:solidFill>
                  <a:schemeClr val="accent6">
                    <a:lumMod val="50000"/>
                  </a:schemeClr>
                </a:solidFill>
              </a:rPr>
              <a:t>wider economy from activities using the water.  Value added is made up of </a:t>
            </a:r>
            <a:r>
              <a:rPr lang="en-ZA" sz="2600" dirty="0" smtClean="0">
                <a:solidFill>
                  <a:schemeClr val="accent6">
                    <a:lumMod val="50000"/>
                  </a:schemeClr>
                </a:solidFill>
              </a:rPr>
              <a:t>three </a:t>
            </a:r>
            <a:r>
              <a:rPr lang="en-ZA" sz="2600" dirty="0">
                <a:solidFill>
                  <a:schemeClr val="accent6">
                    <a:lumMod val="50000"/>
                  </a:schemeClr>
                </a:solidFill>
              </a:rPr>
              <a:t>elements, namely:</a:t>
            </a:r>
            <a:endParaRPr lang="af-ZA" sz="2600" dirty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defRPr/>
            </a:pPr>
            <a:r>
              <a:rPr lang="en-ZA" sz="2600" dirty="0">
                <a:solidFill>
                  <a:srgbClr val="FF0000"/>
                </a:solidFill>
              </a:rPr>
              <a:t>Remuneration of </a:t>
            </a:r>
            <a:r>
              <a:rPr lang="en-ZA" sz="2600" dirty="0" smtClean="0">
                <a:solidFill>
                  <a:srgbClr val="FF0000"/>
                </a:solidFill>
              </a:rPr>
              <a:t>employees (payments to households),</a:t>
            </a:r>
            <a:endParaRPr lang="af-ZA" sz="26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ZA" sz="2600" dirty="0">
                <a:solidFill>
                  <a:srgbClr val="FF0000"/>
                </a:solidFill>
              </a:rPr>
              <a:t>Gross operating surplus (which includes profit and depreciation), and </a:t>
            </a:r>
            <a:endParaRPr lang="af-ZA" sz="26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ZA" sz="2600" dirty="0">
                <a:solidFill>
                  <a:srgbClr val="FF0000"/>
                </a:solidFill>
              </a:rPr>
              <a:t>Net indirect taxes.</a:t>
            </a:r>
            <a:endParaRPr lang="af-ZA" sz="2600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ZA" sz="2000" b="1" dirty="0" smtClean="0"/>
          </a:p>
          <a:p>
            <a:pPr>
              <a:defRPr/>
            </a:pPr>
            <a:endParaRPr lang="en-ZA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8100"/>
            <a:ext cx="8572500" cy="546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MS PGothic" panose="020B0600070205080204" pitchFamily="34" charset="-128"/>
              </a:rPr>
              <a:t>Macro Economic Indicators (cont.)</a:t>
            </a:r>
            <a:endParaRPr lang="af-ZA" dirty="0"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584200"/>
            <a:ext cx="8607425" cy="5595938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2200" dirty="0" smtClean="0"/>
              <a:t>Employment</a:t>
            </a:r>
          </a:p>
          <a:p>
            <a:pPr marL="457200" lvl="1" indent="0" algn="just">
              <a:buFont typeface="Arial" pitchFamily="34" charset="0"/>
              <a:buNone/>
              <a:defRPr/>
            </a:pPr>
            <a:r>
              <a:rPr lang="en-ZA" sz="2200" dirty="0"/>
              <a:t>Labour is a key element of the production process.  The study </a:t>
            </a:r>
            <a:r>
              <a:rPr lang="en-ZA" sz="2200" dirty="0" smtClean="0"/>
              <a:t>estimate </a:t>
            </a:r>
            <a:r>
              <a:rPr lang="en-ZA" sz="2200" dirty="0"/>
              <a:t>the number of employment opportunities currently supported by the use of the </a:t>
            </a:r>
            <a:r>
              <a:rPr lang="en-ZA" sz="2200" dirty="0" smtClean="0"/>
              <a:t>water</a:t>
            </a:r>
            <a:r>
              <a:rPr lang="en-ZA" sz="2200" dirty="0"/>
              <a:t>.  These employment opportunities </a:t>
            </a:r>
            <a:r>
              <a:rPr lang="en-ZA" sz="2200" dirty="0" smtClean="0"/>
              <a:t>is </a:t>
            </a:r>
            <a:r>
              <a:rPr lang="en-ZA" sz="2200" dirty="0"/>
              <a:t>broken down into those created directly by the irrigation sector and those created indirectly and those induced throughout the broader economy</a:t>
            </a:r>
            <a:endParaRPr lang="en-US" sz="2200" dirty="0"/>
          </a:p>
          <a:p>
            <a:pPr>
              <a:defRPr/>
            </a:pPr>
            <a:r>
              <a:rPr lang="en-US" sz="2200" dirty="0" smtClean="0"/>
              <a:t>Payments to households</a:t>
            </a:r>
          </a:p>
          <a:p>
            <a:pPr marL="457200" lvl="1" indent="0" algn="just">
              <a:buFont typeface="Arial" pitchFamily="34" charset="0"/>
              <a:buNone/>
              <a:defRPr/>
            </a:pPr>
            <a:r>
              <a:rPr lang="en-ZA" sz="2200" dirty="0"/>
              <a:t>One of the elements of the value added (i.e. GDP) which results from the sector where water is allocated is the remuneration of employees, which, in turn, affects households income.  </a:t>
            </a:r>
            <a:endParaRPr lang="af-ZA" sz="2200" dirty="0"/>
          </a:p>
          <a:p>
            <a:pPr marL="457200" lvl="1" indent="0" algn="just">
              <a:buFont typeface="Arial" pitchFamily="34" charset="0"/>
              <a:buNone/>
              <a:defRPr/>
            </a:pPr>
            <a:r>
              <a:rPr lang="en-ZA" sz="2200" dirty="0" smtClean="0">
                <a:ea typeface="Calibri"/>
                <a:cs typeface="Verdana"/>
              </a:rPr>
              <a:t>Econometric models </a:t>
            </a:r>
            <a:r>
              <a:rPr lang="en-ZA" sz="2200" dirty="0">
                <a:ea typeface="Calibri"/>
                <a:cs typeface="Verdana"/>
              </a:rPr>
              <a:t>measures the magnitude of changes that occur to both household income and the spending/savings pattern.  As such, the results </a:t>
            </a:r>
            <a:r>
              <a:rPr lang="en-ZA" sz="2200" dirty="0" smtClean="0">
                <a:ea typeface="Calibri"/>
                <a:cs typeface="Verdana"/>
              </a:rPr>
              <a:t>highlight </a:t>
            </a:r>
            <a:r>
              <a:rPr lang="en-ZA" sz="2200" dirty="0">
                <a:ea typeface="Calibri"/>
                <a:cs typeface="Verdana"/>
              </a:rPr>
              <a:t>the impact of </a:t>
            </a:r>
            <a:r>
              <a:rPr lang="en-ZA" sz="2200" dirty="0" smtClean="0">
                <a:ea typeface="Calibri"/>
                <a:cs typeface="Verdana"/>
              </a:rPr>
              <a:t>water use </a:t>
            </a:r>
            <a:r>
              <a:rPr lang="en-ZA" sz="2200" dirty="0">
                <a:ea typeface="Calibri"/>
                <a:cs typeface="Verdana"/>
              </a:rPr>
              <a:t>on the low-income households as this can be used as an indicator of the extent to which the </a:t>
            </a:r>
            <a:r>
              <a:rPr lang="en-ZA" sz="2200" dirty="0" smtClean="0">
                <a:ea typeface="Calibri"/>
                <a:cs typeface="Verdana"/>
              </a:rPr>
              <a:t>water availability </a:t>
            </a:r>
            <a:r>
              <a:rPr lang="en-ZA" sz="2200" dirty="0">
                <a:ea typeface="Calibri"/>
                <a:cs typeface="Verdana"/>
              </a:rPr>
              <a:t>contributes to poverty alleviation throughout the </a:t>
            </a:r>
            <a:r>
              <a:rPr lang="en-ZA" sz="2200" dirty="0" smtClean="0">
                <a:ea typeface="Calibri"/>
                <a:cs typeface="Verdana"/>
              </a:rPr>
              <a:t>economy.</a:t>
            </a:r>
            <a:endParaRPr lang="af-ZA" sz="2200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CE35153-D7A0-4AAA-BAE1-E4CA98643828}" type="slidenum">
              <a:rPr lang="en-US" altLang="en-US" sz="1800">
                <a:latin typeface="Calibri" pitchFamily="34" charset="0"/>
              </a:rPr>
              <a:pPr/>
              <a:t>8</a:t>
            </a:fld>
            <a:endParaRPr lang="en-US" altLang="en-US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457200" y="42863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altLang="en-US" smtClean="0"/>
              <a:t>Macro Economic Indicators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ZA" dirty="0" smtClean="0">
                <a:ea typeface="MS PGothic" panose="020B0600070205080204" pitchFamily="34" charset="-128"/>
              </a:rPr>
              <a:t>Impact on Capital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ZA" sz="2200" dirty="0" smtClean="0">
                <a:ea typeface="MS PGothic" panose="020B0600070205080204" pitchFamily="34" charset="-128"/>
              </a:rPr>
              <a:t>Capital formation and use is the basis of the continuation of any    business and the estimated capital change is often a good indication of future GDP  movement (continuous growth).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en-ZA" sz="2200" dirty="0">
              <a:ea typeface="MS PGothic" panose="020B0600070205080204" pitchFamily="34" charset="-128"/>
            </a:endParaRPr>
          </a:p>
          <a:p>
            <a:pPr algn="just">
              <a:defRPr/>
            </a:pPr>
            <a:r>
              <a:rPr lang="en-ZA" dirty="0" smtClean="0">
                <a:ea typeface="MS PGothic" panose="020B0600070205080204" pitchFamily="34" charset="-128"/>
              </a:rPr>
              <a:t>Impact on Surplus Value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ZA" sz="2200" dirty="0" smtClean="0">
                <a:ea typeface="MS PGothic" panose="020B0600070205080204" pitchFamily="34" charset="-128"/>
              </a:rPr>
              <a:t>Very often a project still appears economically viable, but for the individual producer there is no profit margin, the calculation of “surplus value” assists in this.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n-ZA" sz="2200" dirty="0" smtClean="0">
                <a:ea typeface="MS PGothic" panose="020B0600070205080204" pitchFamily="34" charset="-128"/>
              </a:rPr>
              <a:t>An example is where in irrigation projects the individual units are to small. In total the scheme appears viable but on a individual level the profit margins are very small and unsustainable.</a:t>
            </a:r>
            <a:endParaRPr lang="en-ZA" sz="22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1762</Words>
  <Application>Microsoft Office PowerPoint</Application>
  <PresentationFormat>On-screen Show (4:3)</PresentationFormat>
  <Paragraphs>538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ＭＳ Ｐゴシック</vt:lpstr>
      <vt:lpstr>Calibri</vt:lpstr>
      <vt:lpstr>Gill Sans</vt:lpstr>
      <vt:lpstr>Gill Sans Light</vt:lpstr>
      <vt:lpstr>Futura Md BT</vt:lpstr>
      <vt:lpstr>Wingdings</vt:lpstr>
      <vt:lpstr>Verdana</vt:lpstr>
      <vt:lpstr>Times New Roman</vt:lpstr>
      <vt:lpstr>Office Theme</vt:lpstr>
      <vt:lpstr>PowerPoint Presentation</vt:lpstr>
      <vt:lpstr>PowerPoint Presentation</vt:lpstr>
      <vt:lpstr>Socio – Economic Approach</vt:lpstr>
      <vt:lpstr>Water Resource Decision Making is an integrated process</vt:lpstr>
      <vt:lpstr>Application of Economics tools  </vt:lpstr>
      <vt:lpstr>New Infrastructure: Cost Benefit Analysis</vt:lpstr>
      <vt:lpstr>Macro Economic Indicators</vt:lpstr>
      <vt:lpstr>Macro Economic Indicators (cont.)</vt:lpstr>
      <vt:lpstr>Macro Economic Indicators (cont.)</vt:lpstr>
      <vt:lpstr>Outstanding Issues</vt:lpstr>
      <vt:lpstr>Scenarios Evaluation</vt:lpstr>
      <vt:lpstr>Modeling of Primary Sector in WIM-model</vt:lpstr>
      <vt:lpstr>GLIB water supply – Crop Areas (Hectares)</vt:lpstr>
      <vt:lpstr>ER 2: GLIB - Baseline Results</vt:lpstr>
      <vt:lpstr>Scenario Evaluation</vt:lpstr>
      <vt:lpstr> Values after reduction in Assurance</vt:lpstr>
      <vt:lpstr> Reduced Values</vt:lpstr>
      <vt:lpstr>Assurance Reduction: Negative Percentage</vt:lpstr>
      <vt:lpstr>Idea of the detail!</vt:lpstr>
      <vt:lpstr>Sectoral structure of the economy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Delana</cp:lastModifiedBy>
  <cp:revision>79</cp:revision>
  <dcterms:created xsi:type="dcterms:W3CDTF">2012-08-01T10:33:21Z</dcterms:created>
  <dcterms:modified xsi:type="dcterms:W3CDTF">2013-10-27T13:23:57Z</dcterms:modified>
</cp:coreProperties>
</file>