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9FFA3"/>
    <a:srgbClr val="BCFFA7"/>
    <a:srgbClr val="CBECFD"/>
    <a:srgbClr val="FFF3F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t>2013/10/31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10/31/2013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TECHNICAL PROGRESS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Delana Louw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Rivers for Africa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31 October 2013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latin typeface="Futura Md BT" pitchFamily="34" charset="0"/>
              </a:rPr>
              <a:t>END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555" y="145652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PROJECT PLAN &amp; STUDY TASKS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555" y="1972372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1.  Status quo, IUA delineation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609" y="1480822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TECHNICAL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1555" y="3121805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3.  Quantify EWRs &amp; links to EGSA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555" y="4271238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4.  ID &amp; evaluate scenarios in IWRM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555" y="5420671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Futura Md BT" pitchFamily="34" charset="0"/>
              </a:rPr>
              <a:t>6</a:t>
            </a:r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.  RQO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609" y="152158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OTHER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41274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2. Visioning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4592082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5. Stakeholder process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493697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8. Capacity Building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5542890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8. Gazetting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49138" y="2651641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Down Arrow 20"/>
          <p:cNvSpPr/>
          <p:nvPr/>
        </p:nvSpPr>
        <p:spPr>
          <a:xfrm>
            <a:off x="2349138" y="3801074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Down Arrow 21"/>
          <p:cNvSpPr/>
          <p:nvPr/>
        </p:nvSpPr>
        <p:spPr>
          <a:xfrm>
            <a:off x="2349138" y="4950507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Up-Down Arrow 22"/>
          <p:cNvSpPr/>
          <p:nvPr/>
        </p:nvSpPr>
        <p:spPr>
          <a:xfrm>
            <a:off x="4707346" y="1972372"/>
            <a:ext cx="520700" cy="4177445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6368630" y="1043219"/>
            <a:ext cx="2667000" cy="43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In process</a:t>
            </a:r>
            <a:endParaRPr lang="en-ZA" b="1" dirty="0">
              <a:solidFill>
                <a:schemeClr val="tx1"/>
              </a:solidFill>
              <a:latin typeface="Futura Bk BT" panose="020B05020202040203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4" y="980728"/>
            <a:ext cx="2667000" cy="43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Complete</a:t>
            </a:r>
            <a:endParaRPr lang="en-ZA" b="1" dirty="0">
              <a:solidFill>
                <a:schemeClr val="tx1"/>
              </a:solidFill>
              <a:latin typeface="Futura Bk BT" panose="020B05020202040203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9636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1: STATUS QUO &amp; IUA DELINEATION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98036"/>
            <a:ext cx="81534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Task completed.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Purpose of task is to select homogenous areas that can be managed as an entity (IUA), and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to determine the status quo of the IUAs.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The output in essence is a sustainable base configuration that equates to the present state.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Changes in this status are measured when evaluating operational scenarios within IWRM (Step 4).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12 IUAs identified, each with nodes.</a:t>
            </a:r>
          </a:p>
        </p:txBody>
      </p:sp>
    </p:spTree>
    <p:extLst>
      <p:ext uri="{BB962C8B-B14F-4D97-AF65-F5344CB8AC3E}">
        <p14:creationId xmlns:p14="http://schemas.microsoft.com/office/powerpoint/2010/main" val="2634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ana\AppData\Local\Microsoft\Windows Live Mail\WLMDSS.tmp\WLME119.tmp\pes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38"/>
            <a:ext cx="9144000" cy="64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3: QUANTIFY EWRS AND LINKS TO EGSA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644957"/>
            <a:ext cx="81534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Task complete apart from report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Purpose of task is to determine EWRs at each biophysical node.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EGSAs are identified and key EGSA that can change with changes with scenarios highlighted.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Output is EWRs as flow duration tables for each nodes and EGSAs identified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1899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4: ID AND EVALUATE SCs WITHIN IWRM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756" y="1060757"/>
            <a:ext cx="888274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First task: Determine preliminary operational scenarios and test with stakeholders.</a:t>
            </a:r>
          </a:p>
          <a:p>
            <a:pPr algn="l"/>
            <a:r>
              <a:rPr lang="en-ZA" dirty="0" smtClean="0"/>
              <a:t>Tested at recon strategy meetings and now at NWRCS stakeholder meeting.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Next: Determining consequences of scenarios,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Ranking scenarios,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Make study team recommendation,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Take consequences and preliminary MC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248992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 rot="5234886">
            <a:off x="4509587" y="4613087"/>
            <a:ext cx="355600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ight Arrow 24"/>
          <p:cNvSpPr/>
          <p:nvPr/>
        </p:nvSpPr>
        <p:spPr>
          <a:xfrm rot="8603440">
            <a:off x="5470494" y="3329295"/>
            <a:ext cx="2028059" cy="3215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850900"/>
            <a:ext cx="3149600" cy="210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DETERMINE </a:t>
            </a:r>
            <a:r>
              <a:rPr lang="en-ZA" sz="2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STATUS QUO</a:t>
            </a:r>
          </a:p>
          <a:p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(ecology, economics, EGSA, water balance, quality)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57900" y="850900"/>
            <a:ext cx="3086100" cy="210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PREDICT </a:t>
            </a:r>
            <a:r>
              <a:rPr lang="en-ZA" sz="2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CONSEQUENCES</a:t>
            </a:r>
          </a:p>
          <a:p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(ecology, economics, EGSA, water balance, quality)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17900" y="850900"/>
            <a:ext cx="2184400" cy="210820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>
                <a:solidFill>
                  <a:schemeClr val="tx1"/>
                </a:solidFill>
                <a:latin typeface="Futura Md BT" panose="020B0602020204020303" pitchFamily="34" charset="0"/>
              </a:rPr>
              <a:t>ID range of OPERATIONAL SCENARIOS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149600" y="1816100"/>
            <a:ext cx="368300" cy="29464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Right Arrow 17"/>
          <p:cNvSpPr/>
          <p:nvPr/>
        </p:nvSpPr>
        <p:spPr>
          <a:xfrm>
            <a:off x="5723707" y="1816100"/>
            <a:ext cx="355600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ounded Rectangle 18"/>
          <p:cNvSpPr/>
          <p:nvPr/>
        </p:nvSpPr>
        <p:spPr>
          <a:xfrm>
            <a:off x="3534227" y="3251200"/>
            <a:ext cx="2184400" cy="1403986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Recommend future OPERATIONAL SCENARIO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95187" y="4951730"/>
            <a:ext cx="2184400" cy="1403986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Translate consequences and derive MC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263" y="3953193"/>
            <a:ext cx="2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Futura Md BT" panose="020B0602020204020303" pitchFamily="34" charset="0"/>
              </a:rPr>
              <a:t>SUMMARY</a:t>
            </a:r>
            <a:endParaRPr lang="en-ZA" b="1" dirty="0">
              <a:latin typeface="Futura Md BT" panose="020B0602020204020303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63252" y="703060"/>
            <a:ext cx="6018463" cy="5861946"/>
          </a:xfrm>
          <a:custGeom>
            <a:avLst/>
            <a:gdLst>
              <a:gd name="connsiteX0" fmla="*/ 2744253 w 6018463"/>
              <a:gd name="connsiteY0" fmla="*/ 127119 h 5861946"/>
              <a:gd name="connsiteX1" fmla="*/ 3502243 w 6018463"/>
              <a:gd name="connsiteY1" fmla="*/ 18835 h 5861946"/>
              <a:gd name="connsiteX2" fmla="*/ 5186664 w 6018463"/>
              <a:gd name="connsiteY2" fmla="*/ 6803 h 5861946"/>
              <a:gd name="connsiteX3" fmla="*/ 5800274 w 6018463"/>
              <a:gd name="connsiteY3" fmla="*/ 66961 h 5861946"/>
              <a:gd name="connsiteX4" fmla="*/ 5992780 w 6018463"/>
              <a:gd name="connsiteY4" fmla="*/ 644477 h 5861946"/>
              <a:gd name="connsiteX5" fmla="*/ 6004811 w 6018463"/>
              <a:gd name="connsiteY5" fmla="*/ 1607003 h 5861946"/>
              <a:gd name="connsiteX6" fmla="*/ 5884495 w 6018463"/>
              <a:gd name="connsiteY6" fmla="*/ 2340929 h 5861946"/>
              <a:gd name="connsiteX7" fmla="*/ 5006190 w 6018463"/>
              <a:gd name="connsiteY7" fmla="*/ 3363614 h 5861946"/>
              <a:gd name="connsiteX8" fmla="*/ 3285674 w 6018463"/>
              <a:gd name="connsiteY8" fmla="*/ 4133635 h 5861946"/>
              <a:gd name="connsiteX9" fmla="*/ 3249580 w 6018463"/>
              <a:gd name="connsiteY9" fmla="*/ 5336793 h 5861946"/>
              <a:gd name="connsiteX10" fmla="*/ 2984885 w 6018463"/>
              <a:gd name="connsiteY10" fmla="*/ 5661645 h 5861946"/>
              <a:gd name="connsiteX11" fmla="*/ 1480937 w 6018463"/>
              <a:gd name="connsiteY11" fmla="*/ 5781961 h 5861946"/>
              <a:gd name="connsiteX12" fmla="*/ 229653 w 6018463"/>
              <a:gd name="connsiteY12" fmla="*/ 5721803 h 5861946"/>
              <a:gd name="connsiteX13" fmla="*/ 169495 w 6018463"/>
              <a:gd name="connsiteY13" fmla="*/ 4169729 h 5861946"/>
              <a:gd name="connsiteX14" fmla="*/ 49180 w 6018463"/>
              <a:gd name="connsiteY14" fmla="*/ 3002666 h 5861946"/>
              <a:gd name="connsiteX15" fmla="*/ 109337 w 6018463"/>
              <a:gd name="connsiteY15" fmla="*/ 2425151 h 5861946"/>
              <a:gd name="connsiteX16" fmla="*/ 1228274 w 6018463"/>
              <a:gd name="connsiteY16" fmla="*/ 2401087 h 5861946"/>
              <a:gd name="connsiteX17" fmla="*/ 1865948 w 6018463"/>
              <a:gd name="connsiteY17" fmla="*/ 2425151 h 5861946"/>
              <a:gd name="connsiteX18" fmla="*/ 2407369 w 6018463"/>
              <a:gd name="connsiteY18" fmla="*/ 2437182 h 5861946"/>
              <a:gd name="connsiteX19" fmla="*/ 2708159 w 6018463"/>
              <a:gd name="connsiteY19" fmla="*/ 2268740 h 5861946"/>
              <a:gd name="connsiteX20" fmla="*/ 2696127 w 6018463"/>
              <a:gd name="connsiteY20" fmla="*/ 1065582 h 5861946"/>
              <a:gd name="connsiteX21" fmla="*/ 2672064 w 6018463"/>
              <a:gd name="connsiteY21" fmla="*/ 319624 h 5861946"/>
              <a:gd name="connsiteX22" fmla="*/ 2744253 w 6018463"/>
              <a:gd name="connsiteY22" fmla="*/ 127119 h 58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18463" h="5861946">
                <a:moveTo>
                  <a:pt x="2744253" y="127119"/>
                </a:moveTo>
                <a:cubicBezTo>
                  <a:pt x="2882616" y="76987"/>
                  <a:pt x="3095175" y="38888"/>
                  <a:pt x="3502243" y="18835"/>
                </a:cubicBezTo>
                <a:cubicBezTo>
                  <a:pt x="3909312" y="-1218"/>
                  <a:pt x="4803659" y="-1218"/>
                  <a:pt x="5186664" y="6803"/>
                </a:cubicBezTo>
                <a:cubicBezTo>
                  <a:pt x="5569669" y="14824"/>
                  <a:pt x="5665921" y="-39318"/>
                  <a:pt x="5800274" y="66961"/>
                </a:cubicBezTo>
                <a:cubicBezTo>
                  <a:pt x="5934627" y="173240"/>
                  <a:pt x="5958690" y="387803"/>
                  <a:pt x="5992780" y="644477"/>
                </a:cubicBezTo>
                <a:cubicBezTo>
                  <a:pt x="6026870" y="901151"/>
                  <a:pt x="6022858" y="1324261"/>
                  <a:pt x="6004811" y="1607003"/>
                </a:cubicBezTo>
                <a:cubicBezTo>
                  <a:pt x="5986764" y="1889745"/>
                  <a:pt x="6050932" y="2048161"/>
                  <a:pt x="5884495" y="2340929"/>
                </a:cubicBezTo>
                <a:cubicBezTo>
                  <a:pt x="5718058" y="2633698"/>
                  <a:pt x="5439327" y="3064830"/>
                  <a:pt x="5006190" y="3363614"/>
                </a:cubicBezTo>
                <a:cubicBezTo>
                  <a:pt x="4573053" y="3662398"/>
                  <a:pt x="3578442" y="3804772"/>
                  <a:pt x="3285674" y="4133635"/>
                </a:cubicBezTo>
                <a:cubicBezTo>
                  <a:pt x="2992906" y="4462498"/>
                  <a:pt x="3299711" y="5082125"/>
                  <a:pt x="3249580" y="5336793"/>
                </a:cubicBezTo>
                <a:cubicBezTo>
                  <a:pt x="3199449" y="5591461"/>
                  <a:pt x="3279659" y="5587450"/>
                  <a:pt x="2984885" y="5661645"/>
                </a:cubicBezTo>
                <a:cubicBezTo>
                  <a:pt x="2690111" y="5735840"/>
                  <a:pt x="1940142" y="5771935"/>
                  <a:pt x="1480937" y="5781961"/>
                </a:cubicBezTo>
                <a:cubicBezTo>
                  <a:pt x="1021732" y="5791987"/>
                  <a:pt x="448227" y="5990508"/>
                  <a:pt x="229653" y="5721803"/>
                </a:cubicBezTo>
                <a:cubicBezTo>
                  <a:pt x="11079" y="5453098"/>
                  <a:pt x="199574" y="4622918"/>
                  <a:pt x="169495" y="4169729"/>
                </a:cubicBezTo>
                <a:cubicBezTo>
                  <a:pt x="139416" y="3716540"/>
                  <a:pt x="59206" y="3293429"/>
                  <a:pt x="49180" y="3002666"/>
                </a:cubicBezTo>
                <a:cubicBezTo>
                  <a:pt x="39154" y="2711903"/>
                  <a:pt x="-87179" y="2525414"/>
                  <a:pt x="109337" y="2425151"/>
                </a:cubicBezTo>
                <a:cubicBezTo>
                  <a:pt x="305853" y="2324888"/>
                  <a:pt x="935506" y="2401087"/>
                  <a:pt x="1228274" y="2401087"/>
                </a:cubicBezTo>
                <a:cubicBezTo>
                  <a:pt x="1521042" y="2401087"/>
                  <a:pt x="1865948" y="2425151"/>
                  <a:pt x="1865948" y="2425151"/>
                </a:cubicBezTo>
                <a:cubicBezTo>
                  <a:pt x="2062464" y="2431167"/>
                  <a:pt x="2267001" y="2463250"/>
                  <a:pt x="2407369" y="2437182"/>
                </a:cubicBezTo>
                <a:cubicBezTo>
                  <a:pt x="2547737" y="2411114"/>
                  <a:pt x="2660033" y="2497340"/>
                  <a:pt x="2708159" y="2268740"/>
                </a:cubicBezTo>
                <a:cubicBezTo>
                  <a:pt x="2756285" y="2040140"/>
                  <a:pt x="2702143" y="1390435"/>
                  <a:pt x="2696127" y="1065582"/>
                </a:cubicBezTo>
                <a:cubicBezTo>
                  <a:pt x="2690111" y="740729"/>
                  <a:pt x="2660032" y="474029"/>
                  <a:pt x="2672064" y="319624"/>
                </a:cubicBezTo>
                <a:cubicBezTo>
                  <a:pt x="2684095" y="165219"/>
                  <a:pt x="2605890" y="177251"/>
                  <a:pt x="2744253" y="127119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600950" y="4223845"/>
            <a:ext cx="267703" cy="18415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540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4232" y="745958"/>
            <a:ext cx="2959768" cy="4199021"/>
          </a:xfrm>
          <a:prstGeom prst="rect">
            <a:avLst/>
          </a:prstGeom>
          <a:noFill/>
          <a:ln w="47625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Up Arrow 20"/>
          <p:cNvSpPr/>
          <p:nvPr/>
        </p:nvSpPr>
        <p:spPr>
          <a:xfrm rot="18683879">
            <a:off x="3702432" y="4423555"/>
            <a:ext cx="330868" cy="794782"/>
          </a:xfrm>
          <a:prstGeom prst="upArrow">
            <a:avLst>
              <a:gd name="adj1" fmla="val 50000"/>
              <a:gd name="adj2" fmla="val 4169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ight Arrow 2"/>
          <p:cNvSpPr/>
          <p:nvPr/>
        </p:nvSpPr>
        <p:spPr>
          <a:xfrm>
            <a:off x="2845528" y="2740617"/>
            <a:ext cx="3430385" cy="32154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107503" y="868996"/>
            <a:ext cx="2738025" cy="110501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Predict </a:t>
            </a:r>
            <a:r>
              <a:rPr lang="en-ZA" sz="2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ECOLOGICAL consequences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04" y="2348880"/>
            <a:ext cx="2738024" cy="1105018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Specific ecological info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45528" y="1274185"/>
            <a:ext cx="368300" cy="2946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ight Arrow 6"/>
          <p:cNvSpPr/>
          <p:nvPr/>
        </p:nvSpPr>
        <p:spPr>
          <a:xfrm rot="5237584">
            <a:off x="7474170" y="2010352"/>
            <a:ext cx="355600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ounded Rectangle 11"/>
          <p:cNvSpPr/>
          <p:nvPr/>
        </p:nvSpPr>
        <p:spPr>
          <a:xfrm>
            <a:off x="3169588" y="868996"/>
            <a:ext cx="2738025" cy="110501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NWRCS ecological guideline</a:t>
            </a:r>
            <a:endParaRPr lang="en-ZA" sz="2200" b="1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2958" y="868996"/>
            <a:ext cx="2738025" cy="110501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MC 1.1</a:t>
            </a:r>
            <a:endParaRPr lang="en-ZA" sz="2200" b="1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6680" y="2348880"/>
            <a:ext cx="2738025" cy="1105018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MC 1.2</a:t>
            </a:r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07613" y="1279265"/>
            <a:ext cx="368300" cy="2946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ight Arrow 15"/>
          <p:cNvSpPr/>
          <p:nvPr/>
        </p:nvSpPr>
        <p:spPr>
          <a:xfrm>
            <a:off x="2845528" y="4107666"/>
            <a:ext cx="3430385" cy="3215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ounded Rectangle 16"/>
          <p:cNvSpPr/>
          <p:nvPr/>
        </p:nvSpPr>
        <p:spPr>
          <a:xfrm>
            <a:off x="107504" y="3715929"/>
            <a:ext cx="2738024" cy="1105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ECONOMIC &amp; EGSA </a:t>
            </a:r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consequences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86680" y="3715929"/>
            <a:ext cx="2738025" cy="1105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MC 1.3</a:t>
            </a:r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0824" y="5764591"/>
            <a:ext cx="4751665" cy="55250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Document reasoning &amp; motivations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2385907">
            <a:off x="4395284" y="4423555"/>
            <a:ext cx="330868" cy="794782"/>
          </a:xfrm>
          <a:prstGeom prst="upArrow">
            <a:avLst>
              <a:gd name="adj1" fmla="val 50000"/>
              <a:gd name="adj2" fmla="val 4169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ounded Rectangle 18"/>
          <p:cNvSpPr/>
          <p:nvPr/>
        </p:nvSpPr>
        <p:spPr>
          <a:xfrm>
            <a:off x="2065421" y="5059863"/>
            <a:ext cx="4751665" cy="55250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Consider trade-offs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5" name="Up Arrow 24"/>
          <p:cNvSpPr/>
          <p:nvPr/>
        </p:nvSpPr>
        <p:spPr>
          <a:xfrm rot="7629978">
            <a:off x="1214978" y="5053513"/>
            <a:ext cx="330868" cy="1356118"/>
          </a:xfrm>
          <a:prstGeom prst="upArrow">
            <a:avLst>
              <a:gd name="adj1" fmla="val 50000"/>
              <a:gd name="adj2" fmla="val 4169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Up Arrow 25"/>
          <p:cNvSpPr/>
          <p:nvPr/>
        </p:nvSpPr>
        <p:spPr>
          <a:xfrm rot="14319029">
            <a:off x="7538273" y="5049614"/>
            <a:ext cx="330868" cy="1429955"/>
          </a:xfrm>
          <a:prstGeom prst="upArrow">
            <a:avLst>
              <a:gd name="adj1" fmla="val 50000"/>
              <a:gd name="adj2" fmla="val 4169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TextBox 26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5237584">
            <a:off x="7525907" y="3407821"/>
            <a:ext cx="355600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063849" y="6461491"/>
            <a:ext cx="485684" cy="30734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78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5400000">
            <a:off x="4044447" y="839001"/>
            <a:ext cx="660187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ight Arrow 6"/>
          <p:cNvSpPr/>
          <p:nvPr/>
        </p:nvSpPr>
        <p:spPr>
          <a:xfrm>
            <a:off x="2845528" y="1525938"/>
            <a:ext cx="3430385" cy="321544"/>
          </a:xfrm>
          <a:prstGeom prst="rightArrow">
            <a:avLst/>
          </a:prstGeom>
          <a:gradFill>
            <a:gsLst>
              <a:gs pos="0">
                <a:srgbClr val="FFF3F3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34201"/>
            <a:ext cx="2738024" cy="1105018"/>
          </a:xfrm>
          <a:prstGeom prst="roundRect">
            <a:avLst/>
          </a:prstGeom>
          <a:gradFill flip="none" rotWithShape="1">
            <a:gsLst>
              <a:gs pos="0">
                <a:srgbClr val="FFF3F3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STAKEHOLDER</a:t>
            </a:r>
            <a:r>
              <a:rPr lang="en-ZA" sz="2200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 input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237584">
            <a:off x="7450122" y="2272595"/>
            <a:ext cx="514684" cy="30734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6286680" y="1134201"/>
            <a:ext cx="2738025" cy="1105018"/>
          </a:xfrm>
          <a:prstGeom prst="roundRect">
            <a:avLst/>
          </a:prstGeom>
          <a:gradFill flip="none" rotWithShape="1">
            <a:gsLst>
              <a:gs pos="0">
                <a:srgbClr val="FFF3F3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Draft </a:t>
            </a:r>
            <a:r>
              <a:rPr lang="en-ZA" sz="2200" b="1" dirty="0">
                <a:solidFill>
                  <a:schemeClr val="tx1"/>
                </a:solidFill>
                <a:latin typeface="Futura Md BT" panose="020B0602020204020303" pitchFamily="34" charset="0"/>
              </a:rPr>
              <a:t>MC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45529" y="3075809"/>
            <a:ext cx="3430385" cy="321544"/>
          </a:xfrm>
          <a:prstGeom prst="rightArrow">
            <a:avLst/>
          </a:prstGeom>
          <a:gradFill>
            <a:gsLst>
              <a:gs pos="0">
                <a:srgbClr val="CBECFD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504" y="2684072"/>
            <a:ext cx="3141022" cy="1105018"/>
          </a:xfrm>
          <a:prstGeom prst="roundRect">
            <a:avLst/>
          </a:prstGeom>
          <a:gradFill flip="none" rotWithShape="1">
            <a:gsLst>
              <a:gs pos="0">
                <a:srgbClr val="CBECFD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DWA </a:t>
            </a:r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RECOMMENDATION</a:t>
            </a:r>
            <a:endParaRPr lang="en-ZA" sz="2200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7439448" y="3833657"/>
            <a:ext cx="537091" cy="3073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ounded Rectangle 14"/>
          <p:cNvSpPr/>
          <p:nvPr/>
        </p:nvSpPr>
        <p:spPr>
          <a:xfrm>
            <a:off x="6286681" y="2684072"/>
            <a:ext cx="2738025" cy="1105018"/>
          </a:xfrm>
          <a:prstGeom prst="roundRect">
            <a:avLst/>
          </a:prstGeom>
          <a:gradFill flip="none" rotWithShape="1">
            <a:gsLst>
              <a:gs pos="0">
                <a:srgbClr val="CBECFD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200" b="1" dirty="0">
                <a:solidFill>
                  <a:schemeClr val="tx1"/>
                </a:solidFill>
                <a:latin typeface="Futura Md BT" panose="020B0602020204020303" pitchFamily="34" charset="0"/>
              </a:rPr>
              <a:t>P</a:t>
            </a:r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reliminary </a:t>
            </a:r>
            <a:r>
              <a:rPr lang="en-ZA" sz="2200" b="1" dirty="0">
                <a:solidFill>
                  <a:schemeClr val="tx1"/>
                </a:solidFill>
                <a:latin typeface="Futura Md BT" panose="020B0602020204020303" pitchFamily="34" charset="0"/>
              </a:rPr>
              <a:t>MC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845528" y="4647935"/>
            <a:ext cx="3430385" cy="321544"/>
          </a:xfrm>
          <a:prstGeom prst="rightArrow">
            <a:avLst/>
          </a:prstGeom>
          <a:gradFill flip="none" rotWithShape="1">
            <a:gsLst>
              <a:gs pos="0">
                <a:srgbClr val="B9FFA3"/>
              </a:gs>
              <a:gs pos="100000">
                <a:srgbClr val="66FF3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504" y="4256198"/>
            <a:ext cx="2738024" cy="1105018"/>
          </a:xfrm>
          <a:prstGeom prst="roundRect">
            <a:avLst/>
          </a:prstGeom>
          <a:gradFill flip="none" rotWithShape="1">
            <a:gsLst>
              <a:gs pos="0">
                <a:srgbClr val="B9FFA3"/>
              </a:gs>
              <a:gs pos="100000">
                <a:srgbClr val="66FF3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b="1" dirty="0">
                <a:solidFill>
                  <a:schemeClr val="tx1"/>
                </a:solidFill>
                <a:latin typeface="Futura Md BT" panose="020B0602020204020303" pitchFamily="34" charset="0"/>
              </a:rPr>
              <a:t>GAZETTING PROCESS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680" y="4256198"/>
            <a:ext cx="2738025" cy="1105018"/>
          </a:xfrm>
          <a:prstGeom prst="roundRect">
            <a:avLst/>
          </a:prstGeom>
          <a:gradFill flip="none" rotWithShape="1">
            <a:gsLst>
              <a:gs pos="0">
                <a:srgbClr val="B9FFA3"/>
              </a:gs>
              <a:gs pos="100000">
                <a:srgbClr val="66FF3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200" b="1" dirty="0">
                <a:solidFill>
                  <a:schemeClr val="tx1"/>
                </a:solidFill>
                <a:latin typeface="Futura Md BT" panose="020B0602020204020303" pitchFamily="34" charset="0"/>
              </a:rPr>
              <a:t>MC (&amp; catchment configuration) gazetted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504" y="5823284"/>
            <a:ext cx="2738024" cy="822566"/>
          </a:xfrm>
          <a:prstGeom prst="roundRect">
            <a:avLst/>
          </a:prstGeom>
          <a:gradFill flip="none" rotWithShape="1">
            <a:gsLst>
              <a:gs pos="0">
                <a:srgbClr val="B9FFA3"/>
              </a:gs>
              <a:gs pos="100000">
                <a:srgbClr val="66FF3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ZA" sz="2200" b="1" smtClean="0">
                <a:solidFill>
                  <a:schemeClr val="tx1"/>
                </a:solidFill>
                <a:latin typeface="Futura Md BT" panose="020B0602020204020303" pitchFamily="34" charset="0"/>
              </a:rPr>
              <a:t>GAZETTED MC (FINAL)</a:t>
            </a:r>
            <a:endParaRPr lang="en-ZA" sz="2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1207970" y="5476092"/>
            <a:ext cx="537091" cy="307340"/>
          </a:xfrm>
          <a:prstGeom prst="rightArrow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288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362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68</cp:revision>
  <cp:lastPrinted>2013-10-30T08:24:30Z</cp:lastPrinted>
  <dcterms:created xsi:type="dcterms:W3CDTF">2012-08-01T10:33:21Z</dcterms:created>
  <dcterms:modified xsi:type="dcterms:W3CDTF">2013-10-31T06:47:31Z</dcterms:modified>
</cp:coreProperties>
</file>