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8" r:id="rId2"/>
    <p:sldId id="269" r:id="rId3"/>
    <p:sldId id="271" r:id="rId4"/>
    <p:sldId id="270" r:id="rId5"/>
    <p:sldId id="278" r:id="rId6"/>
    <p:sldId id="280" r:id="rId7"/>
    <p:sldId id="282" r:id="rId8"/>
    <p:sldId id="283" r:id="rId9"/>
    <p:sldId id="284" r:id="rId10"/>
    <p:sldId id="285" r:id="rId11"/>
    <p:sldId id="286" r:id="rId12"/>
    <p:sldId id="279" r:id="rId13"/>
    <p:sldId id="281" r:id="rId14"/>
    <p:sldId id="28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9900"/>
    <a:srgbClr val="156DFB"/>
    <a:srgbClr val="FFAB57"/>
    <a:srgbClr val="CC6600"/>
    <a:srgbClr val="FDFD7F"/>
    <a:srgbClr val="D3F9FB"/>
    <a:srgbClr val="FFDE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58" autoAdjust="0"/>
  </p:normalViewPr>
  <p:slideViewPr>
    <p:cSldViewPr snapToGrid="0">
      <p:cViewPr>
        <p:scale>
          <a:sx n="60" d="100"/>
          <a:sy n="60" d="100"/>
        </p:scale>
        <p:origin x="-1373" y="-82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ED3A25-822F-4109-9147-762E40ADD92D}" type="doc">
      <dgm:prSet loTypeId="urn:microsoft.com/office/officeart/2005/8/layout/process4" loCatId="list" qsTypeId="urn:microsoft.com/office/officeart/2005/8/quickstyle/simple1" qsCatId="simple" csTypeId="urn:microsoft.com/office/officeart/2005/8/colors/accent2_2" csCatId="accent2" phldr="1"/>
      <dgm:spPr/>
      <dgm:t>
        <a:bodyPr/>
        <a:lstStyle/>
        <a:p>
          <a:endParaRPr lang="en-ZA"/>
        </a:p>
      </dgm:t>
    </dgm:pt>
    <dgm:pt modelId="{97AC5849-DBA3-4490-97D0-497614889A9B}">
      <dgm:prSet phldrT="[Text]" custT="1"/>
      <dgm:spPr>
        <a:solidFill>
          <a:schemeClr val="accent3">
            <a:lumMod val="75000"/>
          </a:schemeClr>
        </a:solidFill>
      </dgm:spPr>
      <dgm:t>
        <a:bodyPr/>
        <a:lstStyle/>
        <a:p>
          <a:pPr>
            <a:spcBef>
              <a:spcPts val="600"/>
            </a:spcBef>
            <a:spcAft>
              <a:spcPts val="0"/>
            </a:spcAft>
          </a:pPr>
          <a:r>
            <a:rPr lang="en-ZA" sz="1800" b="1" dirty="0" smtClean="0">
              <a:latin typeface="Futura Md BT" panose="020B0602020204020303" pitchFamily="34" charset="0"/>
            </a:rPr>
            <a:t>1: Delineate units of analysis and describe the status quo</a:t>
          </a:r>
          <a:endParaRPr lang="en-ZA" sz="1800" b="1" dirty="0">
            <a:latin typeface="Futura Md BT" panose="020B0602020204020303" pitchFamily="34" charset="0"/>
          </a:endParaRPr>
        </a:p>
      </dgm:t>
    </dgm:pt>
    <dgm:pt modelId="{E58A0234-8C91-4B6F-88AA-84DFB7C66B9C}" type="parTrans" cxnId="{6F3BB218-1B21-4D50-B6B5-AEBF09D78863}">
      <dgm:prSet/>
      <dgm:spPr/>
      <dgm:t>
        <a:bodyPr/>
        <a:lstStyle/>
        <a:p>
          <a:pPr>
            <a:spcBef>
              <a:spcPts val="600"/>
            </a:spcBef>
            <a:spcAft>
              <a:spcPts val="0"/>
            </a:spcAft>
          </a:pPr>
          <a:endParaRPr lang="en-ZA" sz="4000" b="1">
            <a:latin typeface="Futura Md BT" panose="020B0602020204020303" pitchFamily="34" charset="0"/>
          </a:endParaRPr>
        </a:p>
      </dgm:t>
    </dgm:pt>
    <dgm:pt modelId="{1EA7ED19-F0F6-4C37-8F1C-2F1485F92C5B}" type="sibTrans" cxnId="{6F3BB218-1B21-4D50-B6B5-AEBF09D78863}">
      <dgm:prSet/>
      <dgm:spPr/>
      <dgm:t>
        <a:bodyPr/>
        <a:lstStyle/>
        <a:p>
          <a:pPr>
            <a:spcBef>
              <a:spcPts val="600"/>
            </a:spcBef>
            <a:spcAft>
              <a:spcPts val="0"/>
            </a:spcAft>
          </a:pPr>
          <a:endParaRPr lang="en-ZA" sz="4000" b="1">
            <a:latin typeface="Futura Md BT" panose="020B0602020204020303" pitchFamily="34" charset="0"/>
          </a:endParaRPr>
        </a:p>
      </dgm:t>
    </dgm:pt>
    <dgm:pt modelId="{896C3A8B-25EE-41A5-A1E2-2A779F3BAE3F}">
      <dgm:prSet phldrT="[Text]" custT="1"/>
      <dgm:spPr>
        <a:solidFill>
          <a:schemeClr val="accent3">
            <a:lumMod val="75000"/>
          </a:schemeClr>
        </a:solidFill>
      </dgm:spPr>
      <dgm:t>
        <a:bodyPr/>
        <a:lstStyle/>
        <a:p>
          <a:pPr>
            <a:spcBef>
              <a:spcPts val="600"/>
            </a:spcBef>
            <a:spcAft>
              <a:spcPts val="0"/>
            </a:spcAft>
          </a:pPr>
          <a:r>
            <a:rPr lang="en-ZA" sz="1800" b="1" dirty="0" smtClean="0">
              <a:latin typeface="Futura Md BT" panose="020B0602020204020303" pitchFamily="34" charset="0"/>
            </a:rPr>
            <a:t>2: Initiation of stakeholder process and catchment visioning</a:t>
          </a:r>
          <a:endParaRPr lang="en-ZA" sz="1800" b="1" dirty="0">
            <a:latin typeface="Futura Md BT" panose="020B0602020204020303" pitchFamily="34" charset="0"/>
          </a:endParaRPr>
        </a:p>
      </dgm:t>
    </dgm:pt>
    <dgm:pt modelId="{CA3C6DF9-2932-429E-B71A-DE59CBC9369D}" type="parTrans" cxnId="{D2F222C5-4B11-4302-B20D-27F8B154246C}">
      <dgm:prSet/>
      <dgm:spPr/>
      <dgm:t>
        <a:bodyPr/>
        <a:lstStyle/>
        <a:p>
          <a:pPr>
            <a:spcBef>
              <a:spcPts val="600"/>
            </a:spcBef>
            <a:spcAft>
              <a:spcPts val="0"/>
            </a:spcAft>
          </a:pPr>
          <a:endParaRPr lang="en-ZA" sz="4000" b="1">
            <a:latin typeface="Futura Md BT" panose="020B0602020204020303" pitchFamily="34" charset="0"/>
          </a:endParaRPr>
        </a:p>
      </dgm:t>
    </dgm:pt>
    <dgm:pt modelId="{3C99FB9E-0687-47E5-B4CF-C24C853AA3CE}" type="sibTrans" cxnId="{D2F222C5-4B11-4302-B20D-27F8B154246C}">
      <dgm:prSet/>
      <dgm:spPr/>
      <dgm:t>
        <a:bodyPr/>
        <a:lstStyle/>
        <a:p>
          <a:pPr>
            <a:spcBef>
              <a:spcPts val="600"/>
            </a:spcBef>
            <a:spcAft>
              <a:spcPts val="0"/>
            </a:spcAft>
          </a:pPr>
          <a:endParaRPr lang="en-ZA" sz="4000" b="1">
            <a:latin typeface="Futura Md BT" panose="020B0602020204020303" pitchFamily="34" charset="0"/>
          </a:endParaRPr>
        </a:p>
      </dgm:t>
    </dgm:pt>
    <dgm:pt modelId="{6F5C4B9F-D09D-4FAF-AC9F-46B9A2CF75D6}">
      <dgm:prSet phldrT="[Text]" custT="1"/>
      <dgm:spPr>
        <a:solidFill>
          <a:schemeClr val="accent3">
            <a:lumMod val="75000"/>
          </a:schemeClr>
        </a:solidFill>
      </dgm:spPr>
      <dgm:t>
        <a:bodyPr/>
        <a:lstStyle/>
        <a:p>
          <a:pPr>
            <a:spcBef>
              <a:spcPts val="600"/>
            </a:spcBef>
            <a:spcAft>
              <a:spcPts val="0"/>
            </a:spcAft>
          </a:pPr>
          <a:r>
            <a:rPr lang="en-ZA" sz="1800" b="1" dirty="0" smtClean="0">
              <a:latin typeface="Futura Md BT" panose="020B0602020204020303" pitchFamily="34" charset="0"/>
            </a:rPr>
            <a:t>3: Quantify EWRs and changes in EGSA</a:t>
          </a:r>
          <a:endParaRPr lang="en-ZA" sz="1800" b="1" dirty="0">
            <a:latin typeface="Futura Md BT" panose="020B0602020204020303" pitchFamily="34" charset="0"/>
          </a:endParaRPr>
        </a:p>
      </dgm:t>
    </dgm:pt>
    <dgm:pt modelId="{AF2D8166-84E5-4E24-A635-53DDEF63AB57}" type="parTrans" cxnId="{C6D7A9BF-E1BD-4C36-98DC-704CC5C9E4A7}">
      <dgm:prSet/>
      <dgm:spPr/>
      <dgm:t>
        <a:bodyPr/>
        <a:lstStyle/>
        <a:p>
          <a:pPr>
            <a:spcBef>
              <a:spcPts val="600"/>
            </a:spcBef>
            <a:spcAft>
              <a:spcPts val="0"/>
            </a:spcAft>
          </a:pPr>
          <a:endParaRPr lang="en-ZA" sz="4000" b="1">
            <a:latin typeface="Futura Md BT" panose="020B0602020204020303" pitchFamily="34" charset="0"/>
          </a:endParaRPr>
        </a:p>
      </dgm:t>
    </dgm:pt>
    <dgm:pt modelId="{BCD2A7DD-CE76-489C-A63A-6FCA3B3CDD63}" type="sibTrans" cxnId="{C6D7A9BF-E1BD-4C36-98DC-704CC5C9E4A7}">
      <dgm:prSet/>
      <dgm:spPr/>
      <dgm:t>
        <a:bodyPr/>
        <a:lstStyle/>
        <a:p>
          <a:pPr>
            <a:spcBef>
              <a:spcPts val="600"/>
            </a:spcBef>
            <a:spcAft>
              <a:spcPts val="0"/>
            </a:spcAft>
          </a:pPr>
          <a:endParaRPr lang="en-ZA" sz="4000" b="1">
            <a:latin typeface="Futura Md BT" panose="020B0602020204020303" pitchFamily="34" charset="0"/>
          </a:endParaRPr>
        </a:p>
      </dgm:t>
    </dgm:pt>
    <dgm:pt modelId="{E1E3DE66-05C7-4290-815D-84E598EFC8CB}">
      <dgm:prSet phldrT="[Text]" custT="1"/>
      <dgm:spPr>
        <a:solidFill>
          <a:schemeClr val="accent3">
            <a:lumMod val="75000"/>
          </a:schemeClr>
        </a:solidFill>
      </dgm:spPr>
      <dgm:t>
        <a:bodyPr/>
        <a:lstStyle/>
        <a:p>
          <a:pPr>
            <a:spcBef>
              <a:spcPts val="600"/>
            </a:spcBef>
            <a:spcAft>
              <a:spcPts val="0"/>
            </a:spcAft>
          </a:pPr>
          <a:r>
            <a:rPr lang="en-ZA" sz="1800" b="1" dirty="0" smtClean="0">
              <a:latin typeface="Futura Md BT" panose="020B0602020204020303" pitchFamily="34" charset="0"/>
            </a:rPr>
            <a:t>7: Gazette class configuration	</a:t>
          </a:r>
          <a:endParaRPr lang="en-ZA" sz="1800" b="1" dirty="0">
            <a:latin typeface="Futura Md BT" panose="020B0602020204020303" pitchFamily="34" charset="0"/>
          </a:endParaRPr>
        </a:p>
      </dgm:t>
    </dgm:pt>
    <dgm:pt modelId="{001CC55C-277C-4E31-9588-240A4B5328AA}" type="parTrans" cxnId="{41043035-FCEE-4779-9080-121351F2F4E5}">
      <dgm:prSet/>
      <dgm:spPr/>
      <dgm:t>
        <a:bodyPr/>
        <a:lstStyle/>
        <a:p>
          <a:pPr>
            <a:spcBef>
              <a:spcPts val="600"/>
            </a:spcBef>
            <a:spcAft>
              <a:spcPts val="0"/>
            </a:spcAft>
          </a:pPr>
          <a:endParaRPr lang="en-ZA" sz="4000" b="1">
            <a:latin typeface="Futura Md BT" panose="020B0602020204020303" pitchFamily="34" charset="0"/>
          </a:endParaRPr>
        </a:p>
      </dgm:t>
    </dgm:pt>
    <dgm:pt modelId="{ABD384B3-BE4E-4780-A5B2-F2BC499DD6F4}" type="sibTrans" cxnId="{41043035-FCEE-4779-9080-121351F2F4E5}">
      <dgm:prSet/>
      <dgm:spPr/>
      <dgm:t>
        <a:bodyPr/>
        <a:lstStyle/>
        <a:p>
          <a:pPr>
            <a:spcBef>
              <a:spcPts val="600"/>
            </a:spcBef>
            <a:spcAft>
              <a:spcPts val="0"/>
            </a:spcAft>
          </a:pPr>
          <a:endParaRPr lang="en-ZA" sz="4000" b="1">
            <a:latin typeface="Futura Md BT" panose="020B0602020204020303" pitchFamily="34" charset="0"/>
          </a:endParaRPr>
        </a:p>
      </dgm:t>
    </dgm:pt>
    <dgm:pt modelId="{84B4CD7A-1476-43A1-89C7-1F11321FDED9}">
      <dgm:prSet phldrT="[Text]" custT="1"/>
      <dgm:spPr>
        <a:solidFill>
          <a:schemeClr val="accent3">
            <a:lumMod val="75000"/>
          </a:schemeClr>
        </a:solidFill>
      </dgm:spPr>
      <dgm:t>
        <a:bodyPr/>
        <a:lstStyle/>
        <a:p>
          <a:pPr>
            <a:spcBef>
              <a:spcPts val="600"/>
            </a:spcBef>
            <a:spcAft>
              <a:spcPts val="0"/>
            </a:spcAft>
          </a:pPr>
          <a:r>
            <a:rPr lang="en-ZA" sz="1800" b="1" dirty="0" smtClean="0">
              <a:latin typeface="Futura Md BT" panose="020B0602020204020303" pitchFamily="34" charset="0"/>
            </a:rPr>
            <a:t>4: Identification and evaluation of scenarios within IWRM</a:t>
          </a:r>
          <a:endParaRPr lang="en-ZA" sz="1800" b="1" dirty="0">
            <a:latin typeface="Futura Md BT" panose="020B0602020204020303" pitchFamily="34" charset="0"/>
          </a:endParaRPr>
        </a:p>
      </dgm:t>
    </dgm:pt>
    <dgm:pt modelId="{143799D1-D66D-416C-9363-4AF10827DF2A}" type="parTrans" cxnId="{984D6A68-5519-475E-91EE-75C1086F8EB5}">
      <dgm:prSet/>
      <dgm:spPr/>
      <dgm:t>
        <a:bodyPr/>
        <a:lstStyle/>
        <a:p>
          <a:pPr>
            <a:spcBef>
              <a:spcPts val="600"/>
            </a:spcBef>
            <a:spcAft>
              <a:spcPts val="0"/>
            </a:spcAft>
          </a:pPr>
          <a:endParaRPr lang="en-ZA" sz="4000" b="1">
            <a:latin typeface="Futura Md BT" panose="020B0602020204020303" pitchFamily="34" charset="0"/>
          </a:endParaRPr>
        </a:p>
      </dgm:t>
    </dgm:pt>
    <dgm:pt modelId="{8A55328E-5B86-4B57-BB1D-E8853008AEC2}" type="sibTrans" cxnId="{984D6A68-5519-475E-91EE-75C1086F8EB5}">
      <dgm:prSet/>
      <dgm:spPr/>
      <dgm:t>
        <a:bodyPr/>
        <a:lstStyle/>
        <a:p>
          <a:pPr>
            <a:spcBef>
              <a:spcPts val="600"/>
            </a:spcBef>
            <a:spcAft>
              <a:spcPts val="0"/>
            </a:spcAft>
          </a:pPr>
          <a:endParaRPr lang="en-ZA" sz="4000" b="1">
            <a:latin typeface="Futura Md BT" panose="020B0602020204020303" pitchFamily="34" charset="0"/>
          </a:endParaRPr>
        </a:p>
      </dgm:t>
    </dgm:pt>
    <dgm:pt modelId="{4CBF7E20-D64E-4E48-A472-65A1F5AF0988}">
      <dgm:prSet phldrT="[Text]" custT="1"/>
      <dgm:spPr>
        <a:solidFill>
          <a:schemeClr val="accent3">
            <a:lumMod val="75000"/>
          </a:schemeClr>
        </a:solidFill>
      </dgm:spPr>
      <dgm:t>
        <a:bodyPr/>
        <a:lstStyle/>
        <a:p>
          <a:pPr>
            <a:spcBef>
              <a:spcPts val="600"/>
            </a:spcBef>
            <a:spcAft>
              <a:spcPts val="0"/>
            </a:spcAft>
          </a:pPr>
          <a:r>
            <a:rPr lang="en-ZA" sz="1800" b="1" dirty="0" smtClean="0">
              <a:latin typeface="Futura Md BT" panose="020B0602020204020303" pitchFamily="34" charset="0"/>
            </a:rPr>
            <a:t>5: Draft Management Classes</a:t>
          </a:r>
          <a:endParaRPr lang="en-ZA" sz="1800" b="1" dirty="0">
            <a:latin typeface="Futura Md BT" panose="020B0602020204020303" pitchFamily="34" charset="0"/>
          </a:endParaRPr>
        </a:p>
      </dgm:t>
    </dgm:pt>
    <dgm:pt modelId="{5DEE6FDE-9849-428A-8F12-3C9249E1A974}" type="parTrans" cxnId="{D549678C-8622-4F18-AC17-B8A2BD388A15}">
      <dgm:prSet/>
      <dgm:spPr/>
      <dgm:t>
        <a:bodyPr/>
        <a:lstStyle/>
        <a:p>
          <a:pPr>
            <a:spcBef>
              <a:spcPts val="600"/>
            </a:spcBef>
            <a:spcAft>
              <a:spcPts val="0"/>
            </a:spcAft>
          </a:pPr>
          <a:endParaRPr lang="en-ZA" sz="4000" b="1">
            <a:latin typeface="Futura Md BT" panose="020B0602020204020303" pitchFamily="34" charset="0"/>
          </a:endParaRPr>
        </a:p>
      </dgm:t>
    </dgm:pt>
    <dgm:pt modelId="{09A6D6C9-2FF2-4724-A211-CF057146205C}" type="sibTrans" cxnId="{D549678C-8622-4F18-AC17-B8A2BD388A15}">
      <dgm:prSet/>
      <dgm:spPr/>
      <dgm:t>
        <a:bodyPr/>
        <a:lstStyle/>
        <a:p>
          <a:pPr>
            <a:spcBef>
              <a:spcPts val="600"/>
            </a:spcBef>
            <a:spcAft>
              <a:spcPts val="0"/>
            </a:spcAft>
          </a:pPr>
          <a:endParaRPr lang="en-ZA" sz="4000" b="1">
            <a:latin typeface="Futura Md BT" panose="020B0602020204020303" pitchFamily="34" charset="0"/>
          </a:endParaRPr>
        </a:p>
      </dgm:t>
    </dgm:pt>
    <dgm:pt modelId="{C1A3A27D-4A8C-4DAD-A0C7-5EF26219D65B}">
      <dgm:prSet phldrT="[Text]" custT="1"/>
      <dgm:spPr>
        <a:solidFill>
          <a:schemeClr val="accent3">
            <a:lumMod val="75000"/>
          </a:schemeClr>
        </a:solidFill>
      </dgm:spPr>
      <dgm:t>
        <a:bodyPr/>
        <a:lstStyle/>
        <a:p>
          <a:pPr>
            <a:spcBef>
              <a:spcPts val="600"/>
            </a:spcBef>
            <a:spcAft>
              <a:spcPts val="0"/>
            </a:spcAft>
          </a:pPr>
          <a:r>
            <a:rPr lang="en-ZA" sz="1800" b="1" dirty="0" smtClean="0">
              <a:latin typeface="Futura Md BT" panose="020B0602020204020303" pitchFamily="34" charset="0"/>
            </a:rPr>
            <a:t>6: Resource Quality Objectives (EcoSpecs &amp; water quality (user))</a:t>
          </a:r>
          <a:endParaRPr lang="en-ZA" sz="1800" b="1" dirty="0">
            <a:latin typeface="Futura Md BT" panose="020B0602020204020303" pitchFamily="34" charset="0"/>
          </a:endParaRPr>
        </a:p>
      </dgm:t>
    </dgm:pt>
    <dgm:pt modelId="{0A73D24C-197D-41D6-870E-2BBD73F3414C}" type="parTrans" cxnId="{F78CE34F-9975-46E6-9C7B-43B627367E5D}">
      <dgm:prSet/>
      <dgm:spPr/>
      <dgm:t>
        <a:bodyPr/>
        <a:lstStyle/>
        <a:p>
          <a:pPr>
            <a:spcBef>
              <a:spcPts val="600"/>
            </a:spcBef>
            <a:spcAft>
              <a:spcPts val="0"/>
            </a:spcAft>
          </a:pPr>
          <a:endParaRPr lang="en-ZA" sz="4000" b="1">
            <a:latin typeface="Futura Md BT" panose="020B0602020204020303" pitchFamily="34" charset="0"/>
          </a:endParaRPr>
        </a:p>
      </dgm:t>
    </dgm:pt>
    <dgm:pt modelId="{01A922E1-42FC-4DBF-B389-6032DFAA408C}" type="sibTrans" cxnId="{F78CE34F-9975-46E6-9C7B-43B627367E5D}">
      <dgm:prSet/>
      <dgm:spPr/>
      <dgm:t>
        <a:bodyPr/>
        <a:lstStyle/>
        <a:p>
          <a:pPr>
            <a:spcBef>
              <a:spcPts val="600"/>
            </a:spcBef>
            <a:spcAft>
              <a:spcPts val="0"/>
            </a:spcAft>
          </a:pPr>
          <a:endParaRPr lang="en-ZA" sz="4000" b="1">
            <a:latin typeface="Futura Md BT" panose="020B0602020204020303" pitchFamily="34" charset="0"/>
          </a:endParaRPr>
        </a:p>
      </dgm:t>
    </dgm:pt>
    <dgm:pt modelId="{BE226595-BDD5-4A89-9E52-91E0982E75EE}" type="pres">
      <dgm:prSet presAssocID="{9AED3A25-822F-4109-9147-762E40ADD92D}" presName="Name0" presStyleCnt="0">
        <dgm:presLayoutVars>
          <dgm:dir/>
          <dgm:animLvl val="lvl"/>
          <dgm:resizeHandles val="exact"/>
        </dgm:presLayoutVars>
      </dgm:prSet>
      <dgm:spPr/>
      <dgm:t>
        <a:bodyPr/>
        <a:lstStyle/>
        <a:p>
          <a:endParaRPr lang="en-ZA"/>
        </a:p>
      </dgm:t>
    </dgm:pt>
    <dgm:pt modelId="{F6CA72E2-AEDB-4FF5-97F7-38CAB940D073}" type="pres">
      <dgm:prSet presAssocID="{E1E3DE66-05C7-4290-815D-84E598EFC8CB}" presName="boxAndChildren" presStyleCnt="0"/>
      <dgm:spPr/>
    </dgm:pt>
    <dgm:pt modelId="{70AEE6A4-CEC1-4D17-B16E-A6AB76F82B57}" type="pres">
      <dgm:prSet presAssocID="{E1E3DE66-05C7-4290-815D-84E598EFC8CB}" presName="parentTextBox" presStyleLbl="node1" presStyleIdx="0" presStyleCnt="7"/>
      <dgm:spPr/>
      <dgm:t>
        <a:bodyPr/>
        <a:lstStyle/>
        <a:p>
          <a:endParaRPr lang="en-ZA"/>
        </a:p>
      </dgm:t>
    </dgm:pt>
    <dgm:pt modelId="{584F341E-D44E-406D-AD7D-E65E27EC4838}" type="pres">
      <dgm:prSet presAssocID="{01A922E1-42FC-4DBF-B389-6032DFAA408C}" presName="sp" presStyleCnt="0"/>
      <dgm:spPr/>
    </dgm:pt>
    <dgm:pt modelId="{50670C99-2611-40F6-8A68-7C1EFD92F31D}" type="pres">
      <dgm:prSet presAssocID="{C1A3A27D-4A8C-4DAD-A0C7-5EF26219D65B}" presName="arrowAndChildren" presStyleCnt="0"/>
      <dgm:spPr/>
    </dgm:pt>
    <dgm:pt modelId="{92CCB063-EC91-44E7-A15E-FF8A4C4DDC86}" type="pres">
      <dgm:prSet presAssocID="{C1A3A27D-4A8C-4DAD-A0C7-5EF26219D65B}" presName="parentTextArrow" presStyleLbl="node1" presStyleIdx="1" presStyleCnt="7"/>
      <dgm:spPr/>
      <dgm:t>
        <a:bodyPr/>
        <a:lstStyle/>
        <a:p>
          <a:endParaRPr lang="en-ZA"/>
        </a:p>
      </dgm:t>
    </dgm:pt>
    <dgm:pt modelId="{297CA12C-60B8-4C21-BCB1-54AD05DCE368}" type="pres">
      <dgm:prSet presAssocID="{09A6D6C9-2FF2-4724-A211-CF057146205C}" presName="sp" presStyleCnt="0"/>
      <dgm:spPr/>
    </dgm:pt>
    <dgm:pt modelId="{21BDCA20-281C-467D-B92C-5113DB390AA1}" type="pres">
      <dgm:prSet presAssocID="{4CBF7E20-D64E-4E48-A472-65A1F5AF0988}" presName="arrowAndChildren" presStyleCnt="0"/>
      <dgm:spPr/>
    </dgm:pt>
    <dgm:pt modelId="{8EC21FBD-A0F6-4ED3-A6EE-0A269359EB7D}" type="pres">
      <dgm:prSet presAssocID="{4CBF7E20-D64E-4E48-A472-65A1F5AF0988}" presName="parentTextArrow" presStyleLbl="node1" presStyleIdx="2" presStyleCnt="7"/>
      <dgm:spPr/>
      <dgm:t>
        <a:bodyPr/>
        <a:lstStyle/>
        <a:p>
          <a:endParaRPr lang="en-ZA"/>
        </a:p>
      </dgm:t>
    </dgm:pt>
    <dgm:pt modelId="{5097D5B9-3430-4A07-9E40-D9E94BDEE240}" type="pres">
      <dgm:prSet presAssocID="{8A55328E-5B86-4B57-BB1D-E8853008AEC2}" presName="sp" presStyleCnt="0"/>
      <dgm:spPr/>
    </dgm:pt>
    <dgm:pt modelId="{2A495611-773A-4F51-9364-B1681ECA25FA}" type="pres">
      <dgm:prSet presAssocID="{84B4CD7A-1476-43A1-89C7-1F11321FDED9}" presName="arrowAndChildren" presStyleCnt="0"/>
      <dgm:spPr/>
    </dgm:pt>
    <dgm:pt modelId="{684C944B-3E90-4D4E-8425-19E06C996C1F}" type="pres">
      <dgm:prSet presAssocID="{84B4CD7A-1476-43A1-89C7-1F11321FDED9}" presName="parentTextArrow" presStyleLbl="node1" presStyleIdx="3" presStyleCnt="7"/>
      <dgm:spPr/>
      <dgm:t>
        <a:bodyPr/>
        <a:lstStyle/>
        <a:p>
          <a:endParaRPr lang="en-ZA"/>
        </a:p>
      </dgm:t>
    </dgm:pt>
    <dgm:pt modelId="{A7E43AD8-17D8-4C03-A826-782735C63681}" type="pres">
      <dgm:prSet presAssocID="{BCD2A7DD-CE76-489C-A63A-6FCA3B3CDD63}" presName="sp" presStyleCnt="0"/>
      <dgm:spPr/>
    </dgm:pt>
    <dgm:pt modelId="{3F5146D1-6322-414E-8A5B-CD1D8B627F80}" type="pres">
      <dgm:prSet presAssocID="{6F5C4B9F-D09D-4FAF-AC9F-46B9A2CF75D6}" presName="arrowAndChildren" presStyleCnt="0"/>
      <dgm:spPr/>
    </dgm:pt>
    <dgm:pt modelId="{C24F73F5-020C-4D9E-A3C5-4C2BA88EFC25}" type="pres">
      <dgm:prSet presAssocID="{6F5C4B9F-D09D-4FAF-AC9F-46B9A2CF75D6}" presName="parentTextArrow" presStyleLbl="node1" presStyleIdx="4" presStyleCnt="7"/>
      <dgm:spPr/>
      <dgm:t>
        <a:bodyPr/>
        <a:lstStyle/>
        <a:p>
          <a:endParaRPr lang="en-ZA"/>
        </a:p>
      </dgm:t>
    </dgm:pt>
    <dgm:pt modelId="{A9FAE2C3-0D20-4E3C-AC7D-04F296E91870}" type="pres">
      <dgm:prSet presAssocID="{3C99FB9E-0687-47E5-B4CF-C24C853AA3CE}" presName="sp" presStyleCnt="0"/>
      <dgm:spPr/>
    </dgm:pt>
    <dgm:pt modelId="{A8D08FC3-53F6-4B81-B5E6-85162866632A}" type="pres">
      <dgm:prSet presAssocID="{896C3A8B-25EE-41A5-A1E2-2A779F3BAE3F}" presName="arrowAndChildren" presStyleCnt="0"/>
      <dgm:spPr/>
    </dgm:pt>
    <dgm:pt modelId="{CE847B37-6D19-43E3-9659-EF7C62624C23}" type="pres">
      <dgm:prSet presAssocID="{896C3A8B-25EE-41A5-A1E2-2A779F3BAE3F}" presName="parentTextArrow" presStyleLbl="node1" presStyleIdx="5" presStyleCnt="7"/>
      <dgm:spPr/>
      <dgm:t>
        <a:bodyPr/>
        <a:lstStyle/>
        <a:p>
          <a:endParaRPr lang="en-ZA"/>
        </a:p>
      </dgm:t>
    </dgm:pt>
    <dgm:pt modelId="{1C05CC98-07E3-4270-9A50-5ECF1344C4FF}" type="pres">
      <dgm:prSet presAssocID="{1EA7ED19-F0F6-4C37-8F1C-2F1485F92C5B}" presName="sp" presStyleCnt="0"/>
      <dgm:spPr/>
    </dgm:pt>
    <dgm:pt modelId="{6D22C6EC-C3D1-413B-BDAD-C210E11642B7}" type="pres">
      <dgm:prSet presAssocID="{97AC5849-DBA3-4490-97D0-497614889A9B}" presName="arrowAndChildren" presStyleCnt="0"/>
      <dgm:spPr/>
    </dgm:pt>
    <dgm:pt modelId="{A19471C5-63D2-42A3-BF3A-7D30636113F1}" type="pres">
      <dgm:prSet presAssocID="{97AC5849-DBA3-4490-97D0-497614889A9B}" presName="parentTextArrow" presStyleLbl="node1" presStyleIdx="6" presStyleCnt="7"/>
      <dgm:spPr/>
      <dgm:t>
        <a:bodyPr/>
        <a:lstStyle/>
        <a:p>
          <a:endParaRPr lang="en-ZA"/>
        </a:p>
      </dgm:t>
    </dgm:pt>
  </dgm:ptLst>
  <dgm:cxnLst>
    <dgm:cxn modelId="{6F3BB218-1B21-4D50-B6B5-AEBF09D78863}" srcId="{9AED3A25-822F-4109-9147-762E40ADD92D}" destId="{97AC5849-DBA3-4490-97D0-497614889A9B}" srcOrd="0" destOrd="0" parTransId="{E58A0234-8C91-4B6F-88AA-84DFB7C66B9C}" sibTransId="{1EA7ED19-F0F6-4C37-8F1C-2F1485F92C5B}"/>
    <dgm:cxn modelId="{687BE879-1A18-47EB-9572-00FFDCE6A9F9}" type="presOf" srcId="{C1A3A27D-4A8C-4DAD-A0C7-5EF26219D65B}" destId="{92CCB063-EC91-44E7-A15E-FF8A4C4DDC86}" srcOrd="0" destOrd="0" presId="urn:microsoft.com/office/officeart/2005/8/layout/process4"/>
    <dgm:cxn modelId="{81FF0C85-98AC-4492-87CE-CC31045B9F34}" type="presOf" srcId="{E1E3DE66-05C7-4290-815D-84E598EFC8CB}" destId="{70AEE6A4-CEC1-4D17-B16E-A6AB76F82B57}" srcOrd="0" destOrd="0" presId="urn:microsoft.com/office/officeart/2005/8/layout/process4"/>
    <dgm:cxn modelId="{41043035-FCEE-4779-9080-121351F2F4E5}" srcId="{9AED3A25-822F-4109-9147-762E40ADD92D}" destId="{E1E3DE66-05C7-4290-815D-84E598EFC8CB}" srcOrd="6" destOrd="0" parTransId="{001CC55C-277C-4E31-9588-240A4B5328AA}" sibTransId="{ABD384B3-BE4E-4780-A5B2-F2BC499DD6F4}"/>
    <dgm:cxn modelId="{37853093-8C4D-48CA-8263-A51D874EA288}" type="presOf" srcId="{4CBF7E20-D64E-4E48-A472-65A1F5AF0988}" destId="{8EC21FBD-A0F6-4ED3-A6EE-0A269359EB7D}" srcOrd="0" destOrd="0" presId="urn:microsoft.com/office/officeart/2005/8/layout/process4"/>
    <dgm:cxn modelId="{5CBF6B9E-5F95-440D-88AA-09F7AE147C2A}" type="presOf" srcId="{84B4CD7A-1476-43A1-89C7-1F11321FDED9}" destId="{684C944B-3E90-4D4E-8425-19E06C996C1F}" srcOrd="0" destOrd="0" presId="urn:microsoft.com/office/officeart/2005/8/layout/process4"/>
    <dgm:cxn modelId="{F78CE34F-9975-46E6-9C7B-43B627367E5D}" srcId="{9AED3A25-822F-4109-9147-762E40ADD92D}" destId="{C1A3A27D-4A8C-4DAD-A0C7-5EF26219D65B}" srcOrd="5" destOrd="0" parTransId="{0A73D24C-197D-41D6-870E-2BBD73F3414C}" sibTransId="{01A922E1-42FC-4DBF-B389-6032DFAA408C}"/>
    <dgm:cxn modelId="{984D6A68-5519-475E-91EE-75C1086F8EB5}" srcId="{9AED3A25-822F-4109-9147-762E40ADD92D}" destId="{84B4CD7A-1476-43A1-89C7-1F11321FDED9}" srcOrd="3" destOrd="0" parTransId="{143799D1-D66D-416C-9363-4AF10827DF2A}" sibTransId="{8A55328E-5B86-4B57-BB1D-E8853008AEC2}"/>
    <dgm:cxn modelId="{D2F222C5-4B11-4302-B20D-27F8B154246C}" srcId="{9AED3A25-822F-4109-9147-762E40ADD92D}" destId="{896C3A8B-25EE-41A5-A1E2-2A779F3BAE3F}" srcOrd="1" destOrd="0" parTransId="{CA3C6DF9-2932-429E-B71A-DE59CBC9369D}" sibTransId="{3C99FB9E-0687-47E5-B4CF-C24C853AA3CE}"/>
    <dgm:cxn modelId="{D549678C-8622-4F18-AC17-B8A2BD388A15}" srcId="{9AED3A25-822F-4109-9147-762E40ADD92D}" destId="{4CBF7E20-D64E-4E48-A472-65A1F5AF0988}" srcOrd="4" destOrd="0" parTransId="{5DEE6FDE-9849-428A-8F12-3C9249E1A974}" sibTransId="{09A6D6C9-2FF2-4724-A211-CF057146205C}"/>
    <dgm:cxn modelId="{7A340B57-8CB8-4893-92E3-CB209FCD6A9D}" type="presOf" srcId="{6F5C4B9F-D09D-4FAF-AC9F-46B9A2CF75D6}" destId="{C24F73F5-020C-4D9E-A3C5-4C2BA88EFC25}" srcOrd="0" destOrd="0" presId="urn:microsoft.com/office/officeart/2005/8/layout/process4"/>
    <dgm:cxn modelId="{EA3DA9EA-8C67-4BCE-A9E4-C08E7E347324}" type="presOf" srcId="{896C3A8B-25EE-41A5-A1E2-2A779F3BAE3F}" destId="{CE847B37-6D19-43E3-9659-EF7C62624C23}" srcOrd="0" destOrd="0" presId="urn:microsoft.com/office/officeart/2005/8/layout/process4"/>
    <dgm:cxn modelId="{C6D7A9BF-E1BD-4C36-98DC-704CC5C9E4A7}" srcId="{9AED3A25-822F-4109-9147-762E40ADD92D}" destId="{6F5C4B9F-D09D-4FAF-AC9F-46B9A2CF75D6}" srcOrd="2" destOrd="0" parTransId="{AF2D8166-84E5-4E24-A635-53DDEF63AB57}" sibTransId="{BCD2A7DD-CE76-489C-A63A-6FCA3B3CDD63}"/>
    <dgm:cxn modelId="{9D1874DE-5476-4CD0-AFD2-BF236CA7A7ED}" type="presOf" srcId="{97AC5849-DBA3-4490-97D0-497614889A9B}" destId="{A19471C5-63D2-42A3-BF3A-7D30636113F1}" srcOrd="0" destOrd="0" presId="urn:microsoft.com/office/officeart/2005/8/layout/process4"/>
    <dgm:cxn modelId="{D9F46A18-F489-493E-B8A0-E2DBEC677A81}" type="presOf" srcId="{9AED3A25-822F-4109-9147-762E40ADD92D}" destId="{BE226595-BDD5-4A89-9E52-91E0982E75EE}" srcOrd="0" destOrd="0" presId="urn:microsoft.com/office/officeart/2005/8/layout/process4"/>
    <dgm:cxn modelId="{2B30D2C9-A18A-4A33-B7F9-4420C6233B21}" type="presParOf" srcId="{BE226595-BDD5-4A89-9E52-91E0982E75EE}" destId="{F6CA72E2-AEDB-4FF5-97F7-38CAB940D073}" srcOrd="0" destOrd="0" presId="urn:microsoft.com/office/officeart/2005/8/layout/process4"/>
    <dgm:cxn modelId="{5E88198E-C705-49B3-BD7D-CE4917250E2C}" type="presParOf" srcId="{F6CA72E2-AEDB-4FF5-97F7-38CAB940D073}" destId="{70AEE6A4-CEC1-4D17-B16E-A6AB76F82B57}" srcOrd="0" destOrd="0" presId="urn:microsoft.com/office/officeart/2005/8/layout/process4"/>
    <dgm:cxn modelId="{A2B7F38B-8897-4A44-B19C-0CEE2AF36FFE}" type="presParOf" srcId="{BE226595-BDD5-4A89-9E52-91E0982E75EE}" destId="{584F341E-D44E-406D-AD7D-E65E27EC4838}" srcOrd="1" destOrd="0" presId="urn:microsoft.com/office/officeart/2005/8/layout/process4"/>
    <dgm:cxn modelId="{3F81CC03-A622-472C-8668-528FFE442F2A}" type="presParOf" srcId="{BE226595-BDD5-4A89-9E52-91E0982E75EE}" destId="{50670C99-2611-40F6-8A68-7C1EFD92F31D}" srcOrd="2" destOrd="0" presId="urn:microsoft.com/office/officeart/2005/8/layout/process4"/>
    <dgm:cxn modelId="{93DB0B65-EFD5-4D18-BDB9-3F8A1C1BFDDD}" type="presParOf" srcId="{50670C99-2611-40F6-8A68-7C1EFD92F31D}" destId="{92CCB063-EC91-44E7-A15E-FF8A4C4DDC86}" srcOrd="0" destOrd="0" presId="urn:microsoft.com/office/officeart/2005/8/layout/process4"/>
    <dgm:cxn modelId="{6A04F6FB-4A99-4D1A-805F-02B313A9BE05}" type="presParOf" srcId="{BE226595-BDD5-4A89-9E52-91E0982E75EE}" destId="{297CA12C-60B8-4C21-BCB1-54AD05DCE368}" srcOrd="3" destOrd="0" presId="urn:microsoft.com/office/officeart/2005/8/layout/process4"/>
    <dgm:cxn modelId="{E3FAEB71-2F52-4297-94D7-A83AF8ED5133}" type="presParOf" srcId="{BE226595-BDD5-4A89-9E52-91E0982E75EE}" destId="{21BDCA20-281C-467D-B92C-5113DB390AA1}" srcOrd="4" destOrd="0" presId="urn:microsoft.com/office/officeart/2005/8/layout/process4"/>
    <dgm:cxn modelId="{0294868C-F6F6-409C-8621-C9E1D806CC3B}" type="presParOf" srcId="{21BDCA20-281C-467D-B92C-5113DB390AA1}" destId="{8EC21FBD-A0F6-4ED3-A6EE-0A269359EB7D}" srcOrd="0" destOrd="0" presId="urn:microsoft.com/office/officeart/2005/8/layout/process4"/>
    <dgm:cxn modelId="{A840F000-43FA-41B4-80E0-5A60C0CB892A}" type="presParOf" srcId="{BE226595-BDD5-4A89-9E52-91E0982E75EE}" destId="{5097D5B9-3430-4A07-9E40-D9E94BDEE240}" srcOrd="5" destOrd="0" presId="urn:microsoft.com/office/officeart/2005/8/layout/process4"/>
    <dgm:cxn modelId="{7E9574BC-B155-4523-BE12-BC057EFF816A}" type="presParOf" srcId="{BE226595-BDD5-4A89-9E52-91E0982E75EE}" destId="{2A495611-773A-4F51-9364-B1681ECA25FA}" srcOrd="6" destOrd="0" presId="urn:microsoft.com/office/officeart/2005/8/layout/process4"/>
    <dgm:cxn modelId="{8E78DD4A-FC05-4831-AF08-EE8BEA8F11A9}" type="presParOf" srcId="{2A495611-773A-4F51-9364-B1681ECA25FA}" destId="{684C944B-3E90-4D4E-8425-19E06C996C1F}" srcOrd="0" destOrd="0" presId="urn:microsoft.com/office/officeart/2005/8/layout/process4"/>
    <dgm:cxn modelId="{B20F4E4B-7238-4086-838B-056B8F289DB4}" type="presParOf" srcId="{BE226595-BDD5-4A89-9E52-91E0982E75EE}" destId="{A7E43AD8-17D8-4C03-A826-782735C63681}" srcOrd="7" destOrd="0" presId="urn:microsoft.com/office/officeart/2005/8/layout/process4"/>
    <dgm:cxn modelId="{A45B8998-F3FE-45DC-B6DD-BC0B954DD5E3}" type="presParOf" srcId="{BE226595-BDD5-4A89-9E52-91E0982E75EE}" destId="{3F5146D1-6322-414E-8A5B-CD1D8B627F80}" srcOrd="8" destOrd="0" presId="urn:microsoft.com/office/officeart/2005/8/layout/process4"/>
    <dgm:cxn modelId="{FDC132B8-0A06-4B92-A77C-EAD1687D13A6}" type="presParOf" srcId="{3F5146D1-6322-414E-8A5B-CD1D8B627F80}" destId="{C24F73F5-020C-4D9E-A3C5-4C2BA88EFC25}" srcOrd="0" destOrd="0" presId="urn:microsoft.com/office/officeart/2005/8/layout/process4"/>
    <dgm:cxn modelId="{2A3C7B78-C507-4CEF-B6F4-1B7DA26A1ECA}" type="presParOf" srcId="{BE226595-BDD5-4A89-9E52-91E0982E75EE}" destId="{A9FAE2C3-0D20-4E3C-AC7D-04F296E91870}" srcOrd="9" destOrd="0" presId="urn:microsoft.com/office/officeart/2005/8/layout/process4"/>
    <dgm:cxn modelId="{69FB5446-A43F-4781-B6D9-29FD3732E51E}" type="presParOf" srcId="{BE226595-BDD5-4A89-9E52-91E0982E75EE}" destId="{A8D08FC3-53F6-4B81-B5E6-85162866632A}" srcOrd="10" destOrd="0" presId="urn:microsoft.com/office/officeart/2005/8/layout/process4"/>
    <dgm:cxn modelId="{E1020C67-FDFE-4784-B60C-975B2C6F0182}" type="presParOf" srcId="{A8D08FC3-53F6-4B81-B5E6-85162866632A}" destId="{CE847B37-6D19-43E3-9659-EF7C62624C23}" srcOrd="0" destOrd="0" presId="urn:microsoft.com/office/officeart/2005/8/layout/process4"/>
    <dgm:cxn modelId="{3490CC78-F3A5-4B24-A546-EBB409AA8FF9}" type="presParOf" srcId="{BE226595-BDD5-4A89-9E52-91E0982E75EE}" destId="{1C05CC98-07E3-4270-9A50-5ECF1344C4FF}" srcOrd="11" destOrd="0" presId="urn:microsoft.com/office/officeart/2005/8/layout/process4"/>
    <dgm:cxn modelId="{896B1CE9-67EC-4763-9EFE-97E9BC67E617}" type="presParOf" srcId="{BE226595-BDD5-4A89-9E52-91E0982E75EE}" destId="{6D22C6EC-C3D1-413B-BDAD-C210E11642B7}" srcOrd="12" destOrd="0" presId="urn:microsoft.com/office/officeart/2005/8/layout/process4"/>
    <dgm:cxn modelId="{8DC38E12-D3F0-4DBB-B294-9CF63C74B8AF}" type="presParOf" srcId="{6D22C6EC-C3D1-413B-BDAD-C210E11642B7}" destId="{A19471C5-63D2-42A3-BF3A-7D30636113F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EE6A4-CEC1-4D17-B16E-A6AB76F82B57}">
      <dsp:nvSpPr>
        <dsp:cNvPr id="0" name=""/>
        <dsp:cNvSpPr/>
      </dsp:nvSpPr>
      <dsp:spPr>
        <a:xfrm>
          <a:off x="0" y="4528844"/>
          <a:ext cx="8606730" cy="495589"/>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ts val="0"/>
            </a:spcAft>
          </a:pPr>
          <a:r>
            <a:rPr lang="en-ZA" sz="1800" b="1" kern="1200" dirty="0" smtClean="0">
              <a:latin typeface="Futura Md BT" panose="020B0602020204020303" pitchFamily="34" charset="0"/>
            </a:rPr>
            <a:t>7: Gazette class configuration	</a:t>
          </a:r>
          <a:endParaRPr lang="en-ZA" sz="1800" b="1" kern="1200" dirty="0">
            <a:latin typeface="Futura Md BT" panose="020B0602020204020303" pitchFamily="34" charset="0"/>
          </a:endParaRPr>
        </a:p>
      </dsp:txBody>
      <dsp:txXfrm>
        <a:off x="0" y="4528844"/>
        <a:ext cx="8606730" cy="495589"/>
      </dsp:txXfrm>
    </dsp:sp>
    <dsp:sp modelId="{92CCB063-EC91-44E7-A15E-FF8A4C4DDC86}">
      <dsp:nvSpPr>
        <dsp:cNvPr id="0" name=""/>
        <dsp:cNvSpPr/>
      </dsp:nvSpPr>
      <dsp:spPr>
        <a:xfrm rot="10800000">
          <a:off x="0" y="3774062"/>
          <a:ext cx="8606730" cy="762215"/>
        </a:xfrm>
        <a:prstGeom prst="upArrowCallou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ts val="0"/>
            </a:spcAft>
          </a:pPr>
          <a:r>
            <a:rPr lang="en-ZA" sz="1800" b="1" kern="1200" dirty="0" smtClean="0">
              <a:latin typeface="Futura Md BT" panose="020B0602020204020303" pitchFamily="34" charset="0"/>
            </a:rPr>
            <a:t>6: Resource Quality Objectives (EcoSpecs &amp; water quality (user))</a:t>
          </a:r>
          <a:endParaRPr lang="en-ZA" sz="1800" b="1" kern="1200" dirty="0">
            <a:latin typeface="Futura Md BT" panose="020B0602020204020303" pitchFamily="34" charset="0"/>
          </a:endParaRPr>
        </a:p>
      </dsp:txBody>
      <dsp:txXfrm rot="10800000">
        <a:off x="0" y="3774062"/>
        <a:ext cx="8606730" cy="495264"/>
      </dsp:txXfrm>
    </dsp:sp>
    <dsp:sp modelId="{8EC21FBD-A0F6-4ED3-A6EE-0A269359EB7D}">
      <dsp:nvSpPr>
        <dsp:cNvPr id="0" name=""/>
        <dsp:cNvSpPr/>
      </dsp:nvSpPr>
      <dsp:spPr>
        <a:xfrm rot="10800000">
          <a:off x="0" y="3019280"/>
          <a:ext cx="8606730" cy="762215"/>
        </a:xfrm>
        <a:prstGeom prst="upArrowCallou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ts val="0"/>
            </a:spcAft>
          </a:pPr>
          <a:r>
            <a:rPr lang="en-ZA" sz="1800" b="1" kern="1200" dirty="0" smtClean="0">
              <a:latin typeface="Futura Md BT" panose="020B0602020204020303" pitchFamily="34" charset="0"/>
            </a:rPr>
            <a:t>5: Draft Management Classes</a:t>
          </a:r>
          <a:endParaRPr lang="en-ZA" sz="1800" b="1" kern="1200" dirty="0">
            <a:latin typeface="Futura Md BT" panose="020B0602020204020303" pitchFamily="34" charset="0"/>
          </a:endParaRPr>
        </a:p>
      </dsp:txBody>
      <dsp:txXfrm rot="10800000">
        <a:off x="0" y="3019280"/>
        <a:ext cx="8606730" cy="495264"/>
      </dsp:txXfrm>
    </dsp:sp>
    <dsp:sp modelId="{684C944B-3E90-4D4E-8425-19E06C996C1F}">
      <dsp:nvSpPr>
        <dsp:cNvPr id="0" name=""/>
        <dsp:cNvSpPr/>
      </dsp:nvSpPr>
      <dsp:spPr>
        <a:xfrm rot="10800000">
          <a:off x="0" y="2264498"/>
          <a:ext cx="8606730" cy="762215"/>
        </a:xfrm>
        <a:prstGeom prst="upArrowCallou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ts val="0"/>
            </a:spcAft>
          </a:pPr>
          <a:r>
            <a:rPr lang="en-ZA" sz="1800" b="1" kern="1200" dirty="0" smtClean="0">
              <a:latin typeface="Futura Md BT" panose="020B0602020204020303" pitchFamily="34" charset="0"/>
            </a:rPr>
            <a:t>4: Identification and evaluation of scenarios within IWRM</a:t>
          </a:r>
          <a:endParaRPr lang="en-ZA" sz="1800" b="1" kern="1200" dirty="0">
            <a:latin typeface="Futura Md BT" panose="020B0602020204020303" pitchFamily="34" charset="0"/>
          </a:endParaRPr>
        </a:p>
      </dsp:txBody>
      <dsp:txXfrm rot="10800000">
        <a:off x="0" y="2264498"/>
        <a:ext cx="8606730" cy="495264"/>
      </dsp:txXfrm>
    </dsp:sp>
    <dsp:sp modelId="{C24F73F5-020C-4D9E-A3C5-4C2BA88EFC25}">
      <dsp:nvSpPr>
        <dsp:cNvPr id="0" name=""/>
        <dsp:cNvSpPr/>
      </dsp:nvSpPr>
      <dsp:spPr>
        <a:xfrm rot="10800000">
          <a:off x="0" y="1509716"/>
          <a:ext cx="8606730" cy="762215"/>
        </a:xfrm>
        <a:prstGeom prst="upArrowCallou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ts val="0"/>
            </a:spcAft>
          </a:pPr>
          <a:r>
            <a:rPr lang="en-ZA" sz="1800" b="1" kern="1200" dirty="0" smtClean="0">
              <a:latin typeface="Futura Md BT" panose="020B0602020204020303" pitchFamily="34" charset="0"/>
            </a:rPr>
            <a:t>3: Quantify EWRs and changes in EGSA</a:t>
          </a:r>
          <a:endParaRPr lang="en-ZA" sz="1800" b="1" kern="1200" dirty="0">
            <a:latin typeface="Futura Md BT" panose="020B0602020204020303" pitchFamily="34" charset="0"/>
          </a:endParaRPr>
        </a:p>
      </dsp:txBody>
      <dsp:txXfrm rot="10800000">
        <a:off x="0" y="1509716"/>
        <a:ext cx="8606730" cy="495264"/>
      </dsp:txXfrm>
    </dsp:sp>
    <dsp:sp modelId="{CE847B37-6D19-43E3-9659-EF7C62624C23}">
      <dsp:nvSpPr>
        <dsp:cNvPr id="0" name=""/>
        <dsp:cNvSpPr/>
      </dsp:nvSpPr>
      <dsp:spPr>
        <a:xfrm rot="10800000">
          <a:off x="0" y="754934"/>
          <a:ext cx="8606730" cy="762215"/>
        </a:xfrm>
        <a:prstGeom prst="upArrowCallou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ts val="0"/>
            </a:spcAft>
          </a:pPr>
          <a:r>
            <a:rPr lang="en-ZA" sz="1800" b="1" kern="1200" dirty="0" smtClean="0">
              <a:latin typeface="Futura Md BT" panose="020B0602020204020303" pitchFamily="34" charset="0"/>
            </a:rPr>
            <a:t>2: Initiation of stakeholder process and catchment visioning</a:t>
          </a:r>
          <a:endParaRPr lang="en-ZA" sz="1800" b="1" kern="1200" dirty="0">
            <a:latin typeface="Futura Md BT" panose="020B0602020204020303" pitchFamily="34" charset="0"/>
          </a:endParaRPr>
        </a:p>
      </dsp:txBody>
      <dsp:txXfrm rot="10800000">
        <a:off x="0" y="754934"/>
        <a:ext cx="8606730" cy="495264"/>
      </dsp:txXfrm>
    </dsp:sp>
    <dsp:sp modelId="{A19471C5-63D2-42A3-BF3A-7D30636113F1}">
      <dsp:nvSpPr>
        <dsp:cNvPr id="0" name=""/>
        <dsp:cNvSpPr/>
      </dsp:nvSpPr>
      <dsp:spPr>
        <a:xfrm rot="10800000">
          <a:off x="0" y="152"/>
          <a:ext cx="8606730" cy="762215"/>
        </a:xfrm>
        <a:prstGeom prst="upArrowCallou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ts val="0"/>
            </a:spcAft>
          </a:pPr>
          <a:r>
            <a:rPr lang="en-ZA" sz="1800" b="1" kern="1200" dirty="0" smtClean="0">
              <a:latin typeface="Futura Md BT" panose="020B0602020204020303" pitchFamily="34" charset="0"/>
            </a:rPr>
            <a:t>1: Delineate units of analysis and describe the status quo</a:t>
          </a:r>
          <a:endParaRPr lang="en-ZA" sz="1800" b="1" kern="1200" dirty="0">
            <a:latin typeface="Futura Md BT" panose="020B0602020204020303" pitchFamily="34" charset="0"/>
          </a:endParaRPr>
        </a:p>
      </dsp:txBody>
      <dsp:txXfrm rot="10800000">
        <a:off x="0" y="152"/>
        <a:ext cx="8606730" cy="49526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218E05-CD1B-46A9-AD85-B9FBC41C656D}" type="datetimeFigureOut">
              <a:rPr lang="en-ZA" smtClean="0"/>
              <a:t>2014/03/11</a:t>
            </a:fld>
            <a:endParaRPr lang="en-Z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E4867E-6C0B-45D1-A7A5-784753A2F51D}" type="slidenum">
              <a:rPr lang="en-ZA" smtClean="0"/>
              <a:t>‹#›</a:t>
            </a:fld>
            <a:endParaRPr lang="en-ZA" dirty="0"/>
          </a:p>
        </p:txBody>
      </p:sp>
    </p:spTree>
    <p:extLst>
      <p:ext uri="{BB962C8B-B14F-4D97-AF65-F5344CB8AC3E}">
        <p14:creationId xmlns:p14="http://schemas.microsoft.com/office/powerpoint/2010/main" val="1150963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BBF6E43B-1595-40EE-98D9-9D219E80177B}" type="datetimeFigureOut">
              <a:rPr lang="en-US" altLang="en-US">
                <a:solidFill>
                  <a:prstClr val="black"/>
                </a:solidFill>
                <a:ea typeface="ＭＳ Ｐゴシック" pitchFamily="34" charset="-128"/>
              </a:rPr>
              <a:pPr defTabSz="457200" fontAlgn="base">
                <a:spcBef>
                  <a:spcPct val="0"/>
                </a:spcBef>
                <a:spcAft>
                  <a:spcPct val="0"/>
                </a:spcAft>
              </a:pPr>
              <a:t>3/11/2014</a:t>
            </a:fld>
            <a:endParaRPr lang="en-US" alt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285941D3-CA37-42AF-A137-68965770B962}" type="slidenum">
              <a:rPr lang="en-US" altLang="en-US">
                <a:solidFill>
                  <a:prstClr val="black"/>
                </a:solidFill>
                <a:ea typeface="ＭＳ Ｐゴシック" pitchFamily="34" charset="-128"/>
              </a:rPr>
              <a:pPr defTabSz="457200" fontAlgn="base">
                <a:spcBef>
                  <a:spcPct val="0"/>
                </a:spcBef>
                <a:spcAft>
                  <a:spcPct val="0"/>
                </a:spcAft>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val="3582977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04FC9717-0E97-43DE-9DC1-86B2FB71374C}" type="datetimeFigureOut">
              <a:rPr lang="en-US" altLang="en-US">
                <a:solidFill>
                  <a:prstClr val="black"/>
                </a:solidFill>
                <a:ea typeface="ＭＳ Ｐゴシック" pitchFamily="34" charset="-128"/>
              </a:rPr>
              <a:pPr defTabSz="457200" fontAlgn="base">
                <a:spcBef>
                  <a:spcPct val="0"/>
                </a:spcBef>
                <a:spcAft>
                  <a:spcPct val="0"/>
                </a:spcAft>
              </a:pPr>
              <a:t>3/11/2014</a:t>
            </a:fld>
            <a:endParaRPr lang="en-US" alt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FCE0B8A7-0DA6-494E-AC50-9AAB2D07CB11}" type="slidenum">
              <a:rPr lang="en-US" altLang="en-US">
                <a:solidFill>
                  <a:prstClr val="black"/>
                </a:solidFill>
                <a:ea typeface="ＭＳ Ｐゴシック" pitchFamily="34" charset="-128"/>
              </a:rPr>
              <a:pPr defTabSz="457200" fontAlgn="base">
                <a:spcBef>
                  <a:spcPct val="0"/>
                </a:spcBef>
                <a:spcAft>
                  <a:spcPct val="0"/>
                </a:spcAft>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val="479638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9A9F0D72-5402-430A-BDF6-76375D3EED57}" type="datetimeFigureOut">
              <a:rPr lang="en-US" altLang="en-US">
                <a:solidFill>
                  <a:prstClr val="black"/>
                </a:solidFill>
                <a:ea typeface="ＭＳ Ｐゴシック" pitchFamily="34" charset="-128"/>
              </a:rPr>
              <a:pPr defTabSz="457200" fontAlgn="base">
                <a:spcBef>
                  <a:spcPct val="0"/>
                </a:spcBef>
                <a:spcAft>
                  <a:spcPct val="0"/>
                </a:spcAft>
              </a:pPr>
              <a:t>3/11/2014</a:t>
            </a:fld>
            <a:endParaRPr lang="en-US" alt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72509F15-D07D-4AD0-97DD-6A593A903F1C}" type="slidenum">
              <a:rPr lang="en-US" altLang="en-US">
                <a:solidFill>
                  <a:prstClr val="black"/>
                </a:solidFill>
                <a:ea typeface="ＭＳ Ｐゴシック" pitchFamily="34" charset="-128"/>
              </a:rPr>
              <a:pPr defTabSz="457200" fontAlgn="base">
                <a:spcBef>
                  <a:spcPct val="0"/>
                </a:spcBef>
                <a:spcAft>
                  <a:spcPct val="0"/>
                </a:spcAft>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val="3482800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D849ABAC-2D90-41F6-B216-269B77B5E918}" type="datetimeFigureOut">
              <a:rPr lang="en-US" altLang="en-US">
                <a:solidFill>
                  <a:prstClr val="black"/>
                </a:solidFill>
                <a:ea typeface="ＭＳ Ｐゴシック" pitchFamily="34" charset="-128"/>
              </a:rPr>
              <a:pPr defTabSz="457200" fontAlgn="base">
                <a:spcBef>
                  <a:spcPct val="0"/>
                </a:spcBef>
                <a:spcAft>
                  <a:spcPct val="0"/>
                </a:spcAft>
              </a:pPr>
              <a:t>3/11/2014</a:t>
            </a:fld>
            <a:endParaRPr lang="en-US" alt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199C816C-FE41-4DE7-B7FF-E6F9195E4A0F}" type="slidenum">
              <a:rPr lang="en-US" altLang="en-US">
                <a:solidFill>
                  <a:prstClr val="black"/>
                </a:solidFill>
                <a:ea typeface="ＭＳ Ｐゴシック" pitchFamily="34" charset="-128"/>
              </a:rPr>
              <a:pPr defTabSz="457200" fontAlgn="base">
                <a:spcBef>
                  <a:spcPct val="0"/>
                </a:spcBef>
                <a:spcAft>
                  <a:spcPct val="0"/>
                </a:spcAft>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val="3605184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28EB6A41-5C2A-49A0-A7E1-0782692DE46D}" type="datetimeFigureOut">
              <a:rPr lang="en-US" altLang="en-US">
                <a:solidFill>
                  <a:prstClr val="black"/>
                </a:solidFill>
                <a:ea typeface="ＭＳ Ｐゴシック" pitchFamily="34" charset="-128"/>
              </a:rPr>
              <a:pPr defTabSz="457200" fontAlgn="base">
                <a:spcBef>
                  <a:spcPct val="0"/>
                </a:spcBef>
                <a:spcAft>
                  <a:spcPct val="0"/>
                </a:spcAft>
              </a:pPr>
              <a:t>3/11/2014</a:t>
            </a:fld>
            <a:endParaRPr lang="en-US" alt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3DE2512C-E519-411C-B9F6-82F9AD5FA692}" type="slidenum">
              <a:rPr lang="en-US" altLang="en-US">
                <a:solidFill>
                  <a:prstClr val="black"/>
                </a:solidFill>
                <a:ea typeface="ＭＳ Ｐゴシック" pitchFamily="34" charset="-128"/>
              </a:rPr>
              <a:pPr defTabSz="457200" fontAlgn="base">
                <a:spcBef>
                  <a:spcPct val="0"/>
                </a:spcBef>
                <a:spcAft>
                  <a:spcPct val="0"/>
                </a:spcAft>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val="3589711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F95FB3A3-7694-4CA4-AA58-BA5B0AD1FAE5}" type="datetimeFigureOut">
              <a:rPr lang="en-US" altLang="en-US">
                <a:solidFill>
                  <a:prstClr val="black"/>
                </a:solidFill>
                <a:ea typeface="ＭＳ Ｐゴシック" pitchFamily="34" charset="-128"/>
              </a:rPr>
              <a:pPr defTabSz="457200" fontAlgn="base">
                <a:spcBef>
                  <a:spcPct val="0"/>
                </a:spcBef>
                <a:spcAft>
                  <a:spcPct val="0"/>
                </a:spcAft>
              </a:pPr>
              <a:t>3/11/2014</a:t>
            </a:fld>
            <a:endParaRPr lang="en-US" alt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989614A2-ED4C-4B6E-B265-985182E6C972}" type="slidenum">
              <a:rPr lang="en-US" altLang="en-US">
                <a:solidFill>
                  <a:prstClr val="black"/>
                </a:solidFill>
                <a:ea typeface="ＭＳ Ｐゴシック" pitchFamily="34" charset="-128"/>
              </a:rPr>
              <a:pPr defTabSz="457200" fontAlgn="base">
                <a:spcBef>
                  <a:spcPct val="0"/>
                </a:spcBef>
                <a:spcAft>
                  <a:spcPct val="0"/>
                </a:spcAft>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val="2890083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DE1C539B-B35F-47A2-8494-8683E050EEB9}" type="datetimeFigureOut">
              <a:rPr lang="en-US" altLang="en-US">
                <a:solidFill>
                  <a:prstClr val="black"/>
                </a:solidFill>
                <a:ea typeface="ＭＳ Ｐゴシック" pitchFamily="34" charset="-128"/>
              </a:rPr>
              <a:pPr defTabSz="457200" fontAlgn="base">
                <a:spcBef>
                  <a:spcPct val="0"/>
                </a:spcBef>
                <a:spcAft>
                  <a:spcPct val="0"/>
                </a:spcAft>
              </a:pPr>
              <a:t>3/11/2014</a:t>
            </a:fld>
            <a:endParaRPr lang="en-US" altLang="en-US" dirty="0">
              <a:solidFill>
                <a:prstClr val="black"/>
              </a:solidFill>
              <a:ea typeface="ＭＳ Ｐゴシック" pitchFamily="34" charset="-128"/>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A4A986C2-C1C8-43F2-8BC1-27D2CCDB7A01}" type="slidenum">
              <a:rPr lang="en-US" altLang="en-US">
                <a:solidFill>
                  <a:prstClr val="black"/>
                </a:solidFill>
                <a:ea typeface="ＭＳ Ｐゴシック" pitchFamily="34" charset="-128"/>
              </a:rPr>
              <a:pPr defTabSz="457200" fontAlgn="base">
                <a:spcBef>
                  <a:spcPct val="0"/>
                </a:spcBef>
                <a:spcAft>
                  <a:spcPct val="0"/>
                </a:spcAft>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val="2353151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EA8B0ED9-EA1F-4F62-AFF1-41637A49E3E8}" type="datetimeFigureOut">
              <a:rPr lang="en-US" altLang="en-US">
                <a:solidFill>
                  <a:prstClr val="black"/>
                </a:solidFill>
                <a:ea typeface="ＭＳ Ｐゴシック" pitchFamily="34" charset="-128"/>
              </a:rPr>
              <a:pPr defTabSz="457200" fontAlgn="base">
                <a:spcBef>
                  <a:spcPct val="0"/>
                </a:spcBef>
                <a:spcAft>
                  <a:spcPct val="0"/>
                </a:spcAft>
              </a:pPr>
              <a:t>3/11/2014</a:t>
            </a:fld>
            <a:endParaRPr lang="en-US" altLang="en-US" dirty="0">
              <a:solidFill>
                <a:prstClr val="black"/>
              </a:solidFill>
              <a:ea typeface="ＭＳ Ｐゴシック" pitchFamily="34" charset="-128"/>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B35B1BC8-68C7-450A-8DA4-A6A3FDC32041}" type="slidenum">
              <a:rPr lang="en-US" altLang="en-US">
                <a:solidFill>
                  <a:prstClr val="black"/>
                </a:solidFill>
                <a:ea typeface="ＭＳ Ｐゴシック" pitchFamily="34" charset="-128"/>
              </a:rPr>
              <a:pPr defTabSz="457200" fontAlgn="base">
                <a:spcBef>
                  <a:spcPct val="0"/>
                </a:spcBef>
                <a:spcAft>
                  <a:spcPct val="0"/>
                </a:spcAft>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val="313325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4DF6F9B6-A959-4D5F-BF87-6E42AEBE044D}" type="datetimeFigureOut">
              <a:rPr lang="en-US" altLang="en-US">
                <a:solidFill>
                  <a:prstClr val="black"/>
                </a:solidFill>
                <a:ea typeface="ＭＳ Ｐゴシック" pitchFamily="34" charset="-128"/>
              </a:rPr>
              <a:pPr defTabSz="457200" fontAlgn="base">
                <a:spcBef>
                  <a:spcPct val="0"/>
                </a:spcBef>
                <a:spcAft>
                  <a:spcPct val="0"/>
                </a:spcAft>
              </a:pPr>
              <a:t>3/11/2014</a:t>
            </a:fld>
            <a:endParaRPr lang="en-US" altLang="en-US" dirty="0">
              <a:solidFill>
                <a:prstClr val="black"/>
              </a:solidFill>
              <a:ea typeface="ＭＳ Ｐゴシック" pitchFamily="34" charset="-128"/>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BB1AFAD4-B17E-4D98-AFD2-C6576904CF97}" type="slidenum">
              <a:rPr lang="en-US" altLang="en-US">
                <a:solidFill>
                  <a:prstClr val="black"/>
                </a:solidFill>
                <a:ea typeface="ＭＳ Ｐゴシック" pitchFamily="34" charset="-128"/>
              </a:rPr>
              <a:pPr defTabSz="457200" fontAlgn="base">
                <a:spcBef>
                  <a:spcPct val="0"/>
                </a:spcBef>
                <a:spcAft>
                  <a:spcPct val="0"/>
                </a:spcAft>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val="1209334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9BE78EE4-FD97-4B18-8918-DCBCABD16198}" type="datetimeFigureOut">
              <a:rPr lang="en-US" altLang="en-US">
                <a:solidFill>
                  <a:prstClr val="black"/>
                </a:solidFill>
                <a:ea typeface="ＭＳ Ｐゴシック" pitchFamily="34" charset="-128"/>
              </a:rPr>
              <a:pPr defTabSz="457200" fontAlgn="base">
                <a:spcBef>
                  <a:spcPct val="0"/>
                </a:spcBef>
                <a:spcAft>
                  <a:spcPct val="0"/>
                </a:spcAft>
              </a:pPr>
              <a:t>3/11/2014</a:t>
            </a:fld>
            <a:endParaRPr lang="en-US" alt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86CA679A-47D0-4D45-9D88-BE1A8A8A584D}" type="slidenum">
              <a:rPr lang="en-US" altLang="en-US">
                <a:solidFill>
                  <a:prstClr val="black"/>
                </a:solidFill>
                <a:ea typeface="ＭＳ Ｐゴシック" pitchFamily="34" charset="-128"/>
              </a:rPr>
              <a:pPr defTabSz="457200" fontAlgn="base">
                <a:spcBef>
                  <a:spcPct val="0"/>
                </a:spcBef>
                <a:spcAft>
                  <a:spcPct val="0"/>
                </a:spcAft>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val="3944552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71E28F08-CFC3-413A-8ED4-52E1EBE514DE}" type="datetimeFigureOut">
              <a:rPr lang="en-US" altLang="en-US">
                <a:solidFill>
                  <a:prstClr val="black"/>
                </a:solidFill>
                <a:ea typeface="ＭＳ Ｐゴシック" pitchFamily="34" charset="-128"/>
              </a:rPr>
              <a:pPr defTabSz="457200" fontAlgn="base">
                <a:spcBef>
                  <a:spcPct val="0"/>
                </a:spcBef>
                <a:spcAft>
                  <a:spcPct val="0"/>
                </a:spcAft>
              </a:pPr>
              <a:t>3/11/2014</a:t>
            </a:fld>
            <a:endParaRPr lang="en-US" alt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D5452F99-34F2-42D9-AB3A-9C0AC8CFEAB3}" type="slidenum">
              <a:rPr lang="en-US" altLang="en-US">
                <a:solidFill>
                  <a:prstClr val="black"/>
                </a:solidFill>
                <a:ea typeface="ＭＳ Ｐゴシック" pitchFamily="34" charset="-128"/>
              </a:rPr>
              <a:pPr defTabSz="457200" fontAlgn="base">
                <a:spcBef>
                  <a:spcPct val="0"/>
                </a:spcBef>
                <a:spcAft>
                  <a:spcPct val="0"/>
                </a:spcAft>
              </a:pPr>
              <a:t>‹#›</a:t>
            </a:fld>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val="3651221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Slide Content Backround.jp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214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5" descr="Slide Opening 0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TextBox 6"/>
          <p:cNvSpPr txBox="1">
            <a:spLocks noChangeArrowheads="1"/>
          </p:cNvSpPr>
          <p:nvPr/>
        </p:nvSpPr>
        <p:spPr bwMode="auto">
          <a:xfrm>
            <a:off x="1714500" y="2251075"/>
            <a:ext cx="60833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altLang="en-US" sz="3200" b="1" dirty="0" smtClean="0">
                <a:solidFill>
                  <a:prstClr val="white"/>
                </a:solidFill>
                <a:latin typeface="Futura Md BT" panose="020B0602020204020303" pitchFamily="34" charset="0"/>
              </a:rPr>
              <a:t>ECOLOGICAL CONSEQUENCES</a:t>
            </a:r>
          </a:p>
          <a:p>
            <a:pPr defTabSz="457200" eaLnBrk="1" fontAlgn="base" hangingPunct="1">
              <a:spcBef>
                <a:spcPct val="0"/>
              </a:spcBef>
              <a:spcAft>
                <a:spcPct val="0"/>
              </a:spcAft>
            </a:pPr>
            <a:endParaRPr lang="en-US" altLang="en-US" sz="3200" b="1" dirty="0">
              <a:solidFill>
                <a:prstClr val="white"/>
              </a:solidFill>
              <a:latin typeface="Futura Md BT" panose="020B0602020204020303" pitchFamily="34" charset="0"/>
            </a:endParaRPr>
          </a:p>
          <a:p>
            <a:pPr defTabSz="457200" eaLnBrk="1" fontAlgn="base" hangingPunct="1">
              <a:spcBef>
                <a:spcPct val="0"/>
              </a:spcBef>
              <a:spcAft>
                <a:spcPct val="0"/>
              </a:spcAft>
            </a:pPr>
            <a:r>
              <a:rPr lang="en-US" altLang="en-US" sz="3200" dirty="0" smtClean="0">
                <a:solidFill>
                  <a:prstClr val="white"/>
                </a:solidFill>
                <a:latin typeface="Futura Md BT" panose="020B0602020204020303" pitchFamily="34" charset="0"/>
              </a:rPr>
              <a:t>Presented by: Delana Louw (Rivers for Africa)</a:t>
            </a:r>
            <a:endParaRPr lang="en-US" altLang="en-US" sz="3200" dirty="0">
              <a:solidFill>
                <a:prstClr val="white"/>
              </a:solidFill>
              <a:latin typeface="Futura Md BT" panose="020B0602020204020303" pitchFamily="34" charset="0"/>
            </a:endParaRPr>
          </a:p>
          <a:p>
            <a:pPr defTabSz="457200" eaLnBrk="1" fontAlgn="base" hangingPunct="1">
              <a:spcBef>
                <a:spcPct val="0"/>
              </a:spcBef>
              <a:spcAft>
                <a:spcPct val="0"/>
              </a:spcAft>
            </a:pPr>
            <a:endParaRPr lang="en-US" altLang="en-US" sz="3200" dirty="0">
              <a:solidFill>
                <a:prstClr val="white"/>
              </a:solidFill>
              <a:latin typeface="Futura Md BT" panose="020B0602020204020303" pitchFamily="34" charset="0"/>
            </a:endParaRPr>
          </a:p>
          <a:p>
            <a:pPr defTabSz="457200" eaLnBrk="1" fontAlgn="base" hangingPunct="1">
              <a:spcBef>
                <a:spcPct val="0"/>
              </a:spcBef>
              <a:spcAft>
                <a:spcPct val="0"/>
              </a:spcAft>
            </a:pPr>
            <a:r>
              <a:rPr lang="en-US" altLang="en-US" sz="3200" dirty="0" smtClean="0">
                <a:solidFill>
                  <a:prstClr val="white"/>
                </a:solidFill>
                <a:latin typeface="Futura Md BT" panose="020B0602020204020303" pitchFamily="34" charset="0"/>
              </a:rPr>
              <a:t>3 April 2014</a:t>
            </a:r>
            <a:endParaRPr lang="en-US" altLang="en-US" sz="3200" dirty="0">
              <a:solidFill>
                <a:prstClr val="white"/>
              </a:solidFill>
              <a:latin typeface="Futura Md BT" panose="020B0602020204020303" pitchFamily="34" charset="0"/>
            </a:endParaRPr>
          </a:p>
        </p:txBody>
      </p:sp>
    </p:spTree>
    <p:extLst>
      <p:ext uri="{BB962C8B-B14F-4D97-AF65-F5344CB8AC3E}">
        <p14:creationId xmlns:p14="http://schemas.microsoft.com/office/powerpoint/2010/main" val="630594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85750" y="0"/>
            <a:ext cx="85725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2600" b="1" dirty="0" smtClean="0">
                <a:solidFill>
                  <a:prstClr val="white"/>
                </a:solidFill>
                <a:latin typeface="Futura Md BT" pitchFamily="34" charset="0"/>
              </a:rPr>
              <a:t>RESULTS PER EWR SITES: EWR 2 (LETSITELE)</a:t>
            </a:r>
            <a:endParaRPr lang="en-ZA" altLang="en-US" sz="2600" b="1" dirty="0">
              <a:solidFill>
                <a:prstClr val="white"/>
              </a:solidFill>
              <a:latin typeface="Futura Md BT" pitchFamily="34" charset="0"/>
            </a:endParaRPr>
          </a:p>
        </p:txBody>
      </p:sp>
      <p:sp>
        <p:nvSpPr>
          <p:cNvPr id="4" name="Rectangle 3"/>
          <p:cNvSpPr/>
          <p:nvPr/>
        </p:nvSpPr>
        <p:spPr>
          <a:xfrm>
            <a:off x="3543300" y="895299"/>
            <a:ext cx="5410200" cy="5016758"/>
          </a:xfrm>
          <a:prstGeom prst="rect">
            <a:avLst/>
          </a:prstGeom>
          <a:gradFill>
            <a:gsLst>
              <a:gs pos="0">
                <a:schemeClr val="accent5">
                  <a:lumMod val="20000"/>
                  <a:lumOff val="80000"/>
                </a:schemeClr>
              </a:gs>
              <a:gs pos="100000">
                <a:schemeClr val="accent5">
                  <a:lumMod val="60000"/>
                  <a:lumOff val="40000"/>
                </a:schemeClr>
              </a:gs>
            </a:gsLst>
            <a:lin ang="5400000" scaled="0"/>
          </a:gradFill>
        </p:spPr>
        <p:txBody>
          <a:bodyPr wrap="square">
            <a:spAutoFit/>
          </a:bodyPr>
          <a:lstStyle/>
          <a:p>
            <a:pPr marL="342900" indent="-342900">
              <a:buFont typeface="Wingdings" panose="05000000000000000000" pitchFamily="2" charset="2"/>
              <a:buChar char="Ø"/>
            </a:pPr>
            <a:r>
              <a:rPr lang="en-GB" sz="2200" dirty="0">
                <a:latin typeface="Futura Md BT" panose="020B0602020204020303" pitchFamily="34" charset="0"/>
              </a:rPr>
              <a:t>Sc 3: Similar to </a:t>
            </a:r>
            <a:r>
              <a:rPr lang="en-GB" sz="2200">
                <a:latin typeface="Futura Md BT" panose="020B0602020204020303" pitchFamily="34" charset="0"/>
              </a:rPr>
              <a:t>PD</a:t>
            </a:r>
            <a:r>
              <a:rPr lang="en-GB" sz="2200" dirty="0">
                <a:latin typeface="Futura Md BT" panose="020B0602020204020303" pitchFamily="34" charset="0"/>
              </a:rPr>
              <a:t>.</a:t>
            </a:r>
          </a:p>
          <a:p>
            <a:pPr marL="342900" indent="-342900">
              <a:buFont typeface="Wingdings" panose="05000000000000000000" pitchFamily="2" charset="2"/>
              <a:buChar char="Ø"/>
            </a:pPr>
            <a:endParaRPr lang="en-ZA" sz="2200" dirty="0">
              <a:latin typeface="Futura Md BT" panose="020B0602020204020303" pitchFamily="34" charset="0"/>
            </a:endParaRPr>
          </a:p>
          <a:p>
            <a:pPr marL="342900" indent="-342900">
              <a:buFont typeface="Wingdings" panose="05000000000000000000" pitchFamily="2" charset="2"/>
              <a:buChar char="Ø"/>
            </a:pPr>
            <a:r>
              <a:rPr lang="en-GB" sz="2200" dirty="0">
                <a:latin typeface="Futura Md BT" panose="020B0602020204020303" pitchFamily="34" charset="0"/>
              </a:rPr>
              <a:t>Sc 4: Lower flows during the wet season leading to some impact on the instream biota</a:t>
            </a:r>
            <a:r>
              <a:rPr lang="en-GB" sz="2200" dirty="0">
                <a:latin typeface="Futura Md BT" panose="020B0602020204020303" pitchFamily="34" charset="0"/>
              </a:rPr>
              <a:t>.</a:t>
            </a:r>
          </a:p>
          <a:p>
            <a:pPr marL="342900" indent="-342900">
              <a:buFont typeface="Wingdings" panose="05000000000000000000" pitchFamily="2" charset="2"/>
              <a:buChar char="Ø"/>
            </a:pPr>
            <a:endParaRPr lang="en-ZA" sz="2200" dirty="0">
              <a:latin typeface="Futura Md BT" panose="020B0602020204020303" pitchFamily="34" charset="0"/>
            </a:endParaRPr>
          </a:p>
          <a:p>
            <a:pPr marL="342900" indent="-342900">
              <a:buFont typeface="Wingdings" panose="05000000000000000000" pitchFamily="2" charset="2"/>
              <a:buChar char="Ø"/>
            </a:pPr>
            <a:r>
              <a:rPr lang="en-GB" sz="2200" dirty="0">
                <a:latin typeface="Futura Md BT" panose="020B0602020204020303" pitchFamily="34" charset="0"/>
              </a:rPr>
              <a:t>Sc 6: Lack of floods result in deterioration of substrate quality and loss of pools</a:t>
            </a:r>
            <a:r>
              <a:rPr lang="en-GB" sz="2200" dirty="0">
                <a:latin typeface="Futura Md BT" panose="020B0602020204020303" pitchFamily="34" charset="0"/>
              </a:rPr>
              <a:t>.</a:t>
            </a:r>
          </a:p>
          <a:p>
            <a:pPr marL="342900" indent="-342900">
              <a:buFont typeface="Wingdings" panose="05000000000000000000" pitchFamily="2" charset="2"/>
              <a:buChar char="Ø"/>
            </a:pPr>
            <a:endParaRPr lang="en-ZA" sz="2200" dirty="0">
              <a:latin typeface="Futura Md BT" panose="020B0602020204020303" pitchFamily="34" charset="0"/>
            </a:endParaRPr>
          </a:p>
          <a:p>
            <a:pPr marL="342900" indent="-342900">
              <a:buFont typeface="Wingdings" panose="05000000000000000000" pitchFamily="2" charset="2"/>
              <a:buChar char="Ø"/>
            </a:pPr>
            <a:r>
              <a:rPr lang="en-GB" sz="2200" dirty="0">
                <a:latin typeface="Futura Md BT" panose="020B0602020204020303" pitchFamily="34" charset="0"/>
              </a:rPr>
              <a:t>Sc 5: Decreased flows in wet seasons (severe) will result in impact on biota with preference for fast habitats and pools</a:t>
            </a:r>
            <a:endParaRPr lang="en-ZA" sz="2200" dirty="0">
              <a:latin typeface="Futura Md BT" panose="020B0602020204020303" pitchFamily="34" charset="0"/>
            </a:endParaRPr>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4721" r="46891"/>
          <a:stretch/>
        </p:blipFill>
        <p:spPr bwMode="auto">
          <a:xfrm>
            <a:off x="0" y="741363"/>
            <a:ext cx="3403600" cy="499903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47240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85750" y="0"/>
            <a:ext cx="85725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2600" b="1" dirty="0" smtClean="0">
                <a:solidFill>
                  <a:prstClr val="white"/>
                </a:solidFill>
                <a:latin typeface="Futura Md BT" pitchFamily="34" charset="0"/>
              </a:rPr>
              <a:t>RESULTS PER EWR SITES: EWR 5 (KLEIN LETABA)</a:t>
            </a:r>
            <a:endParaRPr lang="en-ZA" altLang="en-US" sz="2600" b="1" dirty="0">
              <a:solidFill>
                <a:prstClr val="white"/>
              </a:solidFill>
              <a:latin typeface="Futura Md BT" pitchFamily="34" charset="0"/>
            </a:endParaRPr>
          </a:p>
        </p:txBody>
      </p:sp>
      <p:sp>
        <p:nvSpPr>
          <p:cNvPr id="4" name="Rectangle 3"/>
          <p:cNvSpPr/>
          <p:nvPr/>
        </p:nvSpPr>
        <p:spPr>
          <a:xfrm>
            <a:off x="3644900" y="1390599"/>
            <a:ext cx="5410200" cy="3816429"/>
          </a:xfrm>
          <a:prstGeom prst="rect">
            <a:avLst/>
          </a:prstGeom>
          <a:gradFill>
            <a:gsLst>
              <a:gs pos="0">
                <a:schemeClr val="accent5">
                  <a:lumMod val="20000"/>
                  <a:lumOff val="80000"/>
                </a:schemeClr>
              </a:gs>
              <a:gs pos="100000">
                <a:schemeClr val="accent5">
                  <a:lumMod val="60000"/>
                  <a:lumOff val="40000"/>
                </a:schemeClr>
              </a:gs>
            </a:gsLst>
            <a:lin ang="5400000" scaled="0"/>
          </a:gradFill>
        </p:spPr>
        <p:txBody>
          <a:bodyPr wrap="square">
            <a:spAutoFit/>
          </a:bodyPr>
          <a:lstStyle/>
          <a:p>
            <a:pPr marL="342900" indent="-342900">
              <a:buFont typeface="Wingdings" panose="05000000000000000000" pitchFamily="2" charset="2"/>
              <a:buChar char="Ø"/>
            </a:pPr>
            <a:r>
              <a:rPr lang="en-GB" sz="2200" dirty="0">
                <a:latin typeface="Futura Md BT" panose="020B0602020204020303" pitchFamily="34" charset="0"/>
              </a:rPr>
              <a:t>Sc 4: Similar to PD flows</a:t>
            </a:r>
            <a:r>
              <a:rPr lang="en-GB" sz="2200" dirty="0">
                <a:latin typeface="Futura Md BT" panose="020B0602020204020303" pitchFamily="34" charset="0"/>
              </a:rPr>
              <a:t>.</a:t>
            </a:r>
          </a:p>
          <a:p>
            <a:pPr marL="342900" indent="-342900">
              <a:buFont typeface="Wingdings" panose="05000000000000000000" pitchFamily="2" charset="2"/>
              <a:buChar char="Ø"/>
            </a:pPr>
            <a:endParaRPr lang="en-ZA" sz="2200" dirty="0">
              <a:latin typeface="Futura Md BT" panose="020B0602020204020303" pitchFamily="34" charset="0"/>
            </a:endParaRPr>
          </a:p>
          <a:p>
            <a:pPr marL="342900" indent="-342900">
              <a:buFont typeface="Wingdings" panose="05000000000000000000" pitchFamily="2" charset="2"/>
              <a:buChar char="Ø"/>
            </a:pPr>
            <a:r>
              <a:rPr lang="en-GB" sz="2200" dirty="0">
                <a:latin typeface="Futura Md BT" panose="020B0602020204020303" pitchFamily="34" charset="0"/>
              </a:rPr>
              <a:t>Sc 6: Includes a dam with a low flow EWR release.  Reduced flows in the wet season will reduce abundance and suitability of fast habitat. Vegetation encroachment expected</a:t>
            </a:r>
            <a:r>
              <a:rPr lang="en-GB" sz="2200" dirty="0">
                <a:latin typeface="Futura Md BT" panose="020B0602020204020303" pitchFamily="34" charset="0"/>
              </a:rPr>
              <a:t>.</a:t>
            </a:r>
          </a:p>
          <a:p>
            <a:pPr marL="342900" indent="-342900">
              <a:buFont typeface="Wingdings" panose="05000000000000000000" pitchFamily="2" charset="2"/>
              <a:buChar char="Ø"/>
            </a:pPr>
            <a:endParaRPr lang="en-ZA" sz="2200" dirty="0">
              <a:latin typeface="Futura Md BT" panose="020B0602020204020303" pitchFamily="34" charset="0"/>
            </a:endParaRPr>
          </a:p>
          <a:p>
            <a:pPr marL="342900" indent="-342900">
              <a:buFont typeface="Wingdings" panose="05000000000000000000" pitchFamily="2" charset="2"/>
              <a:buChar char="Ø"/>
            </a:pPr>
            <a:r>
              <a:rPr lang="en-GB" sz="2200" dirty="0">
                <a:latin typeface="Futura Md BT" panose="020B0602020204020303" pitchFamily="34" charset="0"/>
              </a:rPr>
              <a:t>Sc 5: Includes a dam - reduced flows in wet season and floods. Similar to Sc 6 with slightly worse conditions.</a:t>
            </a:r>
            <a:endParaRPr lang="en-ZA" sz="2200" dirty="0">
              <a:latin typeface="Futura Md BT" panose="020B0602020204020303" pitchFamily="34" charset="0"/>
            </a:endParaRPr>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4721" r="46891"/>
          <a:stretch/>
        </p:blipFill>
        <p:spPr bwMode="auto">
          <a:xfrm>
            <a:off x="0" y="741363"/>
            <a:ext cx="3403600" cy="499903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1378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1300" y="187405"/>
            <a:ext cx="8758238" cy="523220"/>
          </a:xfrm>
          <a:prstGeom prst="rect">
            <a:avLst/>
          </a:prstGeom>
          <a:noFill/>
        </p:spPr>
        <p:txBody>
          <a:bodyPr wrap="square" rtlCol="0">
            <a:spAutoFit/>
          </a:bodyPr>
          <a:lstStyle/>
          <a:p>
            <a:pPr algn="ctr"/>
            <a:r>
              <a:rPr lang="en-ZA" sz="2800" b="1" dirty="0" smtClean="0">
                <a:solidFill>
                  <a:schemeClr val="bg1"/>
                </a:solidFill>
                <a:latin typeface="Futura Md BT" panose="020B0602020204020303" pitchFamily="34" charset="0"/>
              </a:rPr>
              <a:t>SUMMARY: RANKING ORDER PER EWR SITE</a:t>
            </a:r>
            <a:endParaRPr lang="en-ZA" sz="2800" b="1" dirty="0">
              <a:solidFill>
                <a:schemeClr val="bg1"/>
              </a:solidFill>
              <a:latin typeface="Futura Md BT" panose="020B0602020204020303"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717" y="1468178"/>
            <a:ext cx="8872821" cy="4373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76433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26507706"/>
              </p:ext>
            </p:extLst>
          </p:nvPr>
        </p:nvGraphicFramePr>
        <p:xfrm>
          <a:off x="101600" y="1206500"/>
          <a:ext cx="8470900" cy="4330703"/>
        </p:xfrm>
        <a:graphic>
          <a:graphicData uri="http://schemas.openxmlformats.org/drawingml/2006/table">
            <a:tbl>
              <a:tblPr firstRow="1" firstCol="1" bandRow="1">
                <a:tableStyleId>{5C22544A-7EE6-4342-B048-85BDC9FD1C3A}</a:tableStyleId>
              </a:tblPr>
              <a:tblGrid>
                <a:gridCol w="1182674"/>
                <a:gridCol w="1080668"/>
                <a:gridCol w="1495858"/>
                <a:gridCol w="2006600"/>
                <a:gridCol w="1625910"/>
                <a:gridCol w="1079190"/>
              </a:tblGrid>
              <a:tr h="1427321">
                <a:tc>
                  <a:txBody>
                    <a:bodyPr/>
                    <a:lstStyle/>
                    <a:p>
                      <a:pPr algn="ctr">
                        <a:spcAft>
                          <a:spcPts val="0"/>
                        </a:spcAft>
                      </a:pPr>
                      <a:r>
                        <a:rPr lang="en-ZA" sz="2400" kern="1400" spc="25" dirty="0">
                          <a:solidFill>
                            <a:sysClr val="windowText" lastClr="000000"/>
                          </a:solidFill>
                          <a:effectLst/>
                          <a:latin typeface="Futura Md BT" panose="020B0602020204020303" pitchFamily="34" charset="0"/>
                        </a:rPr>
                        <a:t>EWR site</a:t>
                      </a:r>
                      <a:endParaRPr lang="en-ZA" sz="2400" kern="1400" spc="25" dirty="0">
                        <a:solidFill>
                          <a:sysClr val="windowText" lastClr="000000"/>
                        </a:solidFill>
                        <a:effectLst/>
                        <a:latin typeface="Futura Md BT" panose="020B0602020204020303" pitchFamily="34" charset="0"/>
                        <a:ea typeface="Times New Roman"/>
                        <a:cs typeface="Calibri"/>
                      </a:endParaRPr>
                    </a:p>
                  </a:txBody>
                  <a:tcPr marL="17780" marR="17780" marT="17780" marB="1778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ZA" sz="2400" kern="1400" spc="25" dirty="0">
                          <a:solidFill>
                            <a:sysClr val="windowText" lastClr="000000"/>
                          </a:solidFill>
                          <a:effectLst/>
                          <a:latin typeface="Futura Md BT" panose="020B0602020204020303" pitchFamily="34" charset="0"/>
                        </a:rPr>
                        <a:t>PES</a:t>
                      </a:r>
                      <a:endParaRPr lang="en-ZA" sz="2400" kern="1400" spc="25" dirty="0">
                        <a:solidFill>
                          <a:sysClr val="windowText" lastClr="000000"/>
                        </a:solidFill>
                        <a:effectLst/>
                        <a:latin typeface="Futura Md BT" panose="020B0602020204020303" pitchFamily="34" charset="0"/>
                        <a:ea typeface="Times New Roman"/>
                        <a:cs typeface="Calibri"/>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ZA" sz="2400" kern="1400" spc="25" dirty="0">
                          <a:solidFill>
                            <a:sysClr val="windowText" lastClr="000000"/>
                          </a:solidFill>
                          <a:effectLst/>
                          <a:latin typeface="Futura Md BT" panose="020B0602020204020303" pitchFamily="34" charset="0"/>
                        </a:rPr>
                        <a:t>EIS</a:t>
                      </a:r>
                      <a:endParaRPr lang="en-ZA" sz="2400" kern="1400" spc="25" dirty="0">
                        <a:solidFill>
                          <a:sysClr val="windowText" lastClr="000000"/>
                        </a:solidFill>
                        <a:effectLst/>
                        <a:latin typeface="Futura Md BT" panose="020B0602020204020303" pitchFamily="34" charset="0"/>
                        <a:ea typeface="Times New Roman"/>
                        <a:cs typeface="Calibri"/>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ZA" sz="2400" kern="1400" spc="25" dirty="0" smtClean="0">
                          <a:solidFill>
                            <a:sysClr val="windowText" lastClr="000000"/>
                          </a:solidFill>
                          <a:effectLst/>
                          <a:latin typeface="Futura Md BT" panose="020B0602020204020303" pitchFamily="34" charset="0"/>
                          <a:ea typeface="Times New Roman"/>
                          <a:cs typeface="Calibri"/>
                        </a:rPr>
                        <a:t>Locality</a:t>
                      </a:r>
                      <a:r>
                        <a:rPr lang="en-ZA" sz="2400" kern="1400" spc="25" baseline="0" dirty="0" smtClean="0">
                          <a:solidFill>
                            <a:sysClr val="windowText" lastClr="000000"/>
                          </a:solidFill>
                          <a:effectLst/>
                          <a:latin typeface="Futura Md BT" panose="020B0602020204020303" pitchFamily="34" charset="0"/>
                          <a:ea typeface="Times New Roman"/>
                          <a:cs typeface="Calibri"/>
                        </a:rPr>
                        <a:t> in reserves</a:t>
                      </a:r>
                      <a:endParaRPr lang="en-ZA" sz="2400" kern="1400" spc="25" dirty="0">
                        <a:solidFill>
                          <a:sysClr val="windowText" lastClr="000000"/>
                        </a:solidFill>
                        <a:effectLst/>
                        <a:latin typeface="Futura Md BT" panose="020B0602020204020303" pitchFamily="34" charset="0"/>
                        <a:ea typeface="Times New Roman"/>
                        <a:cs typeface="Calibri"/>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ZA" sz="2400" kern="1400" spc="25" dirty="0">
                          <a:solidFill>
                            <a:sysClr val="windowText" lastClr="000000"/>
                          </a:solidFill>
                          <a:effectLst/>
                          <a:latin typeface="Futura Md BT" panose="020B0602020204020303" pitchFamily="34" charset="0"/>
                        </a:rPr>
                        <a:t>Weight</a:t>
                      </a:r>
                      <a:endParaRPr lang="en-ZA" sz="2400" kern="1400" spc="25" dirty="0">
                        <a:solidFill>
                          <a:sysClr val="windowText" lastClr="000000"/>
                        </a:solidFill>
                        <a:effectLst/>
                        <a:latin typeface="Futura Md BT" panose="020B0602020204020303" pitchFamily="34" charset="0"/>
                        <a:ea typeface="Times New Roman"/>
                        <a:cs typeface="Calibri"/>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ZA" sz="2400" b="1" kern="1400" spc="25" dirty="0" smtClean="0">
                          <a:solidFill>
                            <a:sysClr val="windowText" lastClr="000000"/>
                          </a:solidFill>
                          <a:effectLst/>
                          <a:latin typeface="Futura Md BT" panose="020B0602020204020303" pitchFamily="34" charset="0"/>
                          <a:ea typeface="Times New Roman"/>
                          <a:cs typeface="Calibri"/>
                        </a:rPr>
                        <a:t>Order</a:t>
                      </a:r>
                      <a:endParaRPr lang="en-ZA" sz="2400" b="1" kern="1400" spc="25" dirty="0">
                        <a:solidFill>
                          <a:sysClr val="windowText" lastClr="000000"/>
                        </a:solidFill>
                        <a:effectLst/>
                        <a:latin typeface="Futura Md BT" panose="020B0602020204020303" pitchFamily="34" charset="0"/>
                        <a:ea typeface="Times New Roman"/>
                        <a:cs typeface="Calibri"/>
                      </a:endParaRPr>
                    </a:p>
                  </a:txBody>
                  <a:tcPr marL="17780" marR="17780" marT="17780" marB="1778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60000"/>
                        <a:lumOff val="40000"/>
                      </a:schemeClr>
                    </a:solidFill>
                  </a:tcPr>
                </a:tc>
              </a:tr>
              <a:tr h="483897">
                <a:tc>
                  <a:txBody>
                    <a:bodyPr/>
                    <a:lstStyle/>
                    <a:p>
                      <a:pPr>
                        <a:spcAft>
                          <a:spcPts val="0"/>
                        </a:spcAft>
                      </a:pPr>
                      <a:r>
                        <a:rPr lang="en-ZA" sz="2400" kern="1400" spc="25" dirty="0">
                          <a:solidFill>
                            <a:sysClr val="windowText" lastClr="000000"/>
                          </a:solidFill>
                          <a:effectLst/>
                          <a:latin typeface="Futura Md BT" panose="020B0602020204020303" pitchFamily="34" charset="0"/>
                        </a:rPr>
                        <a:t>EWR 1</a:t>
                      </a:r>
                      <a:endParaRPr lang="en-ZA" sz="2400" kern="1400" spc="25" dirty="0">
                        <a:solidFill>
                          <a:sysClr val="windowText" lastClr="000000"/>
                        </a:solidFill>
                        <a:effectLst/>
                        <a:latin typeface="Futura Md BT" panose="020B0602020204020303" pitchFamily="34" charset="0"/>
                        <a:ea typeface="Times New Roman"/>
                        <a:cs typeface="Calibri"/>
                      </a:endParaRPr>
                    </a:p>
                  </a:txBody>
                  <a:tcPr marL="17780" marR="17780" marT="17780" marB="1778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2400" kern="1400" spc="25" dirty="0">
                          <a:solidFill>
                            <a:sysClr val="windowText" lastClr="000000"/>
                          </a:solidFill>
                          <a:effectLst/>
                          <a:latin typeface="Futura Md BT" panose="020B0602020204020303" pitchFamily="34" charset="0"/>
                        </a:rPr>
                        <a:t>C</a:t>
                      </a:r>
                      <a:endParaRPr lang="en-ZA" sz="2400" kern="1400" spc="25" dirty="0">
                        <a:solidFill>
                          <a:sysClr val="windowText" lastClr="000000"/>
                        </a:solidFill>
                        <a:effectLst/>
                        <a:latin typeface="Futura Md BT" panose="020B0602020204020303" pitchFamily="34" charset="0"/>
                        <a:ea typeface="Times New Roman"/>
                        <a:cs typeface="Calibri"/>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ZA" sz="2400" kern="1400" spc="25" dirty="0">
                          <a:solidFill>
                            <a:sysClr val="windowText" lastClr="000000"/>
                          </a:solidFill>
                          <a:effectLst/>
                          <a:latin typeface="Futura Md BT" panose="020B0602020204020303" pitchFamily="34" charset="0"/>
                        </a:rPr>
                        <a:t>Moderate</a:t>
                      </a:r>
                      <a:endParaRPr lang="en-ZA" sz="2400" kern="1400" spc="25" dirty="0">
                        <a:solidFill>
                          <a:sysClr val="windowText" lastClr="000000"/>
                        </a:solidFill>
                        <a:effectLst/>
                        <a:latin typeface="Futura Md BT" panose="020B0602020204020303" pitchFamily="34" charset="0"/>
                        <a:ea typeface="Times New Roman"/>
                        <a:cs typeface="Calibri"/>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2400" kern="1400" spc="25" dirty="0">
                          <a:solidFill>
                            <a:sysClr val="windowText" lastClr="000000"/>
                          </a:solidFill>
                          <a:effectLst/>
                          <a:latin typeface="Futura Md BT" panose="020B0602020204020303" pitchFamily="34" charset="0"/>
                        </a:rPr>
                        <a:t>1</a:t>
                      </a:r>
                      <a:endParaRPr lang="en-ZA" sz="2400" kern="1400" spc="25" dirty="0">
                        <a:solidFill>
                          <a:sysClr val="windowText" lastClr="000000"/>
                        </a:solidFill>
                        <a:effectLst/>
                        <a:latin typeface="Futura Md BT" panose="020B0602020204020303" pitchFamily="34" charset="0"/>
                        <a:ea typeface="Times New Roman"/>
                        <a:cs typeface="Calibri"/>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2400" kern="1400" spc="25" dirty="0">
                          <a:solidFill>
                            <a:sysClr val="windowText" lastClr="000000"/>
                          </a:solidFill>
                          <a:effectLst/>
                          <a:latin typeface="Futura Md BT" panose="020B0602020204020303" pitchFamily="34" charset="0"/>
                        </a:rPr>
                        <a:t>0.14</a:t>
                      </a:r>
                      <a:endParaRPr lang="en-ZA" sz="2400" kern="1400" spc="25" dirty="0">
                        <a:solidFill>
                          <a:sysClr val="windowText" lastClr="000000"/>
                        </a:solidFill>
                        <a:effectLst/>
                        <a:latin typeface="Futura Md BT" panose="020B0602020204020303" pitchFamily="34" charset="0"/>
                        <a:ea typeface="Times New Roman"/>
                        <a:cs typeface="Calibri"/>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2400" b="1" kern="1400" spc="25" dirty="0" smtClean="0">
                          <a:solidFill>
                            <a:sysClr val="windowText" lastClr="000000"/>
                          </a:solidFill>
                          <a:effectLst/>
                          <a:latin typeface="Futura Md BT" panose="020B0602020204020303" pitchFamily="34" charset="0"/>
                          <a:ea typeface="Times New Roman"/>
                          <a:cs typeface="Calibri"/>
                        </a:rPr>
                        <a:t>4</a:t>
                      </a:r>
                      <a:endParaRPr lang="en-ZA" sz="2400" b="1" kern="1400" spc="25" dirty="0">
                        <a:solidFill>
                          <a:sysClr val="windowText" lastClr="000000"/>
                        </a:solidFill>
                        <a:effectLst/>
                        <a:latin typeface="Futura Md BT" panose="020B0602020204020303" pitchFamily="34" charset="0"/>
                        <a:ea typeface="Times New Roman"/>
                        <a:cs typeface="Calibri"/>
                      </a:endParaRPr>
                    </a:p>
                  </a:txBody>
                  <a:tcPr marL="17780" marR="17780" marT="17780" marB="1778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483897">
                <a:tc>
                  <a:txBody>
                    <a:bodyPr/>
                    <a:lstStyle/>
                    <a:p>
                      <a:pPr>
                        <a:spcAft>
                          <a:spcPts val="0"/>
                        </a:spcAft>
                      </a:pPr>
                      <a:r>
                        <a:rPr lang="en-ZA" sz="2400" kern="1400" spc="25" dirty="0">
                          <a:solidFill>
                            <a:sysClr val="windowText" lastClr="000000"/>
                          </a:solidFill>
                          <a:effectLst/>
                          <a:latin typeface="Futura Md BT" panose="020B0602020204020303" pitchFamily="34" charset="0"/>
                        </a:rPr>
                        <a:t>EWR 3</a:t>
                      </a:r>
                      <a:endParaRPr lang="en-ZA" sz="2400" kern="1400" spc="25" dirty="0">
                        <a:solidFill>
                          <a:sysClr val="windowText" lastClr="000000"/>
                        </a:solidFill>
                        <a:effectLst/>
                        <a:latin typeface="Futura Md BT" panose="020B0602020204020303" pitchFamily="34" charset="0"/>
                        <a:ea typeface="Times New Roman"/>
                        <a:cs typeface="Calibri"/>
                      </a:endParaRPr>
                    </a:p>
                  </a:txBody>
                  <a:tcPr marL="17780" marR="17780" marT="17780" marB="1778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2400" kern="1400" spc="25" dirty="0">
                          <a:solidFill>
                            <a:sysClr val="windowText" lastClr="000000"/>
                          </a:solidFill>
                          <a:effectLst/>
                          <a:latin typeface="Futura Md BT" panose="020B0602020204020303" pitchFamily="34" charset="0"/>
                        </a:rPr>
                        <a:t>C</a:t>
                      </a:r>
                      <a:endParaRPr lang="en-ZA" sz="2400" kern="1400" spc="25" dirty="0">
                        <a:solidFill>
                          <a:sysClr val="windowText" lastClr="000000"/>
                        </a:solidFill>
                        <a:effectLst/>
                        <a:latin typeface="Futura Md BT" panose="020B0602020204020303" pitchFamily="34" charset="0"/>
                        <a:ea typeface="Times New Roman"/>
                        <a:cs typeface="Calibri"/>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ZA" sz="2400" kern="1400" spc="25" dirty="0">
                          <a:solidFill>
                            <a:sysClr val="windowText" lastClr="000000"/>
                          </a:solidFill>
                          <a:effectLst/>
                          <a:latin typeface="Futura Md BT" panose="020B0602020204020303" pitchFamily="34" charset="0"/>
                        </a:rPr>
                        <a:t>High</a:t>
                      </a:r>
                      <a:endParaRPr lang="en-ZA" sz="2400" kern="1400" spc="25" dirty="0">
                        <a:solidFill>
                          <a:sysClr val="windowText" lastClr="000000"/>
                        </a:solidFill>
                        <a:effectLst/>
                        <a:latin typeface="Futura Md BT" panose="020B0602020204020303" pitchFamily="34" charset="0"/>
                        <a:ea typeface="Times New Roman"/>
                        <a:cs typeface="Calibri"/>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2400" kern="1400" spc="25" dirty="0">
                          <a:solidFill>
                            <a:sysClr val="windowText" lastClr="000000"/>
                          </a:solidFill>
                          <a:effectLst/>
                          <a:latin typeface="Futura Md BT" panose="020B0602020204020303" pitchFamily="34" charset="0"/>
                        </a:rPr>
                        <a:t>3</a:t>
                      </a:r>
                      <a:endParaRPr lang="en-ZA" sz="2400" kern="1400" spc="25" dirty="0">
                        <a:solidFill>
                          <a:sysClr val="windowText" lastClr="000000"/>
                        </a:solidFill>
                        <a:effectLst/>
                        <a:latin typeface="Futura Md BT" panose="020B0602020204020303" pitchFamily="34" charset="0"/>
                        <a:ea typeface="Times New Roman"/>
                        <a:cs typeface="Calibri"/>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2400" kern="1400" spc="25" dirty="0">
                          <a:solidFill>
                            <a:sysClr val="windowText" lastClr="000000"/>
                          </a:solidFill>
                          <a:effectLst/>
                          <a:latin typeface="Futura Md BT" panose="020B0602020204020303" pitchFamily="34" charset="0"/>
                        </a:rPr>
                        <a:t>0.19</a:t>
                      </a:r>
                      <a:endParaRPr lang="en-ZA" sz="2400" kern="1400" spc="25" dirty="0">
                        <a:solidFill>
                          <a:sysClr val="windowText" lastClr="000000"/>
                        </a:solidFill>
                        <a:effectLst/>
                        <a:latin typeface="Futura Md BT" panose="020B0602020204020303" pitchFamily="34" charset="0"/>
                        <a:ea typeface="Times New Roman"/>
                        <a:cs typeface="Calibri"/>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2400" b="1" kern="1400" spc="25" dirty="0" smtClean="0">
                          <a:solidFill>
                            <a:sysClr val="windowText" lastClr="000000"/>
                          </a:solidFill>
                          <a:effectLst/>
                          <a:latin typeface="Futura Md BT" panose="020B0602020204020303" pitchFamily="34" charset="0"/>
                          <a:ea typeface="Times New Roman"/>
                          <a:cs typeface="Calibri"/>
                        </a:rPr>
                        <a:t>2</a:t>
                      </a:r>
                      <a:endParaRPr lang="en-ZA" sz="2400" b="1" kern="1400" spc="25" dirty="0">
                        <a:solidFill>
                          <a:sysClr val="windowText" lastClr="000000"/>
                        </a:solidFill>
                        <a:effectLst/>
                        <a:latin typeface="Futura Md BT" panose="020B0602020204020303" pitchFamily="34" charset="0"/>
                        <a:ea typeface="Times New Roman"/>
                        <a:cs typeface="Calibri"/>
                      </a:endParaRPr>
                    </a:p>
                  </a:txBody>
                  <a:tcPr marL="17780" marR="17780" marT="17780" marB="1778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483897">
                <a:tc>
                  <a:txBody>
                    <a:bodyPr/>
                    <a:lstStyle/>
                    <a:p>
                      <a:pPr>
                        <a:spcAft>
                          <a:spcPts val="0"/>
                        </a:spcAft>
                      </a:pPr>
                      <a:r>
                        <a:rPr lang="en-ZA" sz="2400" kern="1400" spc="25" dirty="0">
                          <a:solidFill>
                            <a:sysClr val="windowText" lastClr="000000"/>
                          </a:solidFill>
                          <a:effectLst/>
                          <a:latin typeface="Futura Md BT" panose="020B0602020204020303" pitchFamily="34" charset="0"/>
                        </a:rPr>
                        <a:t>EWR 4</a:t>
                      </a:r>
                      <a:endParaRPr lang="en-ZA" sz="2400" kern="1400" spc="25" dirty="0">
                        <a:solidFill>
                          <a:sysClr val="windowText" lastClr="000000"/>
                        </a:solidFill>
                        <a:effectLst/>
                        <a:latin typeface="Futura Md BT" panose="020B0602020204020303" pitchFamily="34" charset="0"/>
                        <a:ea typeface="Times New Roman"/>
                        <a:cs typeface="Calibri"/>
                      </a:endParaRPr>
                    </a:p>
                  </a:txBody>
                  <a:tcPr marL="17780" marR="17780" marT="17780" marB="1778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2400" kern="1400" spc="25" dirty="0">
                          <a:solidFill>
                            <a:sysClr val="windowText" lastClr="000000"/>
                          </a:solidFill>
                          <a:effectLst/>
                          <a:latin typeface="Futura Md BT" panose="020B0602020204020303" pitchFamily="34" charset="0"/>
                        </a:rPr>
                        <a:t>C</a:t>
                      </a:r>
                      <a:endParaRPr lang="en-ZA" sz="2400" kern="1400" spc="25" dirty="0">
                        <a:solidFill>
                          <a:sysClr val="windowText" lastClr="000000"/>
                        </a:solidFill>
                        <a:effectLst/>
                        <a:latin typeface="Futura Md BT" panose="020B0602020204020303" pitchFamily="34" charset="0"/>
                        <a:ea typeface="Times New Roman"/>
                        <a:cs typeface="Calibri"/>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ZA" sz="2400" kern="1400" spc="25" dirty="0">
                          <a:solidFill>
                            <a:sysClr val="windowText" lastClr="000000"/>
                          </a:solidFill>
                          <a:effectLst/>
                          <a:latin typeface="Futura Md BT" panose="020B0602020204020303" pitchFamily="34" charset="0"/>
                        </a:rPr>
                        <a:t>High</a:t>
                      </a:r>
                      <a:endParaRPr lang="en-ZA" sz="2400" kern="1400" spc="25" dirty="0">
                        <a:solidFill>
                          <a:sysClr val="windowText" lastClr="000000"/>
                        </a:solidFill>
                        <a:effectLst/>
                        <a:latin typeface="Futura Md BT" panose="020B0602020204020303" pitchFamily="34" charset="0"/>
                        <a:ea typeface="Times New Roman"/>
                        <a:cs typeface="Calibri"/>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2400" kern="1400" spc="25" dirty="0">
                          <a:solidFill>
                            <a:sysClr val="windowText" lastClr="000000"/>
                          </a:solidFill>
                          <a:effectLst/>
                          <a:latin typeface="Futura Md BT" panose="020B0602020204020303" pitchFamily="34" charset="0"/>
                        </a:rPr>
                        <a:t>2</a:t>
                      </a:r>
                      <a:endParaRPr lang="en-ZA" sz="2400" kern="1400" spc="25" dirty="0">
                        <a:solidFill>
                          <a:sysClr val="windowText" lastClr="000000"/>
                        </a:solidFill>
                        <a:effectLst/>
                        <a:latin typeface="Futura Md BT" panose="020B0602020204020303" pitchFamily="34" charset="0"/>
                        <a:ea typeface="Times New Roman"/>
                        <a:cs typeface="Calibri"/>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2400" kern="1400" spc="25" dirty="0">
                          <a:solidFill>
                            <a:sysClr val="windowText" lastClr="000000"/>
                          </a:solidFill>
                          <a:effectLst/>
                          <a:latin typeface="Futura Md BT" panose="020B0602020204020303" pitchFamily="34" charset="0"/>
                        </a:rPr>
                        <a:t>0.18</a:t>
                      </a:r>
                      <a:endParaRPr lang="en-ZA" sz="2400" kern="1400" spc="25" dirty="0">
                        <a:solidFill>
                          <a:sysClr val="windowText" lastClr="000000"/>
                        </a:solidFill>
                        <a:effectLst/>
                        <a:latin typeface="Futura Md BT" panose="020B0602020204020303" pitchFamily="34" charset="0"/>
                        <a:ea typeface="Times New Roman"/>
                        <a:cs typeface="Calibri"/>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2400" b="1" kern="1400" spc="25" dirty="0" smtClean="0">
                          <a:solidFill>
                            <a:sysClr val="windowText" lastClr="000000"/>
                          </a:solidFill>
                          <a:effectLst/>
                          <a:latin typeface="Futura Md BT" panose="020B0602020204020303" pitchFamily="34" charset="0"/>
                          <a:ea typeface="Times New Roman"/>
                          <a:cs typeface="Calibri"/>
                        </a:rPr>
                        <a:t>3</a:t>
                      </a:r>
                      <a:endParaRPr lang="en-ZA" sz="2400" b="1" kern="1400" spc="25" dirty="0">
                        <a:solidFill>
                          <a:sysClr val="windowText" lastClr="000000"/>
                        </a:solidFill>
                        <a:effectLst/>
                        <a:latin typeface="Futura Md BT" panose="020B0602020204020303" pitchFamily="34" charset="0"/>
                        <a:ea typeface="Times New Roman"/>
                        <a:cs typeface="Calibri"/>
                      </a:endParaRPr>
                    </a:p>
                  </a:txBody>
                  <a:tcPr marL="17780" marR="17780" marT="17780" marB="1778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483897">
                <a:tc>
                  <a:txBody>
                    <a:bodyPr/>
                    <a:lstStyle/>
                    <a:p>
                      <a:pPr>
                        <a:spcAft>
                          <a:spcPts val="0"/>
                        </a:spcAft>
                      </a:pPr>
                      <a:r>
                        <a:rPr lang="en-ZA" sz="2400" kern="1400" spc="25" dirty="0">
                          <a:solidFill>
                            <a:sysClr val="windowText" lastClr="000000"/>
                          </a:solidFill>
                          <a:effectLst/>
                          <a:latin typeface="Futura Md BT" panose="020B0602020204020303" pitchFamily="34" charset="0"/>
                        </a:rPr>
                        <a:t>EWR 7</a:t>
                      </a:r>
                      <a:endParaRPr lang="en-ZA" sz="2400" kern="1400" spc="25" dirty="0">
                        <a:solidFill>
                          <a:sysClr val="windowText" lastClr="000000"/>
                        </a:solidFill>
                        <a:effectLst/>
                        <a:latin typeface="Futura Md BT" panose="020B0602020204020303" pitchFamily="34" charset="0"/>
                        <a:ea typeface="Times New Roman"/>
                        <a:cs typeface="Calibri"/>
                      </a:endParaRPr>
                    </a:p>
                  </a:txBody>
                  <a:tcPr marL="17780" marR="17780" marT="17780" marB="1778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2400" kern="1400" spc="25" dirty="0">
                          <a:solidFill>
                            <a:sysClr val="windowText" lastClr="000000"/>
                          </a:solidFill>
                          <a:effectLst/>
                          <a:latin typeface="Futura Md BT" panose="020B0602020204020303" pitchFamily="34" charset="0"/>
                        </a:rPr>
                        <a:t>C</a:t>
                      </a:r>
                      <a:endParaRPr lang="en-ZA" sz="2400" kern="1400" spc="25" dirty="0">
                        <a:solidFill>
                          <a:sysClr val="windowText" lastClr="000000"/>
                        </a:solidFill>
                        <a:effectLst/>
                        <a:latin typeface="Futura Md BT" panose="020B0602020204020303" pitchFamily="34" charset="0"/>
                        <a:ea typeface="Times New Roman"/>
                        <a:cs typeface="Calibri"/>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ZA" sz="2400" kern="1400" spc="25" dirty="0">
                          <a:solidFill>
                            <a:sysClr val="windowText" lastClr="000000"/>
                          </a:solidFill>
                          <a:effectLst/>
                          <a:latin typeface="Futura Md BT" panose="020B0602020204020303" pitchFamily="34" charset="0"/>
                        </a:rPr>
                        <a:t>High</a:t>
                      </a:r>
                      <a:endParaRPr lang="en-ZA" sz="2400" kern="1400" spc="25" dirty="0">
                        <a:solidFill>
                          <a:sysClr val="windowText" lastClr="000000"/>
                        </a:solidFill>
                        <a:effectLst/>
                        <a:latin typeface="Futura Md BT" panose="020B0602020204020303" pitchFamily="34" charset="0"/>
                        <a:ea typeface="Times New Roman"/>
                        <a:cs typeface="Calibri"/>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2400" kern="1400" spc="25" dirty="0">
                          <a:solidFill>
                            <a:sysClr val="windowText" lastClr="000000"/>
                          </a:solidFill>
                          <a:effectLst/>
                          <a:latin typeface="Futura Md BT" panose="020B0602020204020303" pitchFamily="34" charset="0"/>
                        </a:rPr>
                        <a:t>5</a:t>
                      </a:r>
                      <a:endParaRPr lang="en-ZA" sz="2400" kern="1400" spc="25" dirty="0">
                        <a:solidFill>
                          <a:sysClr val="windowText" lastClr="000000"/>
                        </a:solidFill>
                        <a:effectLst/>
                        <a:latin typeface="Futura Md BT" panose="020B0602020204020303" pitchFamily="34" charset="0"/>
                        <a:ea typeface="Times New Roman"/>
                        <a:cs typeface="Calibri"/>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2400" kern="1400" spc="25" dirty="0">
                          <a:solidFill>
                            <a:sysClr val="windowText" lastClr="000000"/>
                          </a:solidFill>
                          <a:effectLst/>
                          <a:latin typeface="Futura Md BT" panose="020B0602020204020303" pitchFamily="34" charset="0"/>
                        </a:rPr>
                        <a:t>0.23</a:t>
                      </a:r>
                      <a:endParaRPr lang="en-ZA" sz="2400" kern="1400" spc="25" dirty="0">
                        <a:solidFill>
                          <a:sysClr val="windowText" lastClr="000000"/>
                        </a:solidFill>
                        <a:effectLst/>
                        <a:latin typeface="Futura Md BT" panose="020B0602020204020303" pitchFamily="34" charset="0"/>
                        <a:ea typeface="Times New Roman"/>
                        <a:cs typeface="Calibri"/>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2400" b="1" kern="1400" spc="25" dirty="0" smtClean="0">
                          <a:solidFill>
                            <a:sysClr val="windowText" lastClr="000000"/>
                          </a:solidFill>
                          <a:effectLst/>
                          <a:latin typeface="Futura Md BT" panose="020B0602020204020303" pitchFamily="34" charset="0"/>
                          <a:ea typeface="Times New Roman"/>
                          <a:cs typeface="Calibri"/>
                        </a:rPr>
                        <a:t>1</a:t>
                      </a:r>
                      <a:endParaRPr lang="en-ZA" sz="2400" b="1" kern="1400" spc="25" dirty="0">
                        <a:solidFill>
                          <a:sysClr val="windowText" lastClr="000000"/>
                        </a:solidFill>
                        <a:effectLst/>
                        <a:latin typeface="Futura Md BT" panose="020B0602020204020303" pitchFamily="34" charset="0"/>
                        <a:ea typeface="Times New Roman"/>
                        <a:cs typeface="Calibri"/>
                      </a:endParaRPr>
                    </a:p>
                  </a:txBody>
                  <a:tcPr marL="17780" marR="17780" marT="17780" marB="1778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483897">
                <a:tc>
                  <a:txBody>
                    <a:bodyPr/>
                    <a:lstStyle/>
                    <a:p>
                      <a:pPr>
                        <a:spcAft>
                          <a:spcPts val="0"/>
                        </a:spcAft>
                      </a:pPr>
                      <a:r>
                        <a:rPr lang="en-ZA" sz="2400" kern="1400" spc="25" dirty="0">
                          <a:solidFill>
                            <a:sysClr val="windowText" lastClr="000000"/>
                          </a:solidFill>
                          <a:effectLst/>
                          <a:latin typeface="Futura Md BT" panose="020B0602020204020303" pitchFamily="34" charset="0"/>
                        </a:rPr>
                        <a:t>EWR 2</a:t>
                      </a:r>
                      <a:endParaRPr lang="en-ZA" sz="2400" kern="1400" spc="25" dirty="0">
                        <a:solidFill>
                          <a:sysClr val="windowText" lastClr="000000"/>
                        </a:solidFill>
                        <a:effectLst/>
                        <a:latin typeface="Futura Md BT" panose="020B0602020204020303" pitchFamily="34" charset="0"/>
                        <a:ea typeface="Times New Roman"/>
                        <a:cs typeface="Calibri"/>
                      </a:endParaRPr>
                    </a:p>
                  </a:txBody>
                  <a:tcPr marL="17780" marR="17780" marT="17780" marB="1778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2400" kern="1400" spc="25" dirty="0">
                          <a:solidFill>
                            <a:sysClr val="windowText" lastClr="000000"/>
                          </a:solidFill>
                          <a:effectLst/>
                          <a:latin typeface="Futura Md BT" panose="020B0602020204020303" pitchFamily="34" charset="0"/>
                        </a:rPr>
                        <a:t>D</a:t>
                      </a:r>
                      <a:endParaRPr lang="en-ZA" sz="2400" kern="1400" spc="25" dirty="0">
                        <a:solidFill>
                          <a:sysClr val="windowText" lastClr="000000"/>
                        </a:solidFill>
                        <a:effectLst/>
                        <a:latin typeface="Futura Md BT" panose="020B0602020204020303" pitchFamily="34" charset="0"/>
                        <a:ea typeface="Times New Roman"/>
                        <a:cs typeface="Calibri"/>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ZA" sz="2400" kern="1400" spc="25" dirty="0">
                          <a:solidFill>
                            <a:sysClr val="windowText" lastClr="000000"/>
                          </a:solidFill>
                          <a:effectLst/>
                          <a:latin typeface="Futura Md BT" panose="020B0602020204020303" pitchFamily="34" charset="0"/>
                        </a:rPr>
                        <a:t>Moderate</a:t>
                      </a:r>
                      <a:endParaRPr lang="en-ZA" sz="2400" kern="1400" spc="25" dirty="0">
                        <a:solidFill>
                          <a:sysClr val="windowText" lastClr="000000"/>
                        </a:solidFill>
                        <a:effectLst/>
                        <a:latin typeface="Futura Md BT" panose="020B0602020204020303" pitchFamily="34" charset="0"/>
                        <a:ea typeface="Times New Roman"/>
                        <a:cs typeface="Calibri"/>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2400" kern="1400" spc="25" dirty="0">
                          <a:solidFill>
                            <a:sysClr val="windowText" lastClr="000000"/>
                          </a:solidFill>
                          <a:effectLst/>
                          <a:latin typeface="Futura Md BT" panose="020B0602020204020303" pitchFamily="34" charset="0"/>
                        </a:rPr>
                        <a:t>1</a:t>
                      </a:r>
                      <a:endParaRPr lang="en-ZA" sz="2400" kern="1400" spc="25" dirty="0">
                        <a:solidFill>
                          <a:sysClr val="windowText" lastClr="000000"/>
                        </a:solidFill>
                        <a:effectLst/>
                        <a:latin typeface="Futura Md BT" panose="020B0602020204020303" pitchFamily="34" charset="0"/>
                        <a:ea typeface="Times New Roman"/>
                        <a:cs typeface="Calibri"/>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2400" kern="1400" spc="25" dirty="0">
                          <a:solidFill>
                            <a:sysClr val="windowText" lastClr="000000"/>
                          </a:solidFill>
                          <a:effectLst/>
                          <a:latin typeface="Futura Md BT" panose="020B0602020204020303" pitchFamily="34" charset="0"/>
                        </a:rPr>
                        <a:t>0.13</a:t>
                      </a:r>
                      <a:endParaRPr lang="en-ZA" sz="2400" kern="1400" spc="25" dirty="0">
                        <a:solidFill>
                          <a:sysClr val="windowText" lastClr="000000"/>
                        </a:solidFill>
                        <a:effectLst/>
                        <a:latin typeface="Futura Md BT" panose="020B0602020204020303" pitchFamily="34" charset="0"/>
                        <a:ea typeface="Times New Roman"/>
                        <a:cs typeface="Calibri"/>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2400" b="1" kern="1400" spc="25" dirty="0" smtClean="0">
                          <a:solidFill>
                            <a:sysClr val="windowText" lastClr="000000"/>
                          </a:solidFill>
                          <a:effectLst/>
                          <a:latin typeface="Futura Md BT" panose="020B0602020204020303" pitchFamily="34" charset="0"/>
                          <a:ea typeface="Times New Roman"/>
                          <a:cs typeface="Calibri"/>
                        </a:rPr>
                        <a:t>5</a:t>
                      </a:r>
                      <a:endParaRPr lang="en-ZA" sz="2400" b="1" kern="1400" spc="25" dirty="0">
                        <a:solidFill>
                          <a:sysClr val="windowText" lastClr="000000"/>
                        </a:solidFill>
                        <a:effectLst/>
                        <a:latin typeface="Futura Md BT" panose="020B0602020204020303" pitchFamily="34" charset="0"/>
                        <a:ea typeface="Times New Roman"/>
                        <a:cs typeface="Calibri"/>
                      </a:endParaRPr>
                    </a:p>
                  </a:txBody>
                  <a:tcPr marL="17780" marR="17780" marT="17780" marB="1778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483897">
                <a:tc>
                  <a:txBody>
                    <a:bodyPr/>
                    <a:lstStyle/>
                    <a:p>
                      <a:pPr>
                        <a:spcAft>
                          <a:spcPts val="0"/>
                        </a:spcAft>
                      </a:pPr>
                      <a:r>
                        <a:rPr lang="en-ZA" sz="2400" kern="1400" spc="25" dirty="0">
                          <a:solidFill>
                            <a:sysClr val="windowText" lastClr="000000"/>
                          </a:solidFill>
                          <a:effectLst/>
                          <a:latin typeface="Futura Md BT" panose="020B0602020204020303" pitchFamily="34" charset="0"/>
                        </a:rPr>
                        <a:t>EWR 5</a:t>
                      </a:r>
                      <a:endParaRPr lang="en-ZA" sz="2400" kern="1400" spc="25" dirty="0">
                        <a:solidFill>
                          <a:sysClr val="windowText" lastClr="000000"/>
                        </a:solidFill>
                        <a:effectLst/>
                        <a:latin typeface="Futura Md BT" panose="020B0602020204020303" pitchFamily="34" charset="0"/>
                        <a:ea typeface="Times New Roman"/>
                        <a:cs typeface="Calibri"/>
                      </a:endParaRPr>
                    </a:p>
                  </a:txBody>
                  <a:tcPr marL="17780" marR="17780" marT="17780" marB="1778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Aft>
                          <a:spcPts val="0"/>
                        </a:spcAft>
                      </a:pPr>
                      <a:r>
                        <a:rPr lang="en-ZA" sz="2400" kern="1400" spc="25" dirty="0">
                          <a:solidFill>
                            <a:sysClr val="windowText" lastClr="000000"/>
                          </a:solidFill>
                          <a:effectLst/>
                          <a:latin typeface="Futura Md BT" panose="020B0602020204020303" pitchFamily="34" charset="0"/>
                        </a:rPr>
                        <a:t>C</a:t>
                      </a:r>
                      <a:endParaRPr lang="en-ZA" sz="2400" kern="1400" spc="25" dirty="0">
                        <a:solidFill>
                          <a:sysClr val="windowText" lastClr="000000"/>
                        </a:solidFill>
                        <a:effectLst/>
                        <a:latin typeface="Futura Md BT" panose="020B0602020204020303" pitchFamily="34" charset="0"/>
                        <a:ea typeface="Times New Roman"/>
                        <a:cs typeface="Calibri"/>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spcAft>
                          <a:spcPts val="0"/>
                        </a:spcAft>
                      </a:pPr>
                      <a:r>
                        <a:rPr lang="en-ZA" sz="2400" kern="1400" spc="25" dirty="0">
                          <a:solidFill>
                            <a:sysClr val="windowText" lastClr="000000"/>
                          </a:solidFill>
                          <a:effectLst/>
                          <a:latin typeface="Futura Md BT" panose="020B0602020204020303" pitchFamily="34" charset="0"/>
                        </a:rPr>
                        <a:t>Moderate</a:t>
                      </a:r>
                      <a:endParaRPr lang="en-ZA" sz="2400" kern="1400" spc="25" dirty="0">
                        <a:solidFill>
                          <a:sysClr val="windowText" lastClr="000000"/>
                        </a:solidFill>
                        <a:effectLst/>
                        <a:latin typeface="Futura Md BT" panose="020B0602020204020303" pitchFamily="34" charset="0"/>
                        <a:ea typeface="Times New Roman"/>
                        <a:cs typeface="Calibri"/>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Aft>
                          <a:spcPts val="0"/>
                        </a:spcAft>
                      </a:pPr>
                      <a:r>
                        <a:rPr lang="en-ZA" sz="2400" kern="1400" spc="25" dirty="0">
                          <a:solidFill>
                            <a:sysClr val="windowText" lastClr="000000"/>
                          </a:solidFill>
                          <a:effectLst/>
                          <a:latin typeface="Futura Md BT" panose="020B0602020204020303" pitchFamily="34" charset="0"/>
                        </a:rPr>
                        <a:t>1</a:t>
                      </a:r>
                      <a:endParaRPr lang="en-ZA" sz="2400" kern="1400" spc="25" dirty="0">
                        <a:solidFill>
                          <a:sysClr val="windowText" lastClr="000000"/>
                        </a:solidFill>
                        <a:effectLst/>
                        <a:latin typeface="Futura Md BT" panose="020B0602020204020303" pitchFamily="34" charset="0"/>
                        <a:ea typeface="Times New Roman"/>
                        <a:cs typeface="Calibri"/>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Aft>
                          <a:spcPts val="0"/>
                        </a:spcAft>
                      </a:pPr>
                      <a:r>
                        <a:rPr lang="en-ZA" sz="2400" kern="1400" spc="25" dirty="0">
                          <a:solidFill>
                            <a:sysClr val="windowText" lastClr="000000"/>
                          </a:solidFill>
                          <a:effectLst/>
                          <a:latin typeface="Futura Md BT" panose="020B0602020204020303" pitchFamily="34" charset="0"/>
                        </a:rPr>
                        <a:t>0.14</a:t>
                      </a:r>
                      <a:endParaRPr lang="en-ZA" sz="2400" kern="1400" spc="25" dirty="0">
                        <a:solidFill>
                          <a:sysClr val="windowText" lastClr="000000"/>
                        </a:solidFill>
                        <a:effectLst/>
                        <a:latin typeface="Futura Md BT" panose="020B0602020204020303" pitchFamily="34" charset="0"/>
                        <a:ea typeface="Times New Roman"/>
                        <a:cs typeface="Calibri"/>
                      </a:endParaRPr>
                    </a:p>
                  </a:txBody>
                  <a:tcPr marL="17780" marR="177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Aft>
                          <a:spcPts val="0"/>
                        </a:spcAft>
                      </a:pPr>
                      <a:r>
                        <a:rPr lang="en-ZA" sz="2400" b="1" kern="1400" spc="25" dirty="0" smtClean="0">
                          <a:solidFill>
                            <a:sysClr val="windowText" lastClr="000000"/>
                          </a:solidFill>
                          <a:effectLst/>
                          <a:latin typeface="Futura Md BT" panose="020B0602020204020303" pitchFamily="34" charset="0"/>
                          <a:ea typeface="Times New Roman"/>
                          <a:cs typeface="Calibri"/>
                        </a:rPr>
                        <a:t>4</a:t>
                      </a:r>
                      <a:endParaRPr lang="en-ZA" sz="2400" b="1" kern="1400" spc="25" dirty="0">
                        <a:solidFill>
                          <a:sysClr val="windowText" lastClr="000000"/>
                        </a:solidFill>
                        <a:effectLst/>
                        <a:latin typeface="Futura Md BT" panose="020B0602020204020303" pitchFamily="34" charset="0"/>
                        <a:ea typeface="Times New Roman"/>
                        <a:cs typeface="Calibri"/>
                      </a:endParaRPr>
                    </a:p>
                  </a:txBody>
                  <a:tcPr marL="17780" marR="17780" marT="17780" marB="1778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sp>
        <p:nvSpPr>
          <p:cNvPr id="4" name="Title 1"/>
          <p:cNvSpPr txBox="1">
            <a:spLocks/>
          </p:cNvSpPr>
          <p:nvPr/>
        </p:nvSpPr>
        <p:spPr bwMode="auto">
          <a:xfrm>
            <a:off x="285750" y="0"/>
            <a:ext cx="85725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2600" b="1" dirty="0" smtClean="0">
                <a:solidFill>
                  <a:prstClr val="white"/>
                </a:solidFill>
                <a:latin typeface="Futura Md BT" pitchFamily="34" charset="0"/>
              </a:rPr>
              <a:t>RELATIVE IMPORTANCE OF SITES</a:t>
            </a:r>
            <a:endParaRPr lang="en-ZA" altLang="en-US" sz="2600" b="1" dirty="0">
              <a:solidFill>
                <a:prstClr val="white"/>
              </a:solidFill>
              <a:latin typeface="Futura Md BT" pitchFamily="34" charset="0"/>
            </a:endParaRPr>
          </a:p>
        </p:txBody>
      </p:sp>
    </p:spTree>
    <p:extLst>
      <p:ext uri="{BB962C8B-B14F-4D97-AF65-F5344CB8AC3E}">
        <p14:creationId xmlns:p14="http://schemas.microsoft.com/office/powerpoint/2010/main" val="83789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10" y="1955800"/>
            <a:ext cx="5255748"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0" y="0"/>
            <a:ext cx="5769532" cy="523220"/>
          </a:xfrm>
          <a:prstGeom prst="rect">
            <a:avLst/>
          </a:prstGeom>
          <a:noFill/>
        </p:spPr>
        <p:txBody>
          <a:bodyPr wrap="square" rtlCol="0">
            <a:spAutoFit/>
          </a:bodyPr>
          <a:lstStyle/>
          <a:p>
            <a:pPr algn="ctr"/>
            <a:r>
              <a:rPr lang="en-ZA" sz="2800" b="1" dirty="0" smtClean="0">
                <a:solidFill>
                  <a:schemeClr val="bg1"/>
                </a:solidFill>
                <a:latin typeface="Futura Md BT" panose="020B0602020204020303" pitchFamily="34" charset="0"/>
              </a:rPr>
              <a:t>RANKING ORDER FOR SYSTEM</a:t>
            </a:r>
            <a:endParaRPr lang="en-ZA" sz="2800" b="1" dirty="0">
              <a:solidFill>
                <a:schemeClr val="bg1"/>
              </a:solidFill>
              <a:latin typeface="Futura Md BT" panose="020B0602020204020303" pitchFamily="34" charset="0"/>
            </a:endParaRPr>
          </a:p>
        </p:txBody>
      </p:sp>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70650"/>
          <a:stretch/>
        </p:blipFill>
        <p:spPr bwMode="auto">
          <a:xfrm>
            <a:off x="5343058" y="1275308"/>
            <a:ext cx="2477214" cy="4833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645400" y="1669008"/>
            <a:ext cx="1409700" cy="3785652"/>
          </a:xfrm>
          <a:prstGeom prst="rect">
            <a:avLst/>
          </a:prstGeom>
          <a:noFill/>
        </p:spPr>
        <p:txBody>
          <a:bodyPr wrap="square" rtlCol="0">
            <a:spAutoFit/>
          </a:bodyPr>
          <a:lstStyle/>
          <a:p>
            <a:r>
              <a:rPr lang="en-ZA" sz="2400" b="1" dirty="0">
                <a:latin typeface="Futura Bk BT" panose="020B0502020204020303" pitchFamily="34" charset="0"/>
              </a:rPr>
              <a:t>R</a:t>
            </a:r>
            <a:r>
              <a:rPr lang="en-ZA" sz="2400" b="1" dirty="0" smtClean="0">
                <a:latin typeface="Futura Bk BT" panose="020B0502020204020303" pitchFamily="34" charset="0"/>
              </a:rPr>
              <a:t>anking order</a:t>
            </a:r>
          </a:p>
          <a:p>
            <a:r>
              <a:rPr lang="en-ZA" sz="2400" b="1" dirty="0" smtClean="0">
                <a:latin typeface="Futura Bk BT" panose="020B0502020204020303" pitchFamily="34" charset="0"/>
              </a:rPr>
              <a:t>REC</a:t>
            </a:r>
          </a:p>
          <a:p>
            <a:r>
              <a:rPr lang="en-ZA" sz="2400" b="1" dirty="0" smtClean="0">
                <a:latin typeface="Futura Bk BT" panose="020B0502020204020303" pitchFamily="34" charset="0"/>
              </a:rPr>
              <a:t>PES</a:t>
            </a:r>
          </a:p>
          <a:p>
            <a:r>
              <a:rPr lang="en-ZA" sz="2400" b="1" dirty="0" smtClean="0">
                <a:latin typeface="Futura Bk BT" panose="020B0502020204020303" pitchFamily="34" charset="0"/>
              </a:rPr>
              <a:t>Sc 10</a:t>
            </a:r>
          </a:p>
          <a:p>
            <a:r>
              <a:rPr lang="en-ZA" sz="2400" b="1" dirty="0" smtClean="0">
                <a:latin typeface="Futura Bk BT" panose="020B0502020204020303" pitchFamily="34" charset="0"/>
              </a:rPr>
              <a:t>Sc 3</a:t>
            </a:r>
          </a:p>
          <a:p>
            <a:r>
              <a:rPr lang="en-ZA" sz="2400" b="1" dirty="0" smtClean="0">
                <a:latin typeface="Futura Bk BT" panose="020B0502020204020303" pitchFamily="34" charset="0"/>
              </a:rPr>
              <a:t>Sc 9</a:t>
            </a:r>
          </a:p>
          <a:p>
            <a:r>
              <a:rPr lang="en-ZA" sz="2400" b="1" dirty="0" smtClean="0">
                <a:latin typeface="Futura Bk BT" panose="020B0502020204020303" pitchFamily="34" charset="0"/>
              </a:rPr>
              <a:t>Sc 6</a:t>
            </a:r>
          </a:p>
          <a:p>
            <a:r>
              <a:rPr lang="en-ZA" sz="2400" b="1" dirty="0" smtClean="0">
                <a:latin typeface="Futura Bk BT" panose="020B0502020204020303" pitchFamily="34" charset="0"/>
              </a:rPr>
              <a:t>Sc 4</a:t>
            </a:r>
          </a:p>
          <a:p>
            <a:r>
              <a:rPr lang="en-ZA" sz="2400" b="1" dirty="0" smtClean="0">
                <a:latin typeface="Futura Bk BT" panose="020B0502020204020303" pitchFamily="34" charset="0"/>
              </a:rPr>
              <a:t>Sc 5 </a:t>
            </a:r>
            <a:endParaRPr lang="en-ZA" sz="2400" b="1" dirty="0">
              <a:latin typeface="Futura Bk BT" panose="020B0502020204020303" pitchFamily="34" charset="0"/>
            </a:endParaRPr>
          </a:p>
        </p:txBody>
      </p:sp>
    </p:spTree>
    <p:extLst>
      <p:ext uri="{BB962C8B-B14F-4D97-AF65-F5344CB8AC3E}">
        <p14:creationId xmlns:p14="http://schemas.microsoft.com/office/powerpoint/2010/main" val="2071984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4232077-F3FA-4D9A-B13B-0D03C25F0098}" type="slidenum">
              <a:rPr lang="en-US" altLang="en-US" sz="1800">
                <a:solidFill>
                  <a:prstClr val="black"/>
                </a:solidFill>
                <a:latin typeface="Calibri" pitchFamily="34" charset="0"/>
              </a:rPr>
              <a:pPr/>
              <a:t>2</a:t>
            </a:fld>
            <a:endParaRPr lang="en-US" altLang="en-US" sz="1800" dirty="0">
              <a:solidFill>
                <a:prstClr val="black"/>
              </a:solidFill>
              <a:latin typeface="Calibri" pitchFamily="34" charset="0"/>
            </a:endParaRPr>
          </a:p>
        </p:txBody>
      </p:sp>
      <p:sp>
        <p:nvSpPr>
          <p:cNvPr id="27" name="Title 1"/>
          <p:cNvSpPr txBox="1">
            <a:spLocks/>
          </p:cNvSpPr>
          <p:nvPr/>
        </p:nvSpPr>
        <p:spPr bwMode="auto">
          <a:xfrm>
            <a:off x="285750" y="0"/>
            <a:ext cx="85725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3600" b="1" dirty="0" smtClean="0">
                <a:solidFill>
                  <a:prstClr val="white"/>
                </a:solidFill>
                <a:latin typeface="Futura Md BT" pitchFamily="34" charset="0"/>
              </a:rPr>
              <a:t>NWRCS integrated steps</a:t>
            </a:r>
            <a:endParaRPr lang="en-ZA" altLang="en-US" sz="3600" b="1" dirty="0">
              <a:solidFill>
                <a:prstClr val="white"/>
              </a:solidFill>
              <a:latin typeface="Futura Md BT" pitchFamily="34" charset="0"/>
            </a:endParaRPr>
          </a:p>
        </p:txBody>
      </p:sp>
      <p:graphicFrame>
        <p:nvGraphicFramePr>
          <p:cNvPr id="28" name="Content Placeholder 8"/>
          <p:cNvGraphicFramePr>
            <a:graphicFrameLocks/>
          </p:cNvGraphicFramePr>
          <p:nvPr>
            <p:extLst>
              <p:ext uri="{D42A27DB-BD31-4B8C-83A1-F6EECF244321}">
                <p14:modId xmlns:p14="http://schemas.microsoft.com/office/powerpoint/2010/main" val="3896497280"/>
              </p:ext>
            </p:extLst>
          </p:nvPr>
        </p:nvGraphicFramePr>
        <p:xfrm>
          <a:off x="285750" y="819150"/>
          <a:ext cx="8606730" cy="5024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6-Point Star 28"/>
          <p:cNvSpPr/>
          <p:nvPr/>
        </p:nvSpPr>
        <p:spPr>
          <a:xfrm>
            <a:off x="476250" y="2328779"/>
            <a:ext cx="522288" cy="465138"/>
          </a:xfrm>
          <a:prstGeom prst="star6">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GB" sz="2400" dirty="0">
              <a:solidFill>
                <a:prstClr val="white"/>
              </a:solidFill>
            </a:endParaRPr>
          </a:p>
        </p:txBody>
      </p:sp>
      <p:sp>
        <p:nvSpPr>
          <p:cNvPr id="31" name="TextBox 30"/>
          <p:cNvSpPr txBox="1"/>
          <p:nvPr/>
        </p:nvSpPr>
        <p:spPr>
          <a:xfrm>
            <a:off x="285750" y="5875338"/>
            <a:ext cx="8572500" cy="633412"/>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defTabSz="457200" fontAlgn="base">
              <a:spcBef>
                <a:spcPct val="0"/>
              </a:spcBef>
              <a:spcAft>
                <a:spcPct val="0"/>
              </a:spcAft>
              <a:defRPr/>
            </a:pPr>
            <a:r>
              <a:rPr lang="en-ZA" sz="2800" b="1" dirty="0" smtClean="0">
                <a:solidFill>
                  <a:srgbClr val="0070C0"/>
                </a:solidFill>
                <a:effectLst>
                  <a:outerShdw blurRad="38100" dist="38100" dir="2700000" algn="tl">
                    <a:srgbClr val="000000">
                      <a:alpha val="43137"/>
                    </a:srgbClr>
                  </a:outerShdw>
                </a:effectLst>
                <a:latin typeface="Futura Md BT" panose="020B0602020204020303" pitchFamily="34" charset="0"/>
              </a:rPr>
              <a:t>   </a:t>
            </a:r>
            <a:r>
              <a:rPr lang="en-ZA" sz="2700" b="1" dirty="0" smtClean="0">
                <a:solidFill>
                  <a:srgbClr val="0070C0"/>
                </a:solidFill>
                <a:effectLst>
                  <a:outerShdw blurRad="38100" dist="38100" dir="2700000" algn="tl">
                    <a:srgbClr val="000000">
                      <a:alpha val="43137"/>
                    </a:srgbClr>
                  </a:outerShdw>
                </a:effectLst>
                <a:latin typeface="Futura Md BT" panose="020B0602020204020303" pitchFamily="34" charset="0"/>
              </a:rPr>
              <a:t>ECOLOGICAL CONSEQUENCES TO SCENARIOS</a:t>
            </a:r>
            <a:endParaRPr lang="en-GB" sz="2700" b="1" dirty="0">
              <a:solidFill>
                <a:srgbClr val="0070C0"/>
              </a:solidFill>
              <a:effectLst>
                <a:outerShdw blurRad="38100" dist="38100" dir="2700000" algn="tl">
                  <a:srgbClr val="000000">
                    <a:alpha val="43137"/>
                  </a:srgbClr>
                </a:outerShdw>
              </a:effectLst>
              <a:latin typeface="Futura Md BT" panose="020B0602020204020303" pitchFamily="34" charset="0"/>
            </a:endParaRPr>
          </a:p>
        </p:txBody>
      </p:sp>
      <p:sp>
        <p:nvSpPr>
          <p:cNvPr id="32" name="6-Point Star 31"/>
          <p:cNvSpPr/>
          <p:nvPr/>
        </p:nvSpPr>
        <p:spPr>
          <a:xfrm>
            <a:off x="231992" y="5965825"/>
            <a:ext cx="522288" cy="463550"/>
          </a:xfrm>
          <a:prstGeom prst="star6">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GB" sz="2400" dirty="0">
              <a:solidFill>
                <a:prstClr val="white"/>
              </a:solidFill>
            </a:endParaRPr>
          </a:p>
        </p:txBody>
      </p:sp>
      <p:sp>
        <p:nvSpPr>
          <p:cNvPr id="33" name="6-Point Star 32"/>
          <p:cNvSpPr/>
          <p:nvPr/>
        </p:nvSpPr>
        <p:spPr>
          <a:xfrm>
            <a:off x="458634" y="3065174"/>
            <a:ext cx="522288" cy="463550"/>
          </a:xfrm>
          <a:prstGeom prst="star6">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GB" sz="2400" dirty="0">
              <a:solidFill>
                <a:prstClr val="white"/>
              </a:solidFill>
            </a:endParaRPr>
          </a:p>
        </p:txBody>
      </p:sp>
      <p:sp>
        <p:nvSpPr>
          <p:cNvPr id="9" name="6-Point Star 8"/>
          <p:cNvSpPr/>
          <p:nvPr/>
        </p:nvSpPr>
        <p:spPr>
          <a:xfrm>
            <a:off x="458634" y="3877974"/>
            <a:ext cx="522288" cy="463550"/>
          </a:xfrm>
          <a:prstGeom prst="star6">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GB" sz="2400" dirty="0">
              <a:solidFill>
                <a:prstClr val="white"/>
              </a:solidFill>
            </a:endParaRPr>
          </a:p>
        </p:txBody>
      </p:sp>
    </p:spTree>
    <p:extLst>
      <p:ext uri="{BB962C8B-B14F-4D97-AF65-F5344CB8AC3E}">
        <p14:creationId xmlns:p14="http://schemas.microsoft.com/office/powerpoint/2010/main" val="469283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2"/>
          </p:nvPr>
        </p:nvSpPr>
        <p:spPr>
          <a:xfrm>
            <a:off x="6724651" y="6492876"/>
            <a:ext cx="2133600" cy="365125"/>
          </a:xfrm>
        </p:spPr>
        <p:txBody>
          <a:bodyPr/>
          <a:lstStyle/>
          <a:p>
            <a:pPr>
              <a:defRPr/>
            </a:pPr>
            <a:fld id="{AA80D5D7-D489-4F0A-867E-0D072B0DF06E}" type="slidenum">
              <a:rPr lang="en-US" smtClean="0">
                <a:solidFill>
                  <a:prstClr val="black"/>
                </a:solidFill>
              </a:rPr>
              <a:pPr>
                <a:defRPr/>
              </a:pPr>
              <a:t>3</a:t>
            </a:fld>
            <a:endParaRPr lang="en-US" dirty="0">
              <a:solidFill>
                <a:prstClr val="black"/>
              </a:solidFill>
            </a:endParaRPr>
          </a:p>
        </p:txBody>
      </p:sp>
      <p:sp>
        <p:nvSpPr>
          <p:cNvPr id="7" name="TextBox 6"/>
          <p:cNvSpPr txBox="1"/>
          <p:nvPr/>
        </p:nvSpPr>
        <p:spPr>
          <a:xfrm>
            <a:off x="273049" y="796363"/>
            <a:ext cx="8572500" cy="5693866"/>
          </a:xfrm>
          <a:prstGeom prst="rect">
            <a:avLst/>
          </a:prstGeom>
          <a:gradFill>
            <a:gsLst>
              <a:gs pos="0">
                <a:schemeClr val="accent5">
                  <a:lumMod val="20000"/>
                  <a:lumOff val="80000"/>
                </a:schemeClr>
              </a:gs>
              <a:gs pos="100000">
                <a:schemeClr val="accent5">
                  <a:lumMod val="60000"/>
                  <a:lumOff val="40000"/>
                </a:schemeClr>
              </a:gs>
            </a:gsLst>
            <a:lin ang="5400000" scaled="0"/>
          </a:gradFill>
        </p:spPr>
        <p:txBody>
          <a:bodyPr wrap="square" rtlCol="0">
            <a:spAutoFit/>
          </a:bodyPr>
          <a:lstStyle/>
          <a:p>
            <a:pPr marL="342900" indent="-342900" defTabSz="457200" fontAlgn="base">
              <a:spcBef>
                <a:spcPct val="0"/>
              </a:spcBef>
              <a:spcAft>
                <a:spcPct val="0"/>
              </a:spcAft>
              <a:buFont typeface="Wingdings" pitchFamily="2" charset="2"/>
              <a:buChar char="Ø"/>
            </a:pPr>
            <a:r>
              <a:rPr lang="en-ZA" sz="2800" dirty="0" smtClean="0">
                <a:solidFill>
                  <a:prstClr val="black"/>
                </a:solidFill>
                <a:latin typeface="Futura Md BT" pitchFamily="34" charset="0"/>
                <a:ea typeface="ＭＳ Ｐゴシック" pitchFamily="34" charset="-128"/>
                <a:cs typeface="Arial" charset="0"/>
              </a:rPr>
              <a:t>Need to answer the ‘what if’ questions</a:t>
            </a:r>
          </a:p>
          <a:p>
            <a:pPr marL="342900" indent="-342900" defTabSz="457200" fontAlgn="base">
              <a:spcBef>
                <a:spcPct val="0"/>
              </a:spcBef>
              <a:spcAft>
                <a:spcPct val="0"/>
              </a:spcAft>
              <a:buFont typeface="Wingdings" pitchFamily="2" charset="2"/>
              <a:buChar char="Ø"/>
            </a:pPr>
            <a:endParaRPr lang="en-ZA" sz="2800" dirty="0">
              <a:solidFill>
                <a:prstClr val="black"/>
              </a:solidFill>
              <a:latin typeface="Futura Md BT" pitchFamily="34" charset="0"/>
              <a:ea typeface="ＭＳ Ｐゴシック" pitchFamily="34" charset="-128"/>
              <a:cs typeface="Arial" charset="0"/>
            </a:endParaRPr>
          </a:p>
          <a:p>
            <a:pPr marL="342900" indent="-342900" defTabSz="457200" fontAlgn="base">
              <a:spcBef>
                <a:spcPct val="0"/>
              </a:spcBef>
              <a:spcAft>
                <a:spcPct val="0"/>
              </a:spcAft>
              <a:buFont typeface="Wingdings" pitchFamily="2" charset="2"/>
              <a:buChar char="Ø"/>
            </a:pPr>
            <a:r>
              <a:rPr lang="en-ZA" sz="2800" dirty="0" smtClean="0">
                <a:solidFill>
                  <a:prstClr val="black"/>
                </a:solidFill>
                <a:latin typeface="Futura Md BT" pitchFamily="34" charset="0"/>
                <a:ea typeface="ＭＳ Ｐゴシック" pitchFamily="34" charset="-128"/>
                <a:cs typeface="Arial" charset="0"/>
              </a:rPr>
              <a:t>Express in terms of change in Ecological Category</a:t>
            </a:r>
          </a:p>
          <a:p>
            <a:pPr marL="342900" indent="-342900" defTabSz="457200" fontAlgn="base">
              <a:spcBef>
                <a:spcPct val="0"/>
              </a:spcBef>
              <a:spcAft>
                <a:spcPct val="0"/>
              </a:spcAft>
              <a:buFont typeface="Wingdings" pitchFamily="2" charset="2"/>
              <a:buChar char="Ø"/>
            </a:pPr>
            <a:endParaRPr lang="en-ZA" sz="2800" dirty="0">
              <a:solidFill>
                <a:prstClr val="black"/>
              </a:solidFill>
              <a:latin typeface="Futura Md BT" pitchFamily="34" charset="0"/>
              <a:ea typeface="ＭＳ Ｐゴシック" pitchFamily="34" charset="-128"/>
              <a:cs typeface="Arial" charset="0"/>
            </a:endParaRPr>
          </a:p>
          <a:p>
            <a:pPr marL="342900" indent="-342900" defTabSz="457200" fontAlgn="base">
              <a:spcBef>
                <a:spcPct val="0"/>
              </a:spcBef>
              <a:spcAft>
                <a:spcPct val="0"/>
              </a:spcAft>
              <a:buFont typeface="Wingdings" pitchFamily="2" charset="2"/>
              <a:buChar char="Ø"/>
            </a:pPr>
            <a:r>
              <a:rPr lang="en-ZA" sz="2800" dirty="0" smtClean="0">
                <a:solidFill>
                  <a:prstClr val="black"/>
                </a:solidFill>
                <a:latin typeface="Futura Md BT" pitchFamily="34" charset="0"/>
                <a:ea typeface="ＭＳ Ｐゴシック" pitchFamily="34" charset="-128"/>
                <a:cs typeface="Arial" charset="0"/>
              </a:rPr>
              <a:t>Detailed process to predict changes in all the biophysical components per site and per scenario.</a:t>
            </a:r>
          </a:p>
          <a:p>
            <a:pPr marL="342900" indent="-342900" defTabSz="457200" fontAlgn="base">
              <a:spcBef>
                <a:spcPct val="0"/>
              </a:spcBef>
              <a:spcAft>
                <a:spcPct val="0"/>
              </a:spcAft>
              <a:buFont typeface="Wingdings" pitchFamily="2" charset="2"/>
              <a:buChar char="Ø"/>
            </a:pPr>
            <a:endParaRPr lang="en-ZA" sz="2800" dirty="0">
              <a:solidFill>
                <a:prstClr val="black"/>
              </a:solidFill>
              <a:latin typeface="Futura Md BT" pitchFamily="34" charset="0"/>
              <a:ea typeface="ＭＳ Ｐゴシック" pitchFamily="34" charset="-128"/>
              <a:cs typeface="Arial" charset="0"/>
            </a:endParaRPr>
          </a:p>
          <a:p>
            <a:pPr marL="342900" indent="-342900" defTabSz="457200" fontAlgn="base">
              <a:spcBef>
                <a:spcPct val="0"/>
              </a:spcBef>
              <a:spcAft>
                <a:spcPct val="0"/>
              </a:spcAft>
              <a:buFont typeface="Wingdings" pitchFamily="2" charset="2"/>
              <a:buChar char="Ø"/>
            </a:pPr>
            <a:r>
              <a:rPr lang="en-ZA" sz="2800" dirty="0" smtClean="0">
                <a:solidFill>
                  <a:prstClr val="black"/>
                </a:solidFill>
                <a:latin typeface="Futura Md BT" pitchFamily="34" charset="0"/>
                <a:ea typeface="ＭＳ Ｐゴシック" pitchFamily="34" charset="-128"/>
                <a:cs typeface="Arial" charset="0"/>
              </a:rPr>
              <a:t>Then to integrate and demonstrate in systems context</a:t>
            </a:r>
          </a:p>
          <a:p>
            <a:pPr marL="342900" indent="-342900" defTabSz="457200" fontAlgn="base">
              <a:spcBef>
                <a:spcPct val="0"/>
              </a:spcBef>
              <a:spcAft>
                <a:spcPct val="0"/>
              </a:spcAft>
              <a:buFont typeface="Wingdings" pitchFamily="2" charset="2"/>
              <a:buChar char="Ø"/>
            </a:pPr>
            <a:endParaRPr lang="en-ZA" sz="2800" dirty="0">
              <a:solidFill>
                <a:prstClr val="black"/>
              </a:solidFill>
              <a:latin typeface="Futura Md BT" pitchFamily="34" charset="0"/>
              <a:ea typeface="ＭＳ Ｐゴシック" pitchFamily="34" charset="-128"/>
              <a:cs typeface="Arial" charset="0"/>
            </a:endParaRPr>
          </a:p>
          <a:p>
            <a:pPr marL="342900" indent="-342900" defTabSz="457200" fontAlgn="base">
              <a:spcBef>
                <a:spcPct val="0"/>
              </a:spcBef>
              <a:spcAft>
                <a:spcPct val="0"/>
              </a:spcAft>
              <a:buFont typeface="Wingdings" pitchFamily="2" charset="2"/>
              <a:buChar char="Ø"/>
            </a:pPr>
            <a:r>
              <a:rPr lang="en-ZA" sz="2800" dirty="0" smtClean="0">
                <a:solidFill>
                  <a:prstClr val="black"/>
                </a:solidFill>
                <a:latin typeface="Futura Md BT" pitchFamily="34" charset="0"/>
                <a:ea typeface="ＭＳ Ｐゴシック" pitchFamily="34" charset="-128"/>
                <a:cs typeface="Arial" charset="0"/>
              </a:rPr>
              <a:t>Include in MC </a:t>
            </a:r>
            <a:r>
              <a:rPr lang="en-ZA" sz="2800" smtClean="0">
                <a:solidFill>
                  <a:prstClr val="black"/>
                </a:solidFill>
                <a:latin typeface="Futura Md BT" pitchFamily="34" charset="0"/>
                <a:ea typeface="ＭＳ Ｐゴシック" pitchFamily="34" charset="-128"/>
                <a:cs typeface="Arial" charset="0"/>
              </a:rPr>
              <a:t>DSS </a:t>
            </a:r>
            <a:r>
              <a:rPr lang="en-ZA" sz="2800" smtClean="0">
                <a:solidFill>
                  <a:prstClr val="black"/>
                </a:solidFill>
                <a:latin typeface="Futura Md BT" pitchFamily="34" charset="0"/>
                <a:ea typeface="ＭＳ Ｐゴシック" pitchFamily="34" charset="-128"/>
                <a:cs typeface="Arial" charset="0"/>
              </a:rPr>
              <a:t>process</a:t>
            </a:r>
            <a:endParaRPr lang="en-ZA" sz="2800" dirty="0" smtClean="0">
              <a:solidFill>
                <a:prstClr val="black"/>
              </a:solidFill>
              <a:latin typeface="Futura Md BT" pitchFamily="34" charset="0"/>
              <a:ea typeface="ＭＳ Ｐゴシック" pitchFamily="34" charset="-128"/>
              <a:cs typeface="Arial" charset="0"/>
            </a:endParaRPr>
          </a:p>
        </p:txBody>
      </p:sp>
      <p:sp>
        <p:nvSpPr>
          <p:cNvPr id="5" name="Title 1"/>
          <p:cNvSpPr txBox="1">
            <a:spLocks/>
          </p:cNvSpPr>
          <p:nvPr/>
        </p:nvSpPr>
        <p:spPr bwMode="auto">
          <a:xfrm>
            <a:off x="273049" y="23304"/>
            <a:ext cx="85725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2600" b="1" dirty="0" smtClean="0">
                <a:solidFill>
                  <a:prstClr val="white"/>
                </a:solidFill>
                <a:latin typeface="Futura Md BT" pitchFamily="34" charset="0"/>
              </a:rPr>
              <a:t>Determining ecological consequences of scenarios</a:t>
            </a:r>
            <a:endParaRPr lang="en-ZA" altLang="en-US" sz="2600" b="1" dirty="0">
              <a:solidFill>
                <a:prstClr val="white"/>
              </a:solidFill>
              <a:latin typeface="Futura Md BT" pitchFamily="34" charset="0"/>
            </a:endParaRPr>
          </a:p>
        </p:txBody>
      </p:sp>
    </p:spTree>
    <p:extLst>
      <p:ext uri="{BB962C8B-B14F-4D97-AF65-F5344CB8AC3E}">
        <p14:creationId xmlns:p14="http://schemas.microsoft.com/office/powerpoint/2010/main" val="989165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85750" y="0"/>
            <a:ext cx="85725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2600" b="1" dirty="0" smtClean="0">
                <a:solidFill>
                  <a:prstClr val="white"/>
                </a:solidFill>
                <a:latin typeface="Futura Md BT" pitchFamily="34" charset="0"/>
              </a:rPr>
              <a:t>Determining ecological consequences of scenarios</a:t>
            </a:r>
            <a:endParaRPr lang="en-ZA" altLang="en-US" sz="2600" b="1" dirty="0">
              <a:solidFill>
                <a:prstClr val="white"/>
              </a:solidFill>
              <a:latin typeface="Futura Md BT" pitchFamily="34" charset="0"/>
            </a:endParaRPr>
          </a:p>
        </p:txBody>
      </p:sp>
      <p:sp>
        <p:nvSpPr>
          <p:cNvPr id="36" name="Flowchart: Document 35"/>
          <p:cNvSpPr/>
          <p:nvPr/>
        </p:nvSpPr>
        <p:spPr>
          <a:xfrm>
            <a:off x="793299" y="1756440"/>
            <a:ext cx="1521924" cy="872538"/>
          </a:xfrm>
          <a:prstGeom prst="flowChartDocument">
            <a:avLst/>
          </a:prstGeom>
          <a:gradFill flip="none" rotWithShape="1">
            <a:gsLst>
              <a:gs pos="0">
                <a:schemeClr val="accent4">
                  <a:lumMod val="40000"/>
                  <a:lumOff val="60000"/>
                </a:schemeClr>
              </a:gs>
              <a:gs pos="100000">
                <a:schemeClr val="accent4">
                  <a:lumMod val="60000"/>
                  <a:lumOff val="40000"/>
                </a:schemeClr>
              </a:gs>
            </a:gsLst>
            <a:lin ang="5400000" scaled="1"/>
            <a:tileRect/>
          </a:gra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38" name="Flowchart: Document 37"/>
          <p:cNvSpPr/>
          <p:nvPr/>
        </p:nvSpPr>
        <p:spPr>
          <a:xfrm>
            <a:off x="612484" y="2026546"/>
            <a:ext cx="1548128" cy="872538"/>
          </a:xfrm>
          <a:prstGeom prst="flowChartDocument">
            <a:avLst/>
          </a:prstGeom>
          <a:gradFill flip="none" rotWithShape="1">
            <a:gsLst>
              <a:gs pos="0">
                <a:schemeClr val="accent3">
                  <a:lumMod val="60000"/>
                  <a:lumOff val="40000"/>
                </a:schemeClr>
              </a:gs>
              <a:gs pos="100000">
                <a:schemeClr val="accent3">
                  <a:lumMod val="75000"/>
                </a:schemeClr>
              </a:gs>
            </a:gsLst>
            <a:lin ang="5400000" scaled="1"/>
            <a:tileRect/>
          </a:gra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40" name="Flowchart: Document 39"/>
          <p:cNvSpPr/>
          <p:nvPr/>
        </p:nvSpPr>
        <p:spPr>
          <a:xfrm>
            <a:off x="412877" y="2338684"/>
            <a:ext cx="1578460" cy="872538"/>
          </a:xfrm>
          <a:prstGeom prst="flowChartDocument">
            <a:avLst/>
          </a:prstGeom>
          <a:gradFill flip="none" rotWithShape="1">
            <a:gsLst>
              <a:gs pos="0">
                <a:srgbClr val="00B0F0"/>
              </a:gs>
              <a:gs pos="100000">
                <a:srgbClr val="0070C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41" name="TextBox 40"/>
          <p:cNvSpPr txBox="1"/>
          <p:nvPr/>
        </p:nvSpPr>
        <p:spPr>
          <a:xfrm>
            <a:off x="460086" y="2966598"/>
            <a:ext cx="1690025" cy="288147"/>
          </a:xfrm>
          <a:prstGeom prst="rect">
            <a:avLst/>
          </a:prstGeom>
          <a:noFill/>
        </p:spPr>
        <p:txBody>
          <a:bodyPr wrap="square" lIns="36000" tIns="36000" rIns="36000" bIns="36000" rtlCol="0">
            <a:spAutoFit/>
          </a:bodyPr>
          <a:lstStyle/>
          <a:p>
            <a:pPr algn="ctr"/>
            <a:r>
              <a:rPr lang="en-ZA" sz="1400" b="1" dirty="0" smtClean="0">
                <a:solidFill>
                  <a:schemeClr val="bg1"/>
                </a:solidFill>
                <a:latin typeface="Arial" panose="020B0604020202020204" pitchFamily="34" charset="0"/>
                <a:cs typeface="Arial" panose="020B0604020202020204" pitchFamily="34" charset="0"/>
              </a:rPr>
              <a:t>Consequences</a:t>
            </a:r>
            <a:endParaRPr lang="en-ZA" sz="1400" b="1" dirty="0">
              <a:solidFill>
                <a:schemeClr val="bg1"/>
              </a:solidFill>
              <a:latin typeface="Arial" panose="020B0604020202020204" pitchFamily="34" charset="0"/>
              <a:cs typeface="Arial" panose="020B0604020202020204" pitchFamily="34" charset="0"/>
            </a:endParaRPr>
          </a:p>
        </p:txBody>
      </p:sp>
      <p:sp>
        <p:nvSpPr>
          <p:cNvPr id="42" name="TextBox 41"/>
          <p:cNvSpPr txBox="1"/>
          <p:nvPr/>
        </p:nvSpPr>
        <p:spPr>
          <a:xfrm>
            <a:off x="270911" y="2335868"/>
            <a:ext cx="1690025"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Fish</a:t>
            </a:r>
            <a:endParaRPr lang="en-ZA" sz="1400" dirty="0">
              <a:latin typeface="Arial" panose="020B0604020202020204" pitchFamily="34" charset="0"/>
              <a:cs typeface="Arial" panose="020B0604020202020204" pitchFamily="34" charset="0"/>
            </a:endParaRPr>
          </a:p>
        </p:txBody>
      </p:sp>
      <p:sp>
        <p:nvSpPr>
          <p:cNvPr id="51" name="TextBox 50"/>
          <p:cNvSpPr txBox="1"/>
          <p:nvPr/>
        </p:nvSpPr>
        <p:spPr>
          <a:xfrm>
            <a:off x="482685" y="2056931"/>
            <a:ext cx="1807726"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Physico-chemical</a:t>
            </a:r>
            <a:endParaRPr lang="en-ZA" sz="1400" dirty="0">
              <a:latin typeface="Arial" panose="020B0604020202020204" pitchFamily="34" charset="0"/>
              <a:cs typeface="Arial" panose="020B0604020202020204" pitchFamily="34" charset="0"/>
            </a:endParaRPr>
          </a:p>
        </p:txBody>
      </p:sp>
      <p:sp>
        <p:nvSpPr>
          <p:cNvPr id="53" name="TextBox 52"/>
          <p:cNvSpPr txBox="1"/>
          <p:nvPr/>
        </p:nvSpPr>
        <p:spPr>
          <a:xfrm>
            <a:off x="709248" y="1738020"/>
            <a:ext cx="1690025"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Geomorphology</a:t>
            </a:r>
            <a:endParaRPr lang="en-ZA" sz="1400" dirty="0">
              <a:latin typeface="Arial" panose="020B0604020202020204" pitchFamily="34" charset="0"/>
              <a:cs typeface="Arial" panose="020B0604020202020204" pitchFamily="34" charset="0"/>
            </a:endParaRPr>
          </a:p>
        </p:txBody>
      </p:sp>
      <p:sp>
        <p:nvSpPr>
          <p:cNvPr id="57" name="Flowchart: Document 56"/>
          <p:cNvSpPr/>
          <p:nvPr/>
        </p:nvSpPr>
        <p:spPr>
          <a:xfrm>
            <a:off x="199952" y="2589993"/>
            <a:ext cx="1690028" cy="872538"/>
          </a:xfrm>
          <a:prstGeom prst="flowChartDocument">
            <a:avLst/>
          </a:prstGeom>
          <a:gradFill flip="none" rotWithShape="1">
            <a:gsLst>
              <a:gs pos="0">
                <a:schemeClr val="accent6">
                  <a:lumMod val="60000"/>
                  <a:lumOff val="40000"/>
                </a:schemeClr>
              </a:gs>
              <a:gs pos="100000">
                <a:schemeClr val="accent6">
                  <a:lumMod val="75000"/>
                </a:schemeClr>
              </a:gs>
            </a:gsLst>
            <a:lin ang="5400000" scaled="1"/>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58" name="Flowchart: Document 57"/>
          <p:cNvSpPr/>
          <p:nvPr/>
        </p:nvSpPr>
        <p:spPr>
          <a:xfrm>
            <a:off x="157960" y="2865535"/>
            <a:ext cx="1690028" cy="1033668"/>
          </a:xfrm>
          <a:prstGeom prst="flowChartDocument">
            <a:avLst/>
          </a:prstGeom>
          <a:gradFill flip="none" rotWithShape="1">
            <a:gsLst>
              <a:gs pos="0">
                <a:schemeClr val="bg2">
                  <a:lumMod val="75000"/>
                </a:schemeClr>
              </a:gs>
              <a:gs pos="100000">
                <a:schemeClr val="bg2">
                  <a:lumMod val="50000"/>
                </a:schemeClr>
              </a:gs>
            </a:gsLst>
            <a:lin ang="54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61" name="TextBox 60"/>
          <p:cNvSpPr txBox="1"/>
          <p:nvPr/>
        </p:nvSpPr>
        <p:spPr>
          <a:xfrm>
            <a:off x="199954" y="2562099"/>
            <a:ext cx="1690025"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Macroinvertebrates</a:t>
            </a:r>
            <a:endParaRPr lang="en-ZA" sz="1400" dirty="0">
              <a:latin typeface="Arial" panose="020B0604020202020204" pitchFamily="34" charset="0"/>
              <a:cs typeface="Arial" panose="020B0604020202020204" pitchFamily="34" charset="0"/>
            </a:endParaRPr>
          </a:p>
        </p:txBody>
      </p:sp>
      <p:sp>
        <p:nvSpPr>
          <p:cNvPr id="64" name="TextBox 63"/>
          <p:cNvSpPr txBox="1"/>
          <p:nvPr/>
        </p:nvSpPr>
        <p:spPr>
          <a:xfrm>
            <a:off x="124790" y="2882591"/>
            <a:ext cx="1690025"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Riparian vegetation</a:t>
            </a:r>
            <a:endParaRPr lang="en-ZA" sz="1400" dirty="0">
              <a:latin typeface="Arial" panose="020B0604020202020204" pitchFamily="34" charset="0"/>
              <a:cs typeface="Arial" panose="020B0604020202020204" pitchFamily="34" charset="0"/>
            </a:endParaRPr>
          </a:p>
        </p:txBody>
      </p:sp>
      <p:sp>
        <p:nvSpPr>
          <p:cNvPr id="65" name="TextBox 64"/>
          <p:cNvSpPr txBox="1"/>
          <p:nvPr/>
        </p:nvSpPr>
        <p:spPr>
          <a:xfrm>
            <a:off x="127498" y="3210736"/>
            <a:ext cx="1690025" cy="503590"/>
          </a:xfrm>
          <a:prstGeom prst="rect">
            <a:avLst/>
          </a:prstGeom>
          <a:noFill/>
        </p:spPr>
        <p:txBody>
          <a:bodyPr wrap="square" lIns="36000" tIns="36000" rIns="36000" bIns="36000" rtlCol="0">
            <a:spAutoFit/>
          </a:bodyPr>
          <a:lstStyle/>
          <a:p>
            <a:pPr algn="ctr"/>
            <a:r>
              <a:rPr lang="en-ZA" sz="1400" b="1" dirty="0" smtClean="0">
                <a:solidFill>
                  <a:schemeClr val="bg1"/>
                </a:solidFill>
                <a:latin typeface="Arial" panose="020B0604020202020204" pitchFamily="34" charset="0"/>
                <a:cs typeface="Arial" panose="020B0604020202020204" pitchFamily="34" charset="0"/>
              </a:rPr>
              <a:t>EC FOR PES &amp; REC</a:t>
            </a:r>
            <a:endParaRPr lang="en-ZA" sz="1400" b="1" dirty="0">
              <a:solidFill>
                <a:schemeClr val="bg1"/>
              </a:solidFill>
              <a:latin typeface="Arial" panose="020B0604020202020204" pitchFamily="34" charset="0"/>
              <a:cs typeface="Arial" panose="020B0604020202020204" pitchFamily="34" charset="0"/>
            </a:endParaRPr>
          </a:p>
        </p:txBody>
      </p:sp>
      <p:sp>
        <p:nvSpPr>
          <p:cNvPr id="66" name="Rectangle 65"/>
          <p:cNvSpPr/>
          <p:nvPr/>
        </p:nvSpPr>
        <p:spPr>
          <a:xfrm>
            <a:off x="1663897" y="3942218"/>
            <a:ext cx="993429" cy="503590"/>
          </a:xfrm>
          <a:prstGeom prst="rect">
            <a:avLst/>
          </a:prstGeom>
          <a:solidFill>
            <a:schemeClr val="tx1"/>
          </a:solidFill>
        </p:spPr>
        <p:txBody>
          <a:bodyPr wrap="square" lIns="36000" tIns="36000" rIns="36000" bIns="36000" rtlCol="0">
            <a:spAutoFit/>
          </a:bodyPr>
          <a:lstStyle/>
          <a:p>
            <a:pPr algn="ctr"/>
            <a:r>
              <a:rPr lang="en-ZA" sz="1400" b="1" dirty="0" smtClean="0">
                <a:solidFill>
                  <a:schemeClr val="bg1"/>
                </a:solidFill>
                <a:latin typeface="Arial" panose="020B0604020202020204" pitchFamily="34" charset="0"/>
                <a:ea typeface="ＭＳ Ｐゴシック" pitchFamily="34" charset="-128"/>
                <a:cs typeface="Arial" panose="020B0604020202020204" pitchFamily="34" charset="0"/>
              </a:rPr>
              <a:t>Evaluate scenarios</a:t>
            </a:r>
            <a:endParaRPr lang="en-ZA" sz="1400" b="1" dirty="0">
              <a:solidFill>
                <a:schemeClr val="bg1"/>
              </a:solidFill>
              <a:latin typeface="Arial" panose="020B0604020202020204" pitchFamily="34" charset="0"/>
              <a:ea typeface="ＭＳ Ｐゴシック" pitchFamily="34" charset="-128"/>
              <a:cs typeface="Arial" panose="020B0604020202020204" pitchFamily="34" charset="0"/>
            </a:endParaRPr>
          </a:p>
        </p:txBody>
      </p:sp>
      <p:sp>
        <p:nvSpPr>
          <p:cNvPr id="73" name="Rectangle 72"/>
          <p:cNvSpPr/>
          <p:nvPr/>
        </p:nvSpPr>
        <p:spPr>
          <a:xfrm>
            <a:off x="383848" y="4611374"/>
            <a:ext cx="1238253" cy="719034"/>
          </a:xfrm>
          <a:prstGeom prst="rect">
            <a:avLst/>
          </a:prstGeom>
          <a:solidFill>
            <a:schemeClr val="tx1"/>
          </a:solidFill>
        </p:spPr>
        <p:txBody>
          <a:bodyPr wrap="square" lIns="36000" tIns="36000" rIns="36000" bIns="36000" rtlCol="0">
            <a:spAutoFit/>
          </a:bodyPr>
          <a:lstStyle/>
          <a:p>
            <a:pPr algn="ctr"/>
            <a:r>
              <a:rPr lang="en-ZA" sz="1400" b="1" dirty="0" smtClean="0">
                <a:solidFill>
                  <a:schemeClr val="bg1"/>
                </a:solidFill>
                <a:latin typeface="Arial" panose="020B0604020202020204" pitchFamily="34" charset="0"/>
                <a:ea typeface="ＭＳ Ｐゴシック" pitchFamily="34" charset="-128"/>
                <a:cs typeface="Arial" panose="020B0604020202020204" pitchFamily="34" charset="0"/>
              </a:rPr>
              <a:t>Determine PES, REC and %</a:t>
            </a:r>
            <a:endParaRPr lang="en-ZA" sz="1400" b="1" dirty="0">
              <a:solidFill>
                <a:schemeClr val="bg1"/>
              </a:solidFill>
              <a:latin typeface="Arial" panose="020B0604020202020204" pitchFamily="34" charset="0"/>
              <a:ea typeface="ＭＳ Ｐゴシック" pitchFamily="34" charset="-128"/>
              <a:cs typeface="Arial" panose="020B0604020202020204" pitchFamily="34" charset="0"/>
            </a:endParaRPr>
          </a:p>
        </p:txBody>
      </p:sp>
      <p:sp>
        <p:nvSpPr>
          <p:cNvPr id="74" name="Rectangle 73"/>
          <p:cNvSpPr/>
          <p:nvPr/>
        </p:nvSpPr>
        <p:spPr>
          <a:xfrm>
            <a:off x="2722673" y="4611374"/>
            <a:ext cx="1012290" cy="503590"/>
          </a:xfrm>
          <a:prstGeom prst="rect">
            <a:avLst/>
          </a:prstGeom>
          <a:solidFill>
            <a:schemeClr val="tx1"/>
          </a:solidFill>
        </p:spPr>
        <p:txBody>
          <a:bodyPr wrap="square" lIns="36000" tIns="36000" rIns="36000" bIns="36000" rtlCol="0">
            <a:spAutoFit/>
          </a:bodyPr>
          <a:lstStyle/>
          <a:p>
            <a:pPr algn="ctr"/>
            <a:r>
              <a:rPr lang="en-ZA" sz="1400" b="1" dirty="0" smtClean="0">
                <a:solidFill>
                  <a:schemeClr val="bg1"/>
                </a:solidFill>
                <a:latin typeface="Arial" panose="020B0604020202020204" pitchFamily="34" charset="0"/>
                <a:ea typeface="ＭＳ Ｐゴシック" pitchFamily="34" charset="-128"/>
                <a:cs typeface="Arial" panose="020B0604020202020204" pitchFamily="34" charset="0"/>
              </a:rPr>
              <a:t>Predict EC and %</a:t>
            </a:r>
            <a:endParaRPr lang="en-ZA" sz="1400" b="1" dirty="0">
              <a:solidFill>
                <a:schemeClr val="bg1"/>
              </a:solidFill>
              <a:latin typeface="Arial" panose="020B0604020202020204" pitchFamily="34" charset="0"/>
              <a:ea typeface="ＭＳ Ｐゴシック" pitchFamily="34" charset="-128"/>
              <a:cs typeface="Arial" panose="020B0604020202020204" pitchFamily="34" charset="0"/>
            </a:endParaRPr>
          </a:p>
        </p:txBody>
      </p:sp>
      <p:cxnSp>
        <p:nvCxnSpPr>
          <p:cNvPr id="75" name="Straight Arrow Connector 74"/>
          <p:cNvCxnSpPr>
            <a:stCxn id="58" idx="2"/>
            <a:endCxn id="73" idx="0"/>
          </p:cNvCxnSpPr>
          <p:nvPr/>
        </p:nvCxnSpPr>
        <p:spPr>
          <a:xfrm>
            <a:off x="1002974" y="3830866"/>
            <a:ext cx="1" cy="780508"/>
          </a:xfrm>
          <a:prstGeom prst="straightConnector1">
            <a:avLst/>
          </a:prstGeom>
          <a:ln w="381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76" name="Rectangle 75"/>
          <p:cNvSpPr/>
          <p:nvPr/>
        </p:nvSpPr>
        <p:spPr>
          <a:xfrm>
            <a:off x="4689010" y="4611374"/>
            <a:ext cx="1491956" cy="719034"/>
          </a:xfrm>
          <a:prstGeom prst="rect">
            <a:avLst/>
          </a:prstGeom>
          <a:solidFill>
            <a:schemeClr val="tx1"/>
          </a:solidFill>
        </p:spPr>
        <p:txBody>
          <a:bodyPr wrap="square" lIns="36000" tIns="36000" rIns="36000" bIns="36000" rtlCol="0">
            <a:spAutoFit/>
          </a:bodyPr>
          <a:lstStyle/>
          <a:p>
            <a:pPr algn="ctr"/>
            <a:r>
              <a:rPr lang="en-ZA" sz="1400" b="1" dirty="0" smtClean="0">
                <a:solidFill>
                  <a:schemeClr val="bg1"/>
                </a:solidFill>
                <a:latin typeface="Arial" panose="020B0604020202020204" pitchFamily="34" charset="0"/>
                <a:ea typeface="ＭＳ Ｐゴシック" pitchFamily="34" charset="-128"/>
                <a:cs typeface="Arial" panose="020B0604020202020204" pitchFamily="34" charset="0"/>
              </a:rPr>
              <a:t>Determine degree to which REC is met</a:t>
            </a:r>
            <a:endParaRPr lang="en-ZA" sz="1400" b="1" dirty="0">
              <a:solidFill>
                <a:schemeClr val="bg1"/>
              </a:solidFill>
              <a:latin typeface="Arial" panose="020B0604020202020204" pitchFamily="34" charset="0"/>
              <a:ea typeface="ＭＳ Ｐゴシック" pitchFamily="34" charset="-128"/>
              <a:cs typeface="Arial" panose="020B0604020202020204" pitchFamily="34" charset="0"/>
            </a:endParaRPr>
          </a:p>
        </p:txBody>
      </p:sp>
      <p:cxnSp>
        <p:nvCxnSpPr>
          <p:cNvPr id="77" name="Straight Arrow Connector 76"/>
          <p:cNvCxnSpPr>
            <a:stCxn id="99" idx="2"/>
            <a:endCxn id="76" idx="0"/>
          </p:cNvCxnSpPr>
          <p:nvPr/>
        </p:nvCxnSpPr>
        <p:spPr>
          <a:xfrm>
            <a:off x="5434988" y="3760440"/>
            <a:ext cx="0" cy="850934"/>
          </a:xfrm>
          <a:prstGeom prst="straightConnector1">
            <a:avLst/>
          </a:prstGeom>
          <a:ln w="381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78" name="Flowchart: Document 77"/>
          <p:cNvSpPr/>
          <p:nvPr/>
        </p:nvSpPr>
        <p:spPr>
          <a:xfrm>
            <a:off x="7080006" y="1756440"/>
            <a:ext cx="1491167" cy="1724511"/>
          </a:xfrm>
          <a:prstGeom prst="flowChartDocument">
            <a:avLst/>
          </a:prstGeom>
          <a:gradFill flip="none" rotWithShape="1">
            <a:gsLst>
              <a:gs pos="71000">
                <a:schemeClr val="accent3">
                  <a:lumMod val="60000"/>
                  <a:lumOff val="40000"/>
                </a:schemeClr>
              </a:gs>
              <a:gs pos="51000">
                <a:srgbClr val="00B0F0"/>
              </a:gs>
              <a:gs pos="27000">
                <a:schemeClr val="accent6">
                  <a:lumMod val="60000"/>
                  <a:lumOff val="40000"/>
                </a:schemeClr>
              </a:gs>
              <a:gs pos="12000">
                <a:schemeClr val="bg2">
                  <a:lumMod val="75000"/>
                </a:schemeClr>
              </a:gs>
              <a:gs pos="100000">
                <a:schemeClr val="accent4">
                  <a:lumMod val="40000"/>
                  <a:lumOff val="60000"/>
                </a:schemeClr>
              </a:gs>
            </a:gsLst>
            <a:lin ang="54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latin typeface="Arial" panose="020B0604020202020204" pitchFamily="34" charset="0"/>
                <a:cs typeface="Arial" panose="020B0604020202020204" pitchFamily="34" charset="0"/>
              </a:rPr>
              <a:t>AVERAGE SCORE FOR EACH SCENARIO &amp; STANDARDISE TO 1</a:t>
            </a:r>
            <a:endParaRPr lang="en-ZA" sz="1400" b="1" dirty="0">
              <a:latin typeface="Arial" panose="020B0604020202020204" pitchFamily="34" charset="0"/>
              <a:cs typeface="Arial" panose="020B0604020202020204" pitchFamily="34" charset="0"/>
            </a:endParaRPr>
          </a:p>
        </p:txBody>
      </p:sp>
      <p:sp>
        <p:nvSpPr>
          <p:cNvPr id="79" name="Flowchart: Document 78"/>
          <p:cNvSpPr/>
          <p:nvPr/>
        </p:nvSpPr>
        <p:spPr>
          <a:xfrm>
            <a:off x="3052313" y="1756440"/>
            <a:ext cx="1521924" cy="872538"/>
          </a:xfrm>
          <a:prstGeom prst="flowChartDocument">
            <a:avLst/>
          </a:prstGeom>
          <a:gradFill flip="none" rotWithShape="1">
            <a:gsLst>
              <a:gs pos="0">
                <a:schemeClr val="accent4">
                  <a:lumMod val="40000"/>
                  <a:lumOff val="60000"/>
                </a:schemeClr>
              </a:gs>
              <a:gs pos="100000">
                <a:schemeClr val="accent4">
                  <a:lumMod val="60000"/>
                  <a:lumOff val="40000"/>
                </a:schemeClr>
              </a:gs>
            </a:gsLst>
            <a:lin ang="5400000" scaled="1"/>
            <a:tileRect/>
          </a:gra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80" name="Flowchart: Document 79"/>
          <p:cNvSpPr/>
          <p:nvPr/>
        </p:nvSpPr>
        <p:spPr>
          <a:xfrm>
            <a:off x="2871498" y="2026546"/>
            <a:ext cx="1548128" cy="872538"/>
          </a:xfrm>
          <a:prstGeom prst="flowChartDocument">
            <a:avLst/>
          </a:prstGeom>
          <a:gradFill flip="none" rotWithShape="1">
            <a:gsLst>
              <a:gs pos="0">
                <a:schemeClr val="accent3">
                  <a:lumMod val="60000"/>
                  <a:lumOff val="40000"/>
                </a:schemeClr>
              </a:gs>
              <a:gs pos="100000">
                <a:schemeClr val="accent3">
                  <a:lumMod val="75000"/>
                </a:schemeClr>
              </a:gs>
            </a:gsLst>
            <a:lin ang="5400000" scaled="1"/>
            <a:tileRect/>
          </a:gra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81" name="Flowchart: Document 80"/>
          <p:cNvSpPr/>
          <p:nvPr/>
        </p:nvSpPr>
        <p:spPr>
          <a:xfrm>
            <a:off x="2671891" y="2338684"/>
            <a:ext cx="1578460" cy="872538"/>
          </a:xfrm>
          <a:prstGeom prst="flowChartDocument">
            <a:avLst/>
          </a:prstGeom>
          <a:gradFill flip="none" rotWithShape="1">
            <a:gsLst>
              <a:gs pos="0">
                <a:srgbClr val="00B0F0"/>
              </a:gs>
              <a:gs pos="100000">
                <a:srgbClr val="0070C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82" name="TextBox 81"/>
          <p:cNvSpPr txBox="1"/>
          <p:nvPr/>
        </p:nvSpPr>
        <p:spPr>
          <a:xfrm>
            <a:off x="2719100" y="2966598"/>
            <a:ext cx="1690025" cy="288147"/>
          </a:xfrm>
          <a:prstGeom prst="rect">
            <a:avLst/>
          </a:prstGeom>
          <a:noFill/>
        </p:spPr>
        <p:txBody>
          <a:bodyPr wrap="square" lIns="36000" tIns="36000" rIns="36000" bIns="36000" rtlCol="0">
            <a:spAutoFit/>
          </a:bodyPr>
          <a:lstStyle/>
          <a:p>
            <a:pPr algn="ctr"/>
            <a:r>
              <a:rPr lang="en-ZA" sz="1400" b="1" dirty="0" smtClean="0">
                <a:solidFill>
                  <a:schemeClr val="bg1"/>
                </a:solidFill>
                <a:latin typeface="Arial" panose="020B0604020202020204" pitchFamily="34" charset="0"/>
                <a:cs typeface="Arial" panose="020B0604020202020204" pitchFamily="34" charset="0"/>
              </a:rPr>
              <a:t>Consequences</a:t>
            </a:r>
            <a:endParaRPr lang="en-ZA" sz="1400" b="1" dirty="0">
              <a:solidFill>
                <a:schemeClr val="bg1"/>
              </a:solidFill>
              <a:latin typeface="Arial" panose="020B0604020202020204" pitchFamily="34" charset="0"/>
              <a:cs typeface="Arial" panose="020B0604020202020204" pitchFamily="34" charset="0"/>
            </a:endParaRPr>
          </a:p>
        </p:txBody>
      </p:sp>
      <p:sp>
        <p:nvSpPr>
          <p:cNvPr id="83" name="TextBox 82"/>
          <p:cNvSpPr txBox="1"/>
          <p:nvPr/>
        </p:nvSpPr>
        <p:spPr>
          <a:xfrm>
            <a:off x="2529925" y="2335868"/>
            <a:ext cx="1690025"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Fish</a:t>
            </a:r>
            <a:endParaRPr lang="en-ZA" sz="1400" dirty="0">
              <a:latin typeface="Arial" panose="020B0604020202020204" pitchFamily="34" charset="0"/>
              <a:cs typeface="Arial" panose="020B0604020202020204" pitchFamily="34" charset="0"/>
            </a:endParaRPr>
          </a:p>
        </p:txBody>
      </p:sp>
      <p:sp>
        <p:nvSpPr>
          <p:cNvPr id="84" name="TextBox 83"/>
          <p:cNvSpPr txBox="1"/>
          <p:nvPr/>
        </p:nvSpPr>
        <p:spPr>
          <a:xfrm>
            <a:off x="2741699" y="2056931"/>
            <a:ext cx="1807726"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Physico-chemical</a:t>
            </a:r>
            <a:endParaRPr lang="en-ZA" sz="1400" dirty="0">
              <a:latin typeface="Arial" panose="020B0604020202020204" pitchFamily="34" charset="0"/>
              <a:cs typeface="Arial" panose="020B0604020202020204" pitchFamily="34" charset="0"/>
            </a:endParaRPr>
          </a:p>
        </p:txBody>
      </p:sp>
      <p:sp>
        <p:nvSpPr>
          <p:cNvPr id="85" name="TextBox 84"/>
          <p:cNvSpPr txBox="1"/>
          <p:nvPr/>
        </p:nvSpPr>
        <p:spPr>
          <a:xfrm>
            <a:off x="2968262" y="1738020"/>
            <a:ext cx="1690025"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Geomorphology</a:t>
            </a:r>
            <a:endParaRPr lang="en-ZA" sz="1400" dirty="0">
              <a:latin typeface="Arial" panose="020B0604020202020204" pitchFamily="34" charset="0"/>
              <a:cs typeface="Arial" panose="020B0604020202020204" pitchFamily="34" charset="0"/>
            </a:endParaRPr>
          </a:p>
        </p:txBody>
      </p:sp>
      <p:sp>
        <p:nvSpPr>
          <p:cNvPr id="86" name="Flowchart: Document 85"/>
          <p:cNvSpPr/>
          <p:nvPr/>
        </p:nvSpPr>
        <p:spPr>
          <a:xfrm>
            <a:off x="2458966" y="2589993"/>
            <a:ext cx="1690028" cy="872538"/>
          </a:xfrm>
          <a:prstGeom prst="flowChartDocument">
            <a:avLst/>
          </a:prstGeom>
          <a:gradFill flip="none" rotWithShape="1">
            <a:gsLst>
              <a:gs pos="0">
                <a:schemeClr val="accent6">
                  <a:lumMod val="60000"/>
                  <a:lumOff val="40000"/>
                </a:schemeClr>
              </a:gs>
              <a:gs pos="100000">
                <a:schemeClr val="accent6">
                  <a:lumMod val="75000"/>
                </a:schemeClr>
              </a:gs>
            </a:gsLst>
            <a:lin ang="5400000" scaled="1"/>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87" name="Flowchart: Document 86"/>
          <p:cNvSpPr/>
          <p:nvPr/>
        </p:nvSpPr>
        <p:spPr>
          <a:xfrm>
            <a:off x="2383804" y="2865535"/>
            <a:ext cx="1690028" cy="958256"/>
          </a:xfrm>
          <a:prstGeom prst="flowChartDocument">
            <a:avLst/>
          </a:prstGeom>
          <a:gradFill flip="none" rotWithShape="1">
            <a:gsLst>
              <a:gs pos="0">
                <a:schemeClr val="bg2">
                  <a:lumMod val="75000"/>
                </a:schemeClr>
              </a:gs>
              <a:gs pos="100000">
                <a:schemeClr val="bg2">
                  <a:lumMod val="50000"/>
                </a:schemeClr>
              </a:gs>
            </a:gsLst>
            <a:lin ang="54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88" name="TextBox 87"/>
          <p:cNvSpPr txBox="1"/>
          <p:nvPr/>
        </p:nvSpPr>
        <p:spPr>
          <a:xfrm>
            <a:off x="2458968" y="2562099"/>
            <a:ext cx="1690025"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Macroinvertebrates</a:t>
            </a:r>
            <a:endParaRPr lang="en-ZA" sz="1400" dirty="0">
              <a:latin typeface="Arial" panose="020B0604020202020204" pitchFamily="34" charset="0"/>
              <a:cs typeface="Arial" panose="020B0604020202020204" pitchFamily="34" charset="0"/>
            </a:endParaRPr>
          </a:p>
        </p:txBody>
      </p:sp>
      <p:sp>
        <p:nvSpPr>
          <p:cNvPr id="89" name="TextBox 88"/>
          <p:cNvSpPr txBox="1"/>
          <p:nvPr/>
        </p:nvSpPr>
        <p:spPr>
          <a:xfrm>
            <a:off x="2383804" y="2882591"/>
            <a:ext cx="1690025"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Riparian vegetation</a:t>
            </a:r>
            <a:endParaRPr lang="en-ZA" sz="1400" dirty="0">
              <a:latin typeface="Arial" panose="020B0604020202020204" pitchFamily="34" charset="0"/>
              <a:cs typeface="Arial" panose="020B0604020202020204" pitchFamily="34" charset="0"/>
            </a:endParaRPr>
          </a:p>
        </p:txBody>
      </p:sp>
      <p:sp>
        <p:nvSpPr>
          <p:cNvPr id="90" name="TextBox 89"/>
          <p:cNvSpPr txBox="1"/>
          <p:nvPr/>
        </p:nvSpPr>
        <p:spPr>
          <a:xfrm>
            <a:off x="2383806" y="3210736"/>
            <a:ext cx="1690025" cy="288147"/>
          </a:xfrm>
          <a:prstGeom prst="rect">
            <a:avLst/>
          </a:prstGeom>
          <a:noFill/>
        </p:spPr>
        <p:txBody>
          <a:bodyPr wrap="square" lIns="36000" tIns="36000" rIns="36000" bIns="36000" rtlCol="0">
            <a:spAutoFit/>
          </a:bodyPr>
          <a:lstStyle/>
          <a:p>
            <a:pPr algn="ctr"/>
            <a:r>
              <a:rPr lang="en-ZA" sz="1400" b="1" dirty="0" smtClean="0">
                <a:solidFill>
                  <a:schemeClr val="bg1"/>
                </a:solidFill>
                <a:latin typeface="Arial" panose="020B0604020202020204" pitchFamily="34" charset="0"/>
                <a:cs typeface="Arial" panose="020B0604020202020204" pitchFamily="34" charset="0"/>
              </a:rPr>
              <a:t>EC FOR SC</a:t>
            </a:r>
            <a:endParaRPr lang="en-ZA" sz="1400" b="1" dirty="0">
              <a:solidFill>
                <a:schemeClr val="bg1"/>
              </a:solidFill>
              <a:latin typeface="Arial" panose="020B0604020202020204" pitchFamily="34" charset="0"/>
              <a:cs typeface="Arial" panose="020B0604020202020204" pitchFamily="34" charset="0"/>
            </a:endParaRPr>
          </a:p>
        </p:txBody>
      </p:sp>
      <p:sp>
        <p:nvSpPr>
          <p:cNvPr id="91" name="Flowchart: Document 90"/>
          <p:cNvSpPr/>
          <p:nvPr/>
        </p:nvSpPr>
        <p:spPr>
          <a:xfrm>
            <a:off x="5265688" y="1756440"/>
            <a:ext cx="1521924" cy="872538"/>
          </a:xfrm>
          <a:prstGeom prst="flowChartDocument">
            <a:avLst/>
          </a:prstGeom>
          <a:gradFill flip="none" rotWithShape="1">
            <a:gsLst>
              <a:gs pos="0">
                <a:schemeClr val="accent4">
                  <a:lumMod val="40000"/>
                  <a:lumOff val="60000"/>
                </a:schemeClr>
              </a:gs>
              <a:gs pos="100000">
                <a:schemeClr val="accent4">
                  <a:lumMod val="60000"/>
                  <a:lumOff val="40000"/>
                </a:schemeClr>
              </a:gs>
            </a:gsLst>
            <a:lin ang="5400000" scaled="1"/>
            <a:tileRect/>
          </a:gra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92" name="Flowchart: Document 91"/>
          <p:cNvSpPr/>
          <p:nvPr/>
        </p:nvSpPr>
        <p:spPr>
          <a:xfrm>
            <a:off x="5084873" y="2026546"/>
            <a:ext cx="1548128" cy="872538"/>
          </a:xfrm>
          <a:prstGeom prst="flowChartDocument">
            <a:avLst/>
          </a:prstGeom>
          <a:gradFill flip="none" rotWithShape="1">
            <a:gsLst>
              <a:gs pos="0">
                <a:schemeClr val="accent3">
                  <a:lumMod val="60000"/>
                  <a:lumOff val="40000"/>
                </a:schemeClr>
              </a:gs>
              <a:gs pos="100000">
                <a:schemeClr val="accent3">
                  <a:lumMod val="75000"/>
                </a:schemeClr>
              </a:gs>
            </a:gsLst>
            <a:lin ang="5400000" scaled="1"/>
            <a:tileRect/>
          </a:gra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93" name="Flowchart: Document 92"/>
          <p:cNvSpPr/>
          <p:nvPr/>
        </p:nvSpPr>
        <p:spPr>
          <a:xfrm>
            <a:off x="4885266" y="2338684"/>
            <a:ext cx="1578460" cy="872538"/>
          </a:xfrm>
          <a:prstGeom prst="flowChartDocument">
            <a:avLst/>
          </a:prstGeom>
          <a:gradFill flip="none" rotWithShape="1">
            <a:gsLst>
              <a:gs pos="0">
                <a:srgbClr val="00B0F0"/>
              </a:gs>
              <a:gs pos="100000">
                <a:srgbClr val="0070C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94" name="TextBox 93"/>
          <p:cNvSpPr txBox="1"/>
          <p:nvPr/>
        </p:nvSpPr>
        <p:spPr>
          <a:xfrm>
            <a:off x="4932475" y="2966598"/>
            <a:ext cx="1690025" cy="288147"/>
          </a:xfrm>
          <a:prstGeom prst="rect">
            <a:avLst/>
          </a:prstGeom>
          <a:noFill/>
        </p:spPr>
        <p:txBody>
          <a:bodyPr wrap="square" lIns="36000" tIns="36000" rIns="36000" bIns="36000" rtlCol="0">
            <a:spAutoFit/>
          </a:bodyPr>
          <a:lstStyle/>
          <a:p>
            <a:pPr algn="ctr"/>
            <a:r>
              <a:rPr lang="en-ZA" sz="1400" b="1" dirty="0" smtClean="0">
                <a:solidFill>
                  <a:schemeClr val="bg1"/>
                </a:solidFill>
                <a:latin typeface="Arial" panose="020B0604020202020204" pitchFamily="34" charset="0"/>
                <a:cs typeface="Arial" panose="020B0604020202020204" pitchFamily="34" charset="0"/>
              </a:rPr>
              <a:t>Consequences</a:t>
            </a:r>
            <a:endParaRPr lang="en-ZA" sz="1400" b="1" dirty="0">
              <a:solidFill>
                <a:schemeClr val="bg1"/>
              </a:solidFill>
              <a:latin typeface="Arial" panose="020B0604020202020204" pitchFamily="34" charset="0"/>
              <a:cs typeface="Arial" panose="020B0604020202020204" pitchFamily="34" charset="0"/>
            </a:endParaRPr>
          </a:p>
        </p:txBody>
      </p:sp>
      <p:sp>
        <p:nvSpPr>
          <p:cNvPr id="95" name="TextBox 94"/>
          <p:cNvSpPr txBox="1"/>
          <p:nvPr/>
        </p:nvSpPr>
        <p:spPr>
          <a:xfrm>
            <a:off x="4743300" y="2335868"/>
            <a:ext cx="1690025"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Fish</a:t>
            </a:r>
            <a:endParaRPr lang="en-ZA" sz="1400" dirty="0">
              <a:latin typeface="Arial" panose="020B0604020202020204" pitchFamily="34" charset="0"/>
              <a:cs typeface="Arial" panose="020B0604020202020204" pitchFamily="34" charset="0"/>
            </a:endParaRPr>
          </a:p>
        </p:txBody>
      </p:sp>
      <p:sp>
        <p:nvSpPr>
          <p:cNvPr id="96" name="TextBox 95"/>
          <p:cNvSpPr txBox="1"/>
          <p:nvPr/>
        </p:nvSpPr>
        <p:spPr>
          <a:xfrm>
            <a:off x="4955074" y="2056931"/>
            <a:ext cx="1807726"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Physico-chemical</a:t>
            </a:r>
            <a:endParaRPr lang="en-ZA" sz="1400" dirty="0">
              <a:latin typeface="Arial" panose="020B0604020202020204" pitchFamily="34" charset="0"/>
              <a:cs typeface="Arial" panose="020B0604020202020204" pitchFamily="34" charset="0"/>
            </a:endParaRPr>
          </a:p>
        </p:txBody>
      </p:sp>
      <p:sp>
        <p:nvSpPr>
          <p:cNvPr id="97" name="TextBox 96"/>
          <p:cNvSpPr txBox="1"/>
          <p:nvPr/>
        </p:nvSpPr>
        <p:spPr>
          <a:xfrm>
            <a:off x="5181637" y="1738020"/>
            <a:ext cx="1690025"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Geomorphology</a:t>
            </a:r>
            <a:endParaRPr lang="en-ZA" sz="1400" dirty="0">
              <a:latin typeface="Arial" panose="020B0604020202020204" pitchFamily="34" charset="0"/>
              <a:cs typeface="Arial" panose="020B0604020202020204" pitchFamily="34" charset="0"/>
            </a:endParaRPr>
          </a:p>
        </p:txBody>
      </p:sp>
      <p:sp>
        <p:nvSpPr>
          <p:cNvPr id="98" name="Flowchart: Document 97"/>
          <p:cNvSpPr/>
          <p:nvPr/>
        </p:nvSpPr>
        <p:spPr>
          <a:xfrm>
            <a:off x="4672341" y="2589993"/>
            <a:ext cx="1690028" cy="872538"/>
          </a:xfrm>
          <a:prstGeom prst="flowChartDocument">
            <a:avLst/>
          </a:prstGeom>
          <a:gradFill flip="none" rotWithShape="1">
            <a:gsLst>
              <a:gs pos="0">
                <a:schemeClr val="accent6">
                  <a:lumMod val="60000"/>
                  <a:lumOff val="40000"/>
                </a:schemeClr>
              </a:gs>
              <a:gs pos="100000">
                <a:schemeClr val="accent6">
                  <a:lumMod val="75000"/>
                </a:schemeClr>
              </a:gs>
            </a:gsLst>
            <a:lin ang="5400000" scaled="1"/>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99" name="Flowchart: Document 98"/>
          <p:cNvSpPr/>
          <p:nvPr/>
        </p:nvSpPr>
        <p:spPr>
          <a:xfrm>
            <a:off x="4589974" y="2865535"/>
            <a:ext cx="1690028" cy="958256"/>
          </a:xfrm>
          <a:prstGeom prst="flowChartDocument">
            <a:avLst/>
          </a:prstGeom>
          <a:gradFill flip="none" rotWithShape="1">
            <a:gsLst>
              <a:gs pos="0">
                <a:schemeClr val="bg2">
                  <a:lumMod val="75000"/>
                </a:schemeClr>
              </a:gs>
              <a:gs pos="100000">
                <a:schemeClr val="bg2">
                  <a:lumMod val="50000"/>
                </a:schemeClr>
              </a:gs>
            </a:gsLst>
            <a:lin ang="54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100" name="TextBox 99"/>
          <p:cNvSpPr txBox="1"/>
          <p:nvPr/>
        </p:nvSpPr>
        <p:spPr>
          <a:xfrm>
            <a:off x="4672343" y="2562099"/>
            <a:ext cx="1690025"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Macroinvertebrates</a:t>
            </a:r>
            <a:endParaRPr lang="en-ZA" sz="1400" dirty="0">
              <a:latin typeface="Arial" panose="020B0604020202020204" pitchFamily="34" charset="0"/>
              <a:cs typeface="Arial" panose="020B0604020202020204" pitchFamily="34" charset="0"/>
            </a:endParaRPr>
          </a:p>
        </p:txBody>
      </p:sp>
      <p:sp>
        <p:nvSpPr>
          <p:cNvPr id="101" name="TextBox 100"/>
          <p:cNvSpPr txBox="1"/>
          <p:nvPr/>
        </p:nvSpPr>
        <p:spPr>
          <a:xfrm>
            <a:off x="4597179" y="2882591"/>
            <a:ext cx="1690025"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Riparian vegetation</a:t>
            </a:r>
            <a:endParaRPr lang="en-ZA" sz="1400" dirty="0">
              <a:latin typeface="Arial" panose="020B0604020202020204" pitchFamily="34" charset="0"/>
              <a:cs typeface="Arial" panose="020B0604020202020204" pitchFamily="34" charset="0"/>
            </a:endParaRPr>
          </a:p>
        </p:txBody>
      </p:sp>
      <p:sp>
        <p:nvSpPr>
          <p:cNvPr id="102" name="TextBox 101"/>
          <p:cNvSpPr txBox="1"/>
          <p:nvPr/>
        </p:nvSpPr>
        <p:spPr>
          <a:xfrm>
            <a:off x="4597181" y="3210736"/>
            <a:ext cx="1690025" cy="503590"/>
          </a:xfrm>
          <a:prstGeom prst="rect">
            <a:avLst/>
          </a:prstGeom>
          <a:noFill/>
        </p:spPr>
        <p:txBody>
          <a:bodyPr wrap="square" lIns="36000" tIns="36000" rIns="36000" bIns="36000" rtlCol="0">
            <a:spAutoFit/>
          </a:bodyPr>
          <a:lstStyle/>
          <a:p>
            <a:pPr algn="ctr"/>
            <a:r>
              <a:rPr lang="en-ZA" sz="1400" b="1" dirty="0" smtClean="0">
                <a:solidFill>
                  <a:schemeClr val="bg1"/>
                </a:solidFill>
                <a:latin typeface="Arial" panose="020B0604020202020204" pitchFamily="34" charset="0"/>
                <a:cs typeface="Arial" panose="020B0604020202020204" pitchFamily="34" charset="0"/>
              </a:rPr>
              <a:t>COMPARE EC TO REC</a:t>
            </a:r>
            <a:endParaRPr lang="en-ZA" sz="1400" b="1" dirty="0">
              <a:solidFill>
                <a:schemeClr val="bg1"/>
              </a:solidFill>
              <a:latin typeface="Arial" panose="020B0604020202020204" pitchFamily="34" charset="0"/>
              <a:cs typeface="Arial" panose="020B0604020202020204" pitchFamily="34" charset="0"/>
            </a:endParaRPr>
          </a:p>
        </p:txBody>
      </p:sp>
      <p:cxnSp>
        <p:nvCxnSpPr>
          <p:cNvPr id="103" name="Straight Arrow Connector 102"/>
          <p:cNvCxnSpPr>
            <a:stCxn id="87" idx="2"/>
            <a:endCxn id="74" idx="0"/>
          </p:cNvCxnSpPr>
          <p:nvPr/>
        </p:nvCxnSpPr>
        <p:spPr>
          <a:xfrm>
            <a:off x="3228818" y="3760440"/>
            <a:ext cx="0" cy="850934"/>
          </a:xfrm>
          <a:prstGeom prst="straightConnector1">
            <a:avLst/>
          </a:prstGeom>
          <a:ln w="381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104" name="Rectangle 103"/>
          <p:cNvSpPr/>
          <p:nvPr/>
        </p:nvSpPr>
        <p:spPr>
          <a:xfrm>
            <a:off x="7099572" y="4611374"/>
            <a:ext cx="1386993" cy="719034"/>
          </a:xfrm>
          <a:prstGeom prst="rect">
            <a:avLst/>
          </a:prstGeom>
          <a:solidFill>
            <a:schemeClr val="tx1"/>
          </a:solidFill>
        </p:spPr>
        <p:txBody>
          <a:bodyPr wrap="square" lIns="36000" tIns="36000" rIns="36000" bIns="36000" rtlCol="0">
            <a:spAutoFit/>
          </a:bodyPr>
          <a:lstStyle/>
          <a:p>
            <a:pPr algn="ctr"/>
            <a:r>
              <a:rPr lang="en-ZA" sz="1400" b="1" dirty="0" smtClean="0">
                <a:solidFill>
                  <a:schemeClr val="bg1"/>
                </a:solidFill>
                <a:latin typeface="Arial" panose="020B0604020202020204" pitchFamily="34" charset="0"/>
                <a:ea typeface="ＭＳ Ｐゴシック" pitchFamily="34" charset="-128"/>
                <a:cs typeface="Arial" panose="020B0604020202020204" pitchFamily="34" charset="0"/>
              </a:rPr>
              <a:t>Rank Scenarios at each EWR site</a:t>
            </a:r>
            <a:endParaRPr lang="en-ZA" sz="1400" b="1" dirty="0">
              <a:solidFill>
                <a:schemeClr val="bg1"/>
              </a:solidFill>
              <a:latin typeface="Arial" panose="020B0604020202020204" pitchFamily="34" charset="0"/>
              <a:ea typeface="ＭＳ Ｐゴシック" pitchFamily="34" charset="-128"/>
              <a:cs typeface="Arial" panose="020B0604020202020204" pitchFamily="34" charset="0"/>
            </a:endParaRPr>
          </a:p>
        </p:txBody>
      </p:sp>
      <p:cxnSp>
        <p:nvCxnSpPr>
          <p:cNvPr id="105" name="Straight Arrow Connector 104"/>
          <p:cNvCxnSpPr>
            <a:stCxn id="78" idx="2"/>
            <a:endCxn id="104" idx="0"/>
          </p:cNvCxnSpPr>
          <p:nvPr/>
        </p:nvCxnSpPr>
        <p:spPr>
          <a:xfrm flipH="1">
            <a:off x="7793069" y="3366942"/>
            <a:ext cx="32521" cy="1244432"/>
          </a:xfrm>
          <a:prstGeom prst="straightConnector1">
            <a:avLst/>
          </a:prstGeom>
          <a:ln w="381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flipV="1">
            <a:off x="1525742" y="4383886"/>
            <a:ext cx="192717" cy="227488"/>
          </a:xfrm>
          <a:prstGeom prst="straightConnector1">
            <a:avLst/>
          </a:prstGeom>
          <a:ln w="381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a:off x="2602711" y="4445808"/>
            <a:ext cx="232778" cy="188565"/>
          </a:xfrm>
          <a:prstGeom prst="straightConnector1">
            <a:avLst/>
          </a:prstGeom>
          <a:ln w="381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a:off x="3684294" y="4863169"/>
            <a:ext cx="973993" cy="0"/>
          </a:xfrm>
          <a:prstGeom prst="straightConnector1">
            <a:avLst/>
          </a:prstGeom>
          <a:ln w="381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a:endCxn id="104" idx="1"/>
          </p:cNvCxnSpPr>
          <p:nvPr/>
        </p:nvCxnSpPr>
        <p:spPr>
          <a:xfrm>
            <a:off x="6180966" y="4970891"/>
            <a:ext cx="918606" cy="0"/>
          </a:xfrm>
          <a:prstGeom prst="straightConnector1">
            <a:avLst/>
          </a:prstGeom>
          <a:ln w="381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110" name="Right Arrow 109"/>
          <p:cNvSpPr/>
          <p:nvPr/>
        </p:nvSpPr>
        <p:spPr>
          <a:xfrm>
            <a:off x="1924023" y="3276779"/>
            <a:ext cx="376521" cy="38196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1" name="Right Arrow 110"/>
          <p:cNvSpPr/>
          <p:nvPr/>
        </p:nvSpPr>
        <p:spPr>
          <a:xfrm>
            <a:off x="4172904" y="3292935"/>
            <a:ext cx="376521" cy="38196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2" name="Right Arrow 111"/>
          <p:cNvSpPr/>
          <p:nvPr/>
        </p:nvSpPr>
        <p:spPr>
          <a:xfrm>
            <a:off x="6508005" y="3284886"/>
            <a:ext cx="376521" cy="38196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032928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85750" y="0"/>
            <a:ext cx="85725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2600" b="1" dirty="0" smtClean="0">
                <a:solidFill>
                  <a:prstClr val="white"/>
                </a:solidFill>
                <a:latin typeface="Futura Md BT" pitchFamily="34" charset="0"/>
              </a:rPr>
              <a:t>Determining ecological consequences of scenarios</a:t>
            </a:r>
            <a:endParaRPr lang="en-ZA" altLang="en-US" sz="2600" b="1" dirty="0">
              <a:solidFill>
                <a:prstClr val="white"/>
              </a:solidFill>
              <a:latin typeface="Futura Md BT" pitchFamily="34" charset="0"/>
            </a:endParaRPr>
          </a:p>
        </p:txBody>
      </p:sp>
      <p:sp>
        <p:nvSpPr>
          <p:cNvPr id="3" name="Flowchart: Document 2"/>
          <p:cNvSpPr/>
          <p:nvPr/>
        </p:nvSpPr>
        <p:spPr>
          <a:xfrm>
            <a:off x="6502400" y="1269988"/>
            <a:ext cx="2154663" cy="1681819"/>
          </a:xfrm>
          <a:prstGeom prst="flowChartDocument">
            <a:avLst/>
          </a:prstGeom>
          <a:gradFill flip="none" rotWithShape="1">
            <a:gsLst>
              <a:gs pos="71000">
                <a:schemeClr val="accent3">
                  <a:lumMod val="60000"/>
                  <a:lumOff val="40000"/>
                </a:schemeClr>
              </a:gs>
              <a:gs pos="51000">
                <a:srgbClr val="00B0F0"/>
              </a:gs>
              <a:gs pos="27000">
                <a:schemeClr val="accent6">
                  <a:lumMod val="60000"/>
                  <a:lumOff val="40000"/>
                </a:schemeClr>
              </a:gs>
              <a:gs pos="12000">
                <a:schemeClr val="bg2">
                  <a:lumMod val="75000"/>
                </a:schemeClr>
              </a:gs>
              <a:gs pos="100000">
                <a:schemeClr val="accent4">
                  <a:lumMod val="40000"/>
                  <a:lumOff val="60000"/>
                </a:schemeClr>
              </a:gs>
            </a:gsLst>
            <a:lin ang="54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Ecological ranking of scenarios per EWR site</a:t>
            </a:r>
            <a:endParaRPr lang="en-ZA" sz="2400" b="1"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118955" y="1220652"/>
            <a:ext cx="4724400" cy="2660128"/>
          </a:xfrm>
          <a:prstGeom prst="rect">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ZA" sz="2400" b="1" dirty="0" smtClean="0">
                <a:solidFill>
                  <a:schemeClr val="tx1"/>
                </a:solidFill>
                <a:latin typeface="Arial" panose="020B0604020202020204" pitchFamily="34" charset="0"/>
                <a:cs typeface="Arial" panose="020B0604020202020204" pitchFamily="34" charset="0"/>
              </a:rPr>
              <a:t>RELATIVE ECOLOGICAL IMPORTANCE OF SITES</a:t>
            </a:r>
          </a:p>
          <a:p>
            <a:pPr marL="285750" indent="-285750">
              <a:buFont typeface="Arial" panose="020B0604020202020204" pitchFamily="34" charset="0"/>
              <a:buChar char="•"/>
            </a:pPr>
            <a:r>
              <a:rPr lang="en-ZA" sz="2400" dirty="0" smtClean="0">
                <a:solidFill>
                  <a:schemeClr val="tx1"/>
                </a:solidFill>
                <a:latin typeface="Arial" panose="020B0604020202020204" pitchFamily="34" charset="0"/>
                <a:cs typeface="Arial" panose="020B0604020202020204" pitchFamily="34" charset="0"/>
              </a:rPr>
              <a:t>PES</a:t>
            </a:r>
          </a:p>
          <a:p>
            <a:pPr marL="285750" indent="-285750">
              <a:buFont typeface="Arial" panose="020B0604020202020204" pitchFamily="34" charset="0"/>
              <a:buChar char="•"/>
            </a:pPr>
            <a:r>
              <a:rPr lang="en-ZA" sz="2400" dirty="0" smtClean="0">
                <a:solidFill>
                  <a:schemeClr val="tx1"/>
                </a:solidFill>
                <a:latin typeface="Arial" panose="020B0604020202020204" pitchFamily="34" charset="0"/>
                <a:cs typeface="Arial" panose="020B0604020202020204" pitchFamily="34" charset="0"/>
              </a:rPr>
              <a:t>EIS</a:t>
            </a:r>
          </a:p>
          <a:p>
            <a:pPr marL="285750" indent="-285750">
              <a:buFont typeface="Arial" panose="020B0604020202020204" pitchFamily="34" charset="0"/>
              <a:buChar char="•"/>
            </a:pPr>
            <a:r>
              <a:rPr lang="en-ZA" sz="2400" dirty="0" smtClean="0">
                <a:solidFill>
                  <a:schemeClr val="tx1"/>
                </a:solidFill>
                <a:latin typeface="Arial" panose="020B0604020202020204" pitchFamily="34" charset="0"/>
                <a:cs typeface="Arial" panose="020B0604020202020204" pitchFamily="34" charset="0"/>
              </a:rPr>
              <a:t>Locality in conservation areas</a:t>
            </a:r>
          </a:p>
          <a:p>
            <a:pPr marL="285750" indent="-285750">
              <a:buFont typeface="Arial" panose="020B0604020202020204" pitchFamily="34" charset="0"/>
              <a:buChar char="•"/>
            </a:pPr>
            <a:endParaRPr lang="en-ZA" sz="2400" dirty="0">
              <a:solidFill>
                <a:schemeClr val="tx1"/>
              </a:solidFill>
              <a:latin typeface="Arial" panose="020B0604020202020204" pitchFamily="34" charset="0"/>
              <a:cs typeface="Arial" panose="020B0604020202020204" pitchFamily="34" charset="0"/>
            </a:endParaRPr>
          </a:p>
          <a:p>
            <a:pPr algn="ctr"/>
            <a:r>
              <a:rPr lang="en-ZA" sz="2400" b="1" dirty="0" smtClean="0">
                <a:solidFill>
                  <a:schemeClr val="tx1"/>
                </a:solidFill>
                <a:latin typeface="Arial" panose="020B0604020202020204" pitchFamily="34" charset="0"/>
                <a:cs typeface="Arial" panose="020B0604020202020204" pitchFamily="34" charset="0"/>
              </a:rPr>
              <a:t>WEIGHT</a:t>
            </a:r>
            <a:endParaRPr lang="en-ZA" sz="2400" dirty="0">
              <a:solidFill>
                <a:schemeClr val="tx1"/>
              </a:solidFill>
              <a:latin typeface="Arial" panose="020B0604020202020204" pitchFamily="34" charset="0"/>
              <a:cs typeface="Arial" panose="020B0604020202020204" pitchFamily="34" charset="0"/>
            </a:endParaRPr>
          </a:p>
        </p:txBody>
      </p:sp>
      <p:sp>
        <p:nvSpPr>
          <p:cNvPr id="5" name="Flowchart: Document 4"/>
          <p:cNvSpPr/>
          <p:nvPr/>
        </p:nvSpPr>
        <p:spPr>
          <a:xfrm>
            <a:off x="5766549" y="3505735"/>
            <a:ext cx="3282201" cy="1646349"/>
          </a:xfrm>
          <a:prstGeom prst="flowChartDocument">
            <a:avLst/>
          </a:prstGeom>
          <a:solidFill>
            <a:schemeClr val="accent3">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Ecological ranking of scenarios  for the Letaba system</a:t>
            </a:r>
            <a:endParaRPr lang="en-ZA" sz="2400" b="1" dirty="0">
              <a:solidFill>
                <a:schemeClr val="tx1"/>
              </a:solidFill>
              <a:latin typeface="Arial" panose="020B0604020202020204" pitchFamily="34" charset="0"/>
              <a:cs typeface="Arial" panose="020B0604020202020204" pitchFamily="34" charset="0"/>
            </a:endParaRPr>
          </a:p>
        </p:txBody>
      </p:sp>
      <p:sp>
        <p:nvSpPr>
          <p:cNvPr id="6" name="TextBox 5"/>
          <p:cNvSpPr txBox="1"/>
          <p:nvPr/>
        </p:nvSpPr>
        <p:spPr>
          <a:xfrm>
            <a:off x="4843355" y="2078204"/>
            <a:ext cx="1465389" cy="830997"/>
          </a:xfrm>
          <a:prstGeom prst="rect">
            <a:avLst/>
          </a:prstGeom>
          <a:noFill/>
        </p:spPr>
        <p:txBody>
          <a:bodyPr wrap="square" rtlCol="0">
            <a:spAutoFit/>
          </a:bodyPr>
          <a:lstStyle/>
          <a:p>
            <a:pPr algn="ctr"/>
            <a:r>
              <a:rPr lang="en-ZA" sz="2400" b="1" dirty="0" smtClean="0">
                <a:solidFill>
                  <a:srgbClr val="FF0000"/>
                </a:solidFill>
                <a:latin typeface="Arial" panose="020B0604020202020204" pitchFamily="34" charset="0"/>
                <a:cs typeface="Arial" panose="020B0604020202020204" pitchFamily="34" charset="0"/>
              </a:rPr>
              <a:t>APPLY WEIGHT</a:t>
            </a:r>
            <a:endParaRPr lang="en-ZA" sz="2400" b="1" dirty="0">
              <a:solidFill>
                <a:srgbClr val="FF0000"/>
              </a:solidFill>
              <a:latin typeface="Arial" panose="020B0604020202020204" pitchFamily="34" charset="0"/>
              <a:cs typeface="Arial" panose="020B0604020202020204" pitchFamily="34" charset="0"/>
            </a:endParaRPr>
          </a:p>
        </p:txBody>
      </p:sp>
      <p:cxnSp>
        <p:nvCxnSpPr>
          <p:cNvPr id="7" name="Straight Arrow Connector 6"/>
          <p:cNvCxnSpPr/>
          <p:nvPr/>
        </p:nvCxnSpPr>
        <p:spPr>
          <a:xfrm>
            <a:off x="4843355" y="1906945"/>
            <a:ext cx="1659045" cy="0"/>
          </a:xfrm>
          <a:prstGeom prst="straightConnector1">
            <a:avLst/>
          </a:prstGeom>
          <a:ln w="381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2283050" y="3213192"/>
            <a:ext cx="1" cy="237095"/>
          </a:xfrm>
          <a:prstGeom prst="straightConnector1">
            <a:avLst/>
          </a:prstGeom>
          <a:ln w="381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5" idx="0"/>
          </p:cNvCxnSpPr>
          <p:nvPr/>
        </p:nvCxnSpPr>
        <p:spPr>
          <a:xfrm>
            <a:off x="7389705" y="2909201"/>
            <a:ext cx="17945" cy="596534"/>
          </a:xfrm>
          <a:prstGeom prst="straightConnector1">
            <a:avLst/>
          </a:prstGeom>
          <a:ln w="381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4366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85750" y="0"/>
            <a:ext cx="85725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2600" b="1" dirty="0" smtClean="0">
                <a:solidFill>
                  <a:prstClr val="white"/>
                </a:solidFill>
                <a:latin typeface="Futura Md BT" pitchFamily="34" charset="0"/>
              </a:rPr>
              <a:t>RESULTS PER EWR SITES: EWR 1 (LETABA)</a:t>
            </a:r>
            <a:endParaRPr lang="en-ZA" altLang="en-US" sz="2600" b="1" dirty="0">
              <a:solidFill>
                <a:prstClr val="white"/>
              </a:solidFill>
              <a:latin typeface="Futura Md BT" pitchFamily="34" charset="0"/>
            </a:endParaRPr>
          </a:p>
        </p:txBody>
      </p:sp>
      <p:pic>
        <p:nvPicPr>
          <p:cNvPr id="3" name="Picture 2"/>
          <p:cNvPicPr/>
          <p:nvPr/>
        </p:nvPicPr>
        <p:blipFill rotWithShape="1">
          <a:blip r:embed="rId2" cstate="print">
            <a:extLst>
              <a:ext uri="{28A0092B-C50C-407E-A947-70E740481C1C}">
                <a14:useLocalDpi xmlns:a14="http://schemas.microsoft.com/office/drawing/2010/main" val="0"/>
              </a:ext>
            </a:extLst>
          </a:blip>
          <a:srcRect l="14049" r="52552"/>
          <a:stretch/>
        </p:blipFill>
        <p:spPr bwMode="auto">
          <a:xfrm>
            <a:off x="0" y="982662"/>
            <a:ext cx="3378200" cy="5621337"/>
          </a:xfrm>
          <a:prstGeom prst="rect">
            <a:avLst/>
          </a:prstGeom>
          <a:noFill/>
          <a:ln>
            <a:noFill/>
          </a:ln>
          <a:extLst>
            <a:ext uri="{53640926-AAD7-44D8-BBD7-CCE9431645EC}">
              <a14:shadowObscured xmlns:a14="http://schemas.microsoft.com/office/drawing/2010/main"/>
            </a:ext>
          </a:extLst>
        </p:spPr>
      </p:pic>
      <p:sp>
        <p:nvSpPr>
          <p:cNvPr id="4" name="Rectangle 3"/>
          <p:cNvSpPr/>
          <p:nvPr/>
        </p:nvSpPr>
        <p:spPr>
          <a:xfrm>
            <a:off x="3810000" y="1009600"/>
            <a:ext cx="5168900" cy="4893647"/>
          </a:xfrm>
          <a:prstGeom prst="rect">
            <a:avLst/>
          </a:prstGeom>
          <a:gradFill>
            <a:gsLst>
              <a:gs pos="0">
                <a:schemeClr val="accent5">
                  <a:lumMod val="20000"/>
                  <a:lumOff val="80000"/>
                </a:schemeClr>
              </a:gs>
              <a:gs pos="100000">
                <a:schemeClr val="accent5">
                  <a:lumMod val="60000"/>
                  <a:lumOff val="40000"/>
                </a:schemeClr>
              </a:gs>
            </a:gsLst>
            <a:lin ang="5400000" scaled="0"/>
          </a:gradFill>
        </p:spPr>
        <p:txBody>
          <a:bodyPr wrap="square">
            <a:spAutoFit/>
          </a:bodyPr>
          <a:lstStyle/>
          <a:p>
            <a:pPr marL="342900" indent="-342900">
              <a:buFont typeface="Wingdings" panose="05000000000000000000" pitchFamily="2" charset="2"/>
              <a:buChar char="Ø"/>
            </a:pPr>
            <a:r>
              <a:rPr lang="en-GB" sz="2400" dirty="0">
                <a:latin typeface="Futura Md BT" panose="020B0602020204020303" pitchFamily="34" charset="0"/>
              </a:rPr>
              <a:t>Sc 3 is similar to the present day flows and therefore maintains the PES and REC</a:t>
            </a:r>
            <a:r>
              <a:rPr lang="en-GB" sz="2400" dirty="0" smtClean="0">
                <a:latin typeface="Futura Md BT" panose="020B0602020204020303" pitchFamily="34" charset="0"/>
              </a:rPr>
              <a:t>.</a:t>
            </a:r>
          </a:p>
          <a:p>
            <a:pPr marL="342900" indent="-342900">
              <a:buFont typeface="Wingdings" panose="05000000000000000000" pitchFamily="2" charset="2"/>
              <a:buChar char="Ø"/>
            </a:pPr>
            <a:endParaRPr lang="en-ZA" sz="2400" dirty="0">
              <a:latin typeface="Futura Md BT" panose="020B0602020204020303" pitchFamily="34" charset="0"/>
            </a:endParaRPr>
          </a:p>
          <a:p>
            <a:pPr marL="342900" indent="-342900">
              <a:buFont typeface="Wingdings" panose="05000000000000000000" pitchFamily="2" charset="2"/>
              <a:buChar char="Ø"/>
            </a:pPr>
            <a:r>
              <a:rPr lang="en-GB" sz="2400" dirty="0">
                <a:latin typeface="Futura Md BT" panose="020B0602020204020303" pitchFamily="34" charset="0"/>
              </a:rPr>
              <a:t>Sc 5 and 6 have lower floods than present day as well as lower base flows.  This results in decreased fast habitats impacting on instream habitat and increased stress on the biota.  Vegetation is likely to encroach in lower and marginal zones.</a:t>
            </a:r>
            <a:endParaRPr lang="en-ZA" sz="2400" dirty="0">
              <a:latin typeface="Futura Md BT" panose="020B0602020204020303" pitchFamily="34" charset="0"/>
            </a:endParaRPr>
          </a:p>
        </p:txBody>
      </p:sp>
      <p:sp>
        <p:nvSpPr>
          <p:cNvPr id="5" name="TextBox 4"/>
          <p:cNvSpPr txBox="1"/>
          <p:nvPr/>
        </p:nvSpPr>
        <p:spPr>
          <a:xfrm>
            <a:off x="2520950" y="2385815"/>
            <a:ext cx="1289050" cy="400110"/>
          </a:xfrm>
          <a:prstGeom prst="rect">
            <a:avLst/>
          </a:prstGeom>
          <a:noFill/>
        </p:spPr>
        <p:txBody>
          <a:bodyPr wrap="square" rtlCol="0">
            <a:spAutoFit/>
          </a:bodyPr>
          <a:lstStyle/>
          <a:p>
            <a:r>
              <a:rPr lang="en-ZA" sz="2000" b="1" dirty="0" smtClean="0">
                <a:latin typeface="Arial" panose="020B0604020202020204" pitchFamily="34" charset="0"/>
                <a:cs typeface="Arial" panose="020B0604020202020204" pitchFamily="34" charset="0"/>
              </a:rPr>
              <a:t>, 10</a:t>
            </a:r>
            <a:endParaRPr lang="en-ZA"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4235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85750" y="0"/>
            <a:ext cx="85725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2600" b="1" dirty="0" smtClean="0">
                <a:solidFill>
                  <a:prstClr val="white"/>
                </a:solidFill>
                <a:latin typeface="Futura Md BT" pitchFamily="34" charset="0"/>
              </a:rPr>
              <a:t>RESULTS PER EWR SITES: EWR 3 (LETABA)</a:t>
            </a:r>
            <a:endParaRPr lang="en-ZA" altLang="en-US" sz="2600" b="1" dirty="0">
              <a:solidFill>
                <a:prstClr val="white"/>
              </a:solidFill>
              <a:latin typeface="Futura Md BT" pitchFamily="34" charset="0"/>
            </a:endParaRP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23201" r="43620"/>
          <a:stretch/>
        </p:blipFill>
        <p:spPr bwMode="auto">
          <a:xfrm>
            <a:off x="0" y="901700"/>
            <a:ext cx="2940050" cy="5473700"/>
          </a:xfrm>
          <a:prstGeom prst="rect">
            <a:avLst/>
          </a:prstGeom>
          <a:noFill/>
          <a:ln>
            <a:noFill/>
          </a:ln>
          <a:extLst>
            <a:ext uri="{53640926-AAD7-44D8-BBD7-CCE9431645EC}">
              <a14:shadowObscured xmlns:a14="http://schemas.microsoft.com/office/drawing/2010/main"/>
            </a:ext>
          </a:extLst>
        </p:spPr>
      </p:pic>
      <p:sp>
        <p:nvSpPr>
          <p:cNvPr id="4" name="Rectangle 3"/>
          <p:cNvSpPr/>
          <p:nvPr/>
        </p:nvSpPr>
        <p:spPr>
          <a:xfrm>
            <a:off x="3048000" y="822394"/>
            <a:ext cx="6007100" cy="5170646"/>
          </a:xfrm>
          <a:prstGeom prst="rect">
            <a:avLst/>
          </a:prstGeom>
          <a:gradFill>
            <a:gsLst>
              <a:gs pos="0">
                <a:schemeClr val="accent5">
                  <a:lumMod val="20000"/>
                  <a:lumOff val="80000"/>
                </a:schemeClr>
              </a:gs>
              <a:gs pos="100000">
                <a:schemeClr val="accent5">
                  <a:lumMod val="60000"/>
                  <a:lumOff val="40000"/>
                </a:schemeClr>
              </a:gs>
            </a:gsLst>
            <a:lin ang="5400000" scaled="0"/>
          </a:gradFill>
        </p:spPr>
        <p:txBody>
          <a:bodyPr wrap="square">
            <a:spAutoFit/>
          </a:bodyPr>
          <a:lstStyle/>
          <a:p>
            <a:pPr marL="342900" indent="-342900">
              <a:buFont typeface="Wingdings" panose="05000000000000000000" pitchFamily="2" charset="2"/>
              <a:buChar char="Ø"/>
            </a:pPr>
            <a:r>
              <a:rPr lang="en-GB" sz="2200" dirty="0">
                <a:latin typeface="Futura Md BT" panose="020B0602020204020303" pitchFamily="34" charset="0"/>
              </a:rPr>
              <a:t>Sc 6: Decrease in EC </a:t>
            </a:r>
            <a:r>
              <a:rPr lang="en-GB" sz="2200" dirty="0">
                <a:latin typeface="Futura Md BT" panose="020B0602020204020303" pitchFamily="34" charset="0"/>
              </a:rPr>
              <a:t>due </a:t>
            </a:r>
            <a:r>
              <a:rPr lang="en-GB" sz="2200" dirty="0">
                <a:latin typeface="Futura Md BT" panose="020B0602020204020303" pitchFamily="34" charset="0"/>
              </a:rPr>
              <a:t>to reduced high flows. R</a:t>
            </a:r>
            <a:r>
              <a:rPr lang="en-GB" sz="2200" dirty="0">
                <a:latin typeface="Futura Md BT" panose="020B0602020204020303" pitchFamily="34" charset="0"/>
              </a:rPr>
              <a:t>educe </a:t>
            </a:r>
            <a:r>
              <a:rPr lang="en-GB" sz="2200" dirty="0">
                <a:latin typeface="Futura Md BT" panose="020B0602020204020303" pitchFamily="34" charset="0"/>
              </a:rPr>
              <a:t>substrate quality and suitability and species with a preference in this type of habitat may deteriorate.</a:t>
            </a:r>
            <a:endParaRPr lang="en-ZA" sz="2200" dirty="0">
              <a:latin typeface="Futura Md BT" panose="020B0602020204020303" pitchFamily="34" charset="0"/>
            </a:endParaRPr>
          </a:p>
          <a:p>
            <a:pPr marL="342900" indent="-342900">
              <a:buFont typeface="Wingdings" panose="05000000000000000000" pitchFamily="2" charset="2"/>
              <a:buChar char="Ø"/>
            </a:pPr>
            <a:r>
              <a:rPr lang="en-GB" sz="2200" dirty="0">
                <a:latin typeface="Futura Md BT" panose="020B0602020204020303" pitchFamily="34" charset="0"/>
              </a:rPr>
              <a:t>Sc 9: </a:t>
            </a:r>
            <a:r>
              <a:rPr lang="en-GB" sz="2200" dirty="0">
                <a:latin typeface="Futura Md BT" panose="020B0602020204020303" pitchFamily="34" charset="0"/>
              </a:rPr>
              <a:t>Almost all </a:t>
            </a:r>
            <a:r>
              <a:rPr lang="en-GB" sz="2200" dirty="0">
                <a:latin typeface="Futura Md BT" panose="020B0602020204020303" pitchFamily="34" charset="0"/>
              </a:rPr>
              <a:t>categories </a:t>
            </a:r>
            <a:r>
              <a:rPr lang="en-GB" sz="2200" dirty="0">
                <a:latin typeface="Futura Md BT" panose="020B0602020204020303" pitchFamily="34" charset="0"/>
              </a:rPr>
              <a:t>improve </a:t>
            </a:r>
            <a:r>
              <a:rPr lang="en-GB" sz="2200" dirty="0">
                <a:latin typeface="Futura Md BT" panose="020B0602020204020303" pitchFamily="34" charset="0"/>
              </a:rPr>
              <a:t>from Sc 6 due to the improvement in baseflows (positive for fish with a preference for fast habitat) as well as some smaller floods.  Riparian vegetation improvement is in the marginal and lower zones as these floods will reduce encroachment on the macro-channel floor and promote zone health.</a:t>
            </a:r>
            <a:endParaRPr lang="en-ZA" sz="2200" dirty="0">
              <a:latin typeface="Futura Md BT" panose="020B0602020204020303" pitchFamily="34" charset="0"/>
            </a:endParaRPr>
          </a:p>
          <a:p>
            <a:pPr marL="342900" indent="-342900">
              <a:buFont typeface="Wingdings" panose="05000000000000000000" pitchFamily="2" charset="2"/>
              <a:buChar char="Ø"/>
            </a:pPr>
            <a:r>
              <a:rPr lang="en-GB" sz="2200" dirty="0">
                <a:latin typeface="Futura Md BT" panose="020B0602020204020303" pitchFamily="34" charset="0"/>
              </a:rPr>
              <a:t>Sc 10: An improvement from Sc 9 due to the managed EWR floods included as a release.</a:t>
            </a:r>
            <a:endParaRPr lang="en-ZA" sz="2200" dirty="0">
              <a:latin typeface="Futura Md BT" panose="020B0602020204020303" pitchFamily="34" charset="0"/>
            </a:endParaRPr>
          </a:p>
        </p:txBody>
      </p:sp>
    </p:spTree>
    <p:extLst>
      <p:ext uri="{BB962C8B-B14F-4D97-AF65-F5344CB8AC3E}">
        <p14:creationId xmlns:p14="http://schemas.microsoft.com/office/powerpoint/2010/main" val="4185913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85750" y="0"/>
            <a:ext cx="85725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2600" b="1" dirty="0" smtClean="0">
                <a:solidFill>
                  <a:prstClr val="white"/>
                </a:solidFill>
                <a:latin typeface="Futura Md BT" pitchFamily="34" charset="0"/>
              </a:rPr>
              <a:t>RESULTS PER EWR SITES: EWR 4 (LETABA)</a:t>
            </a:r>
            <a:endParaRPr lang="en-ZA" altLang="en-US" sz="2600" b="1" dirty="0">
              <a:solidFill>
                <a:prstClr val="white"/>
              </a:solidFill>
              <a:latin typeface="Futura Md BT" pitchFamily="34" charset="0"/>
            </a:endParaRPr>
          </a:p>
        </p:txBody>
      </p:sp>
      <p:sp>
        <p:nvSpPr>
          <p:cNvPr id="4" name="Rectangle 3"/>
          <p:cNvSpPr/>
          <p:nvPr/>
        </p:nvSpPr>
        <p:spPr>
          <a:xfrm>
            <a:off x="3327400" y="1009599"/>
            <a:ext cx="5727700" cy="3908762"/>
          </a:xfrm>
          <a:prstGeom prst="rect">
            <a:avLst/>
          </a:prstGeom>
          <a:gradFill>
            <a:gsLst>
              <a:gs pos="0">
                <a:schemeClr val="accent5">
                  <a:lumMod val="20000"/>
                  <a:lumOff val="80000"/>
                </a:schemeClr>
              </a:gs>
              <a:gs pos="100000">
                <a:schemeClr val="accent5">
                  <a:lumMod val="60000"/>
                  <a:lumOff val="40000"/>
                </a:schemeClr>
              </a:gs>
            </a:gsLst>
            <a:lin ang="5400000" scaled="0"/>
          </a:gradFill>
        </p:spPr>
        <p:txBody>
          <a:bodyPr wrap="square">
            <a:spAutoFit/>
          </a:bodyPr>
          <a:lstStyle/>
          <a:p>
            <a:pPr marL="342900" indent="-342900">
              <a:buFont typeface="Wingdings" panose="05000000000000000000" pitchFamily="2" charset="2"/>
              <a:buChar char="Ø"/>
            </a:pPr>
            <a:r>
              <a:rPr lang="en-GB" sz="2200" dirty="0">
                <a:latin typeface="Futura Md BT" panose="020B0602020204020303" pitchFamily="34" charset="0"/>
              </a:rPr>
              <a:t>Sc 6: Reduced high flows will reduce substrate quality for instream biota.  Lack of floods will promote marginal zone vegetation encroachment</a:t>
            </a:r>
            <a:r>
              <a:rPr lang="en-GB" sz="2200" dirty="0">
                <a:latin typeface="Futura Md BT" panose="020B0602020204020303" pitchFamily="34" charset="0"/>
              </a:rPr>
              <a:t>.</a:t>
            </a:r>
          </a:p>
          <a:p>
            <a:pPr marL="342900" indent="-342900">
              <a:buFont typeface="Wingdings" panose="05000000000000000000" pitchFamily="2" charset="2"/>
              <a:buChar char="Ø"/>
            </a:pPr>
            <a:endParaRPr lang="en-ZA" sz="2200" dirty="0">
              <a:latin typeface="Futura Md BT" panose="020B0602020204020303" pitchFamily="34" charset="0"/>
            </a:endParaRPr>
          </a:p>
          <a:p>
            <a:pPr marL="342900" indent="-342900">
              <a:buFont typeface="Wingdings" panose="05000000000000000000" pitchFamily="2" charset="2"/>
              <a:buChar char="Ø"/>
            </a:pPr>
            <a:r>
              <a:rPr lang="en-GB" sz="2200" dirty="0">
                <a:latin typeface="Futura Md BT" panose="020B0602020204020303" pitchFamily="34" charset="0"/>
              </a:rPr>
              <a:t>Sc 9 and 10: Improved baseflows are offset against decreased spills.  The releases of small floods do improve these scenarios from Sc 6</a:t>
            </a:r>
            <a:r>
              <a:rPr lang="en-GB" sz="2200" dirty="0">
                <a:latin typeface="Futura Md BT" panose="020B0602020204020303" pitchFamily="34" charset="0"/>
              </a:rPr>
              <a:t>.</a:t>
            </a:r>
          </a:p>
          <a:p>
            <a:pPr marL="342900" indent="-342900">
              <a:buFont typeface="Wingdings" panose="05000000000000000000" pitchFamily="2" charset="2"/>
              <a:buChar char="Ø"/>
            </a:pPr>
            <a:endParaRPr lang="en-GB" sz="2200" dirty="0">
              <a:latin typeface="Futura Md BT" panose="020B0602020204020303" pitchFamily="34" charset="0"/>
            </a:endParaRPr>
          </a:p>
          <a:p>
            <a:pPr marL="342900" indent="-342900">
              <a:buFont typeface="Wingdings" panose="05000000000000000000" pitchFamily="2" charset="2"/>
              <a:buChar char="Ø"/>
            </a:pPr>
            <a:r>
              <a:rPr lang="en-GB" sz="2200" dirty="0">
                <a:latin typeface="Futura Md BT" panose="020B0602020204020303" pitchFamily="34" charset="0"/>
              </a:rPr>
              <a:t>But, Sc 10 STILL worse than PES</a:t>
            </a:r>
            <a:endParaRPr lang="en-ZA" sz="2200" dirty="0">
              <a:latin typeface="Futura Md BT" panose="020B0602020204020303" pitchFamily="34" charset="0"/>
            </a:endParaRPr>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6188" r="44504"/>
          <a:stretch/>
        </p:blipFill>
        <p:spPr bwMode="auto">
          <a:xfrm>
            <a:off x="0" y="741362"/>
            <a:ext cx="3187700" cy="520223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05871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85750" y="0"/>
            <a:ext cx="85725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2600" b="1" dirty="0" smtClean="0">
                <a:solidFill>
                  <a:prstClr val="white"/>
                </a:solidFill>
                <a:latin typeface="Futura Md BT" pitchFamily="34" charset="0"/>
              </a:rPr>
              <a:t>RESULTS PER EWR SITES: EWR 7 (LETABA)</a:t>
            </a:r>
            <a:endParaRPr lang="en-ZA" altLang="en-US" sz="2600" b="1" dirty="0">
              <a:solidFill>
                <a:prstClr val="white"/>
              </a:solidFill>
              <a:latin typeface="Futura Md BT" pitchFamily="34" charset="0"/>
            </a:endParaRPr>
          </a:p>
        </p:txBody>
      </p:sp>
      <p:sp>
        <p:nvSpPr>
          <p:cNvPr id="4" name="Rectangle 3"/>
          <p:cNvSpPr/>
          <p:nvPr/>
        </p:nvSpPr>
        <p:spPr>
          <a:xfrm>
            <a:off x="3644900" y="1009599"/>
            <a:ext cx="5410200" cy="4585871"/>
          </a:xfrm>
          <a:prstGeom prst="rect">
            <a:avLst/>
          </a:prstGeom>
          <a:gradFill>
            <a:gsLst>
              <a:gs pos="0">
                <a:schemeClr val="accent5">
                  <a:lumMod val="20000"/>
                  <a:lumOff val="80000"/>
                </a:schemeClr>
              </a:gs>
              <a:gs pos="100000">
                <a:schemeClr val="accent5">
                  <a:lumMod val="60000"/>
                  <a:lumOff val="40000"/>
                </a:schemeClr>
              </a:gs>
            </a:gsLst>
            <a:lin ang="5400000" scaled="0"/>
          </a:gradFill>
        </p:spPr>
        <p:txBody>
          <a:bodyPr wrap="square">
            <a:spAutoFit/>
          </a:bodyPr>
          <a:lstStyle/>
          <a:p>
            <a:pPr marL="342900" indent="-342900">
              <a:buFont typeface="Wingdings" panose="05000000000000000000" pitchFamily="2" charset="2"/>
              <a:buChar char="Ø"/>
            </a:pPr>
            <a:r>
              <a:rPr lang="en-GB" sz="2200" dirty="0">
                <a:latin typeface="Futura Md BT" panose="020B0602020204020303" pitchFamily="34" charset="0"/>
              </a:rPr>
              <a:t>Sc 6: Impacts on floods and low flows during the wet season. Similar to Sc 3 but the emphasis will be on decreased floods with resulting decrease in riffle quality</a:t>
            </a:r>
            <a:r>
              <a:rPr lang="en-GB" sz="2200" dirty="0">
                <a:latin typeface="Futura Md BT" panose="020B0602020204020303" pitchFamily="34" charset="0"/>
              </a:rPr>
              <a:t>.</a:t>
            </a:r>
          </a:p>
          <a:p>
            <a:pPr marL="342900" indent="-342900">
              <a:buFont typeface="Wingdings" panose="05000000000000000000" pitchFamily="2" charset="2"/>
              <a:buChar char="Ø"/>
            </a:pPr>
            <a:endParaRPr lang="en-ZA" sz="2200" dirty="0">
              <a:latin typeface="Futura Md BT" panose="020B0602020204020303" pitchFamily="34" charset="0"/>
            </a:endParaRPr>
          </a:p>
          <a:p>
            <a:pPr marL="342900" indent="-342900">
              <a:buFont typeface="Wingdings" panose="05000000000000000000" pitchFamily="2" charset="2"/>
              <a:buChar char="Ø"/>
            </a:pPr>
            <a:r>
              <a:rPr lang="en-GB" sz="2200" dirty="0">
                <a:latin typeface="Futura Md BT" panose="020B0602020204020303" pitchFamily="34" charset="0"/>
              </a:rPr>
              <a:t>Sc 9 and 10. Impacts are similar than at EWR 3 and 4 with Scenario 10 showing the most improvement from Sc 6 due to the release of PES base flows and some EWR floods</a:t>
            </a:r>
            <a:r>
              <a:rPr lang="en-GB" sz="2200" dirty="0">
                <a:latin typeface="Futura Md BT" panose="020B0602020204020303" pitchFamily="34" charset="0"/>
              </a:rPr>
              <a:t>.</a:t>
            </a:r>
          </a:p>
          <a:p>
            <a:pPr marL="342900" indent="-342900">
              <a:buFont typeface="Wingdings" panose="05000000000000000000" pitchFamily="2" charset="2"/>
              <a:buChar char="Ø"/>
            </a:pPr>
            <a:endParaRPr lang="en-GB" sz="2200" dirty="0">
              <a:latin typeface="Futura Md BT" panose="020B0602020204020303" pitchFamily="34" charset="0"/>
            </a:endParaRPr>
          </a:p>
          <a:p>
            <a:pPr marL="342900" indent="-342900">
              <a:buFont typeface="Wingdings" panose="05000000000000000000" pitchFamily="2" charset="2"/>
              <a:buChar char="Ø"/>
            </a:pPr>
            <a:r>
              <a:rPr lang="en-GB" sz="2200" dirty="0">
                <a:latin typeface="Futura Md BT" panose="020B0602020204020303" pitchFamily="34" charset="0"/>
              </a:rPr>
              <a:t>BUT, Sc 10 still worse than PES</a:t>
            </a:r>
            <a:endParaRPr lang="en-ZA" sz="2200" dirty="0">
              <a:latin typeface="Futura Md BT" panose="020B0602020204020303" pitchFamily="34" charset="0"/>
            </a:endParaRP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18113" r="47184"/>
          <a:stretch/>
        </p:blipFill>
        <p:spPr bwMode="auto">
          <a:xfrm>
            <a:off x="0" y="741363"/>
            <a:ext cx="3416300" cy="553243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3754821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667</TotalTime>
  <Words>823</Words>
  <Application>Microsoft Office PowerPoint</Application>
  <PresentationFormat>On-screen Show (4:3)</PresentationFormat>
  <Paragraphs>153</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Delana</dc:creator>
  <cp:lastModifiedBy>Delana</cp:lastModifiedBy>
  <cp:revision>55</cp:revision>
  <dcterms:created xsi:type="dcterms:W3CDTF">2013-09-15T11:26:50Z</dcterms:created>
  <dcterms:modified xsi:type="dcterms:W3CDTF">2014-03-11T10:29:39Z</dcterms:modified>
</cp:coreProperties>
</file>