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6"/>
  </p:notesMasterIdLst>
  <p:sldIdLst>
    <p:sldId id="456" r:id="rId5"/>
    <p:sldId id="458" r:id="rId6"/>
    <p:sldId id="459" r:id="rId7"/>
    <p:sldId id="460" r:id="rId8"/>
    <p:sldId id="461" r:id="rId9"/>
    <p:sldId id="464" r:id="rId10"/>
    <p:sldId id="463" r:id="rId11"/>
    <p:sldId id="465" r:id="rId12"/>
    <p:sldId id="469" r:id="rId13"/>
    <p:sldId id="468" r:id="rId14"/>
    <p:sldId id="467" r:id="rId15"/>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2400"/>
      </a:spcBef>
      <a:spcAft>
        <a:spcPts val="0"/>
      </a:spcAft>
      <a:buClrTx/>
      <a:buSzTx/>
      <a:buFontTx/>
      <a:buNone/>
      <a:tabLst>
        <a:tab pos="584200" algn="l"/>
      </a:tabLst>
      <a:defRPr kumimoji="0" sz="2600" b="0" i="0" u="none" strike="noStrike" cap="none" spc="78" normalizeH="0" baseline="0">
        <a:ln>
          <a:noFill/>
        </a:ln>
        <a:solidFill>
          <a:srgbClr val="000034"/>
        </a:solidFill>
        <a:effectLst/>
        <a:uFillTx/>
        <a:latin typeface="+mj-lt"/>
        <a:ea typeface="+mj-ea"/>
        <a:cs typeface="+mj-cs"/>
        <a:sym typeface="Helvetica Neue"/>
      </a:defRPr>
    </a:lvl1pPr>
    <a:lvl2pPr marL="0" marR="0" indent="0" algn="ctr" defTabSz="584200" rtl="0" fontAlgn="auto" latinLnBrk="0" hangingPunct="0">
      <a:lnSpc>
        <a:spcPct val="100000"/>
      </a:lnSpc>
      <a:spcBef>
        <a:spcPts val="2400"/>
      </a:spcBef>
      <a:spcAft>
        <a:spcPts val="0"/>
      </a:spcAft>
      <a:buClrTx/>
      <a:buSzTx/>
      <a:buFontTx/>
      <a:buNone/>
      <a:tabLst>
        <a:tab pos="584200" algn="l"/>
      </a:tabLst>
      <a:defRPr kumimoji="0" sz="2600" b="0" i="0" u="none" strike="noStrike" cap="none" spc="78" normalizeH="0" baseline="0">
        <a:ln>
          <a:noFill/>
        </a:ln>
        <a:solidFill>
          <a:srgbClr val="000034"/>
        </a:solidFill>
        <a:effectLst/>
        <a:uFillTx/>
        <a:latin typeface="+mj-lt"/>
        <a:ea typeface="+mj-ea"/>
        <a:cs typeface="+mj-cs"/>
        <a:sym typeface="Helvetica Neue"/>
      </a:defRPr>
    </a:lvl2pPr>
    <a:lvl3pPr marL="0" marR="0" indent="0" algn="ctr" defTabSz="584200" rtl="0" fontAlgn="auto" latinLnBrk="0" hangingPunct="0">
      <a:lnSpc>
        <a:spcPct val="100000"/>
      </a:lnSpc>
      <a:spcBef>
        <a:spcPts val="2400"/>
      </a:spcBef>
      <a:spcAft>
        <a:spcPts val="0"/>
      </a:spcAft>
      <a:buClrTx/>
      <a:buSzTx/>
      <a:buFontTx/>
      <a:buNone/>
      <a:tabLst>
        <a:tab pos="584200" algn="l"/>
      </a:tabLst>
      <a:defRPr kumimoji="0" sz="2600" b="0" i="0" u="none" strike="noStrike" cap="none" spc="78" normalizeH="0" baseline="0">
        <a:ln>
          <a:noFill/>
        </a:ln>
        <a:solidFill>
          <a:srgbClr val="000034"/>
        </a:solidFill>
        <a:effectLst/>
        <a:uFillTx/>
        <a:latin typeface="+mj-lt"/>
        <a:ea typeface="+mj-ea"/>
        <a:cs typeface="+mj-cs"/>
        <a:sym typeface="Helvetica Neue"/>
      </a:defRPr>
    </a:lvl3pPr>
    <a:lvl4pPr marL="0" marR="0" indent="0" algn="ctr" defTabSz="584200" rtl="0" fontAlgn="auto" latinLnBrk="0" hangingPunct="0">
      <a:lnSpc>
        <a:spcPct val="100000"/>
      </a:lnSpc>
      <a:spcBef>
        <a:spcPts val="2400"/>
      </a:spcBef>
      <a:spcAft>
        <a:spcPts val="0"/>
      </a:spcAft>
      <a:buClrTx/>
      <a:buSzTx/>
      <a:buFontTx/>
      <a:buNone/>
      <a:tabLst>
        <a:tab pos="584200" algn="l"/>
      </a:tabLst>
      <a:defRPr kumimoji="0" sz="2600" b="0" i="0" u="none" strike="noStrike" cap="none" spc="78" normalizeH="0" baseline="0">
        <a:ln>
          <a:noFill/>
        </a:ln>
        <a:solidFill>
          <a:srgbClr val="000034"/>
        </a:solidFill>
        <a:effectLst/>
        <a:uFillTx/>
        <a:latin typeface="+mj-lt"/>
        <a:ea typeface="+mj-ea"/>
        <a:cs typeface="+mj-cs"/>
        <a:sym typeface="Helvetica Neue"/>
      </a:defRPr>
    </a:lvl4pPr>
    <a:lvl5pPr marL="0" marR="0" indent="0" algn="ctr" defTabSz="584200" rtl="0" fontAlgn="auto" latinLnBrk="0" hangingPunct="0">
      <a:lnSpc>
        <a:spcPct val="100000"/>
      </a:lnSpc>
      <a:spcBef>
        <a:spcPts val="2400"/>
      </a:spcBef>
      <a:spcAft>
        <a:spcPts val="0"/>
      </a:spcAft>
      <a:buClrTx/>
      <a:buSzTx/>
      <a:buFontTx/>
      <a:buNone/>
      <a:tabLst>
        <a:tab pos="584200" algn="l"/>
      </a:tabLst>
      <a:defRPr kumimoji="0" sz="2600" b="0" i="0" u="none" strike="noStrike" cap="none" spc="78" normalizeH="0" baseline="0">
        <a:ln>
          <a:noFill/>
        </a:ln>
        <a:solidFill>
          <a:srgbClr val="000034"/>
        </a:solidFill>
        <a:effectLst/>
        <a:uFillTx/>
        <a:latin typeface="+mj-lt"/>
        <a:ea typeface="+mj-ea"/>
        <a:cs typeface="+mj-cs"/>
        <a:sym typeface="Helvetica Neue"/>
      </a:defRPr>
    </a:lvl5pPr>
    <a:lvl6pPr marL="0" marR="0" indent="0" algn="ctr" defTabSz="584200" rtl="0" fontAlgn="auto" latinLnBrk="0" hangingPunct="0">
      <a:lnSpc>
        <a:spcPct val="100000"/>
      </a:lnSpc>
      <a:spcBef>
        <a:spcPts val="2400"/>
      </a:spcBef>
      <a:spcAft>
        <a:spcPts val="0"/>
      </a:spcAft>
      <a:buClrTx/>
      <a:buSzTx/>
      <a:buFontTx/>
      <a:buNone/>
      <a:tabLst>
        <a:tab pos="584200" algn="l"/>
      </a:tabLst>
      <a:defRPr kumimoji="0" sz="2600" b="0" i="0" u="none" strike="noStrike" cap="none" spc="78" normalizeH="0" baseline="0">
        <a:ln>
          <a:noFill/>
        </a:ln>
        <a:solidFill>
          <a:srgbClr val="000034"/>
        </a:solidFill>
        <a:effectLst/>
        <a:uFillTx/>
        <a:latin typeface="+mj-lt"/>
        <a:ea typeface="+mj-ea"/>
        <a:cs typeface="+mj-cs"/>
        <a:sym typeface="Helvetica Neue"/>
      </a:defRPr>
    </a:lvl6pPr>
    <a:lvl7pPr marL="0" marR="0" indent="0" algn="ctr" defTabSz="584200" rtl="0" fontAlgn="auto" latinLnBrk="0" hangingPunct="0">
      <a:lnSpc>
        <a:spcPct val="100000"/>
      </a:lnSpc>
      <a:spcBef>
        <a:spcPts val="2400"/>
      </a:spcBef>
      <a:spcAft>
        <a:spcPts val="0"/>
      </a:spcAft>
      <a:buClrTx/>
      <a:buSzTx/>
      <a:buFontTx/>
      <a:buNone/>
      <a:tabLst>
        <a:tab pos="584200" algn="l"/>
      </a:tabLst>
      <a:defRPr kumimoji="0" sz="2600" b="0" i="0" u="none" strike="noStrike" cap="none" spc="78" normalizeH="0" baseline="0">
        <a:ln>
          <a:noFill/>
        </a:ln>
        <a:solidFill>
          <a:srgbClr val="000034"/>
        </a:solidFill>
        <a:effectLst/>
        <a:uFillTx/>
        <a:latin typeface="+mj-lt"/>
        <a:ea typeface="+mj-ea"/>
        <a:cs typeface="+mj-cs"/>
        <a:sym typeface="Helvetica Neue"/>
      </a:defRPr>
    </a:lvl7pPr>
    <a:lvl8pPr marL="0" marR="0" indent="0" algn="ctr" defTabSz="584200" rtl="0" fontAlgn="auto" latinLnBrk="0" hangingPunct="0">
      <a:lnSpc>
        <a:spcPct val="100000"/>
      </a:lnSpc>
      <a:spcBef>
        <a:spcPts val="2400"/>
      </a:spcBef>
      <a:spcAft>
        <a:spcPts val="0"/>
      </a:spcAft>
      <a:buClrTx/>
      <a:buSzTx/>
      <a:buFontTx/>
      <a:buNone/>
      <a:tabLst>
        <a:tab pos="584200" algn="l"/>
      </a:tabLst>
      <a:defRPr kumimoji="0" sz="2600" b="0" i="0" u="none" strike="noStrike" cap="none" spc="78" normalizeH="0" baseline="0">
        <a:ln>
          <a:noFill/>
        </a:ln>
        <a:solidFill>
          <a:srgbClr val="000034"/>
        </a:solidFill>
        <a:effectLst/>
        <a:uFillTx/>
        <a:latin typeface="+mj-lt"/>
        <a:ea typeface="+mj-ea"/>
        <a:cs typeface="+mj-cs"/>
        <a:sym typeface="Helvetica Neue"/>
      </a:defRPr>
    </a:lvl8pPr>
    <a:lvl9pPr marL="0" marR="0" indent="0" algn="ctr" defTabSz="584200" rtl="0" fontAlgn="auto" latinLnBrk="0" hangingPunct="0">
      <a:lnSpc>
        <a:spcPct val="100000"/>
      </a:lnSpc>
      <a:spcBef>
        <a:spcPts val="2400"/>
      </a:spcBef>
      <a:spcAft>
        <a:spcPts val="0"/>
      </a:spcAft>
      <a:buClrTx/>
      <a:buSzTx/>
      <a:buFontTx/>
      <a:buNone/>
      <a:tabLst>
        <a:tab pos="584200" algn="l"/>
      </a:tabLst>
      <a:defRPr kumimoji="0" sz="2600" b="0" i="0" u="none" strike="noStrike" cap="none" spc="78" normalizeH="0" baseline="0">
        <a:ln>
          <a:noFill/>
        </a:ln>
        <a:solidFill>
          <a:srgbClr val="000034"/>
        </a:solidFill>
        <a:effectLst/>
        <a:uFillTx/>
        <a:latin typeface="+mj-lt"/>
        <a:ea typeface="+mj-ea"/>
        <a:cs typeface="+mj-cs"/>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C8CC"/>
    <a:srgbClr val="34ABCC"/>
    <a:srgbClr val="33CCCC"/>
    <a:srgbClr val="CCECFF"/>
    <a:srgbClr val="006600"/>
    <a:srgbClr val="67C7FD"/>
    <a:srgbClr val="D20000"/>
    <a:srgbClr val="EA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34"/>
        </a:fontRef>
        <a:srgbClr val="000034"/>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CCF5"/>
          </a:solidFill>
        </a:fill>
      </a:tcStyle>
    </a:wholeTbl>
    <a:band2H>
      <a:tcTxStyle/>
      <a:tcStyle>
        <a:tcBdr/>
        <a:fill>
          <a:solidFill>
            <a:srgbClr val="E7E7FA"/>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34"/>
        </a:fontRef>
        <a:srgbClr val="000034"/>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CEE"/>
          </a:solidFill>
        </a:fill>
      </a:tcStyle>
    </a:wholeTbl>
    <a:band2H>
      <a:tcTxStyle/>
      <a:tcStyle>
        <a:tcBdr/>
        <a:fill>
          <a:solidFill>
            <a:srgbClr val="E9FDF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34"/>
        </a:fontRef>
        <a:srgbClr val="000034"/>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D1CF"/>
          </a:solidFill>
        </a:fill>
      </a:tcStyle>
    </a:wholeTbl>
    <a:band2H>
      <a:tcTxStyle/>
      <a:tcStyle>
        <a:tcBdr/>
        <a:fill>
          <a:solidFill>
            <a:srgbClr val="FFE9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34"/>
        </a:fontRef>
        <a:srgbClr val="000034"/>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7"/>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34"/>
        </a:fontRef>
        <a:srgbClr val="000034"/>
      </a:tcTxStyle>
      <a:tcStyle>
        <a:tcBdr>
          <a:left>
            <a:ln w="12700" cap="flat">
              <a:noFill/>
              <a:miter lim="400000"/>
            </a:ln>
          </a:left>
          <a:right>
            <a:ln w="12700" cap="flat">
              <a:noFill/>
              <a:miter lim="400000"/>
            </a:ln>
          </a:right>
          <a:top>
            <a:ln w="50800" cap="flat">
              <a:solidFill>
                <a:srgbClr val="000034"/>
              </a:solidFill>
              <a:prstDash val="solid"/>
              <a:round/>
            </a:ln>
          </a:top>
          <a:bottom>
            <a:ln w="25400" cap="flat">
              <a:solidFill>
                <a:srgbClr val="000034"/>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34"/>
              </a:solidFill>
              <a:prstDash val="solid"/>
              <a:round/>
            </a:ln>
          </a:top>
          <a:bottom>
            <a:ln w="25400" cap="flat">
              <a:solidFill>
                <a:srgbClr val="000034"/>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34"/>
        </a:fontRef>
        <a:srgbClr val="000034"/>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C"/>
          </a:solidFill>
        </a:fill>
      </a:tcStyle>
    </a:wholeTbl>
    <a:band2H>
      <a:tcTxStyle/>
      <a:tcStyle>
        <a:tcBdr/>
        <a:fill>
          <a:solidFill>
            <a:srgbClr val="E6E6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34"/>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34"/>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34"/>
          </a:solidFill>
        </a:fill>
      </a:tcStyle>
    </a:firstRow>
  </a:tblStyle>
  <a:tblStyle styleId="{2708684C-4D16-4618-839F-0558EEFCDFE6}" styleName="">
    <a:tblBg/>
    <a:wholeTbl>
      <a:tcTxStyle b="off" i="off">
        <a:fontRef idx="major">
          <a:srgbClr val="000034"/>
        </a:fontRef>
        <a:srgbClr val="000034"/>
      </a:tcTxStyle>
      <a:tcStyle>
        <a:tcBdr>
          <a:left>
            <a:ln w="12700" cap="flat">
              <a:solidFill>
                <a:srgbClr val="000034"/>
              </a:solidFill>
              <a:prstDash val="solid"/>
              <a:round/>
            </a:ln>
          </a:left>
          <a:right>
            <a:ln w="12700" cap="flat">
              <a:solidFill>
                <a:srgbClr val="000034"/>
              </a:solidFill>
              <a:prstDash val="solid"/>
              <a:round/>
            </a:ln>
          </a:right>
          <a:top>
            <a:ln w="12700" cap="flat">
              <a:solidFill>
                <a:srgbClr val="000034"/>
              </a:solidFill>
              <a:prstDash val="solid"/>
              <a:round/>
            </a:ln>
          </a:top>
          <a:bottom>
            <a:ln w="12700" cap="flat">
              <a:solidFill>
                <a:srgbClr val="000034"/>
              </a:solidFill>
              <a:prstDash val="solid"/>
              <a:round/>
            </a:ln>
          </a:bottom>
          <a:insideH>
            <a:ln w="12700" cap="flat">
              <a:solidFill>
                <a:srgbClr val="000034"/>
              </a:solidFill>
              <a:prstDash val="solid"/>
              <a:round/>
            </a:ln>
          </a:insideH>
          <a:insideV>
            <a:ln w="12700" cap="flat">
              <a:solidFill>
                <a:srgbClr val="000034"/>
              </a:solidFill>
              <a:prstDash val="solid"/>
              <a:round/>
            </a:ln>
          </a:insideV>
        </a:tcBdr>
        <a:fill>
          <a:solidFill>
            <a:srgbClr val="000034">
              <a:alpha val="20000"/>
            </a:srgbClr>
          </a:solidFill>
        </a:fill>
      </a:tcStyle>
    </a:wholeTbl>
    <a:band2H>
      <a:tcTxStyle/>
      <a:tcStyle>
        <a:tcBdr/>
        <a:fill>
          <a:solidFill>
            <a:srgbClr val="FFFFFF"/>
          </a:solidFill>
        </a:fill>
      </a:tcStyle>
    </a:band2H>
    <a:firstCol>
      <a:tcTxStyle b="on" i="off">
        <a:fontRef idx="major">
          <a:srgbClr val="000034"/>
        </a:fontRef>
        <a:srgbClr val="000034"/>
      </a:tcTxStyle>
      <a:tcStyle>
        <a:tcBdr>
          <a:left>
            <a:ln w="12700" cap="flat">
              <a:solidFill>
                <a:srgbClr val="000034"/>
              </a:solidFill>
              <a:prstDash val="solid"/>
              <a:round/>
            </a:ln>
          </a:left>
          <a:right>
            <a:ln w="12700" cap="flat">
              <a:solidFill>
                <a:srgbClr val="000034"/>
              </a:solidFill>
              <a:prstDash val="solid"/>
              <a:round/>
            </a:ln>
          </a:right>
          <a:top>
            <a:ln w="12700" cap="flat">
              <a:solidFill>
                <a:srgbClr val="000034"/>
              </a:solidFill>
              <a:prstDash val="solid"/>
              <a:round/>
            </a:ln>
          </a:top>
          <a:bottom>
            <a:ln w="12700" cap="flat">
              <a:solidFill>
                <a:srgbClr val="000034"/>
              </a:solidFill>
              <a:prstDash val="solid"/>
              <a:round/>
            </a:ln>
          </a:bottom>
          <a:insideH>
            <a:ln w="12700" cap="flat">
              <a:solidFill>
                <a:srgbClr val="000034"/>
              </a:solidFill>
              <a:prstDash val="solid"/>
              <a:round/>
            </a:ln>
          </a:insideH>
          <a:insideV>
            <a:ln w="12700" cap="flat">
              <a:solidFill>
                <a:srgbClr val="000034"/>
              </a:solidFill>
              <a:prstDash val="solid"/>
              <a:round/>
            </a:ln>
          </a:insideV>
        </a:tcBdr>
        <a:fill>
          <a:solidFill>
            <a:srgbClr val="000034">
              <a:alpha val="20000"/>
            </a:srgbClr>
          </a:solidFill>
        </a:fill>
      </a:tcStyle>
    </a:firstCol>
    <a:lastRow>
      <a:tcTxStyle b="on" i="off">
        <a:fontRef idx="major">
          <a:srgbClr val="000034"/>
        </a:fontRef>
        <a:srgbClr val="000034"/>
      </a:tcTxStyle>
      <a:tcStyle>
        <a:tcBdr>
          <a:left>
            <a:ln w="12700" cap="flat">
              <a:solidFill>
                <a:srgbClr val="000034"/>
              </a:solidFill>
              <a:prstDash val="solid"/>
              <a:round/>
            </a:ln>
          </a:left>
          <a:right>
            <a:ln w="12700" cap="flat">
              <a:solidFill>
                <a:srgbClr val="000034"/>
              </a:solidFill>
              <a:prstDash val="solid"/>
              <a:round/>
            </a:ln>
          </a:right>
          <a:top>
            <a:ln w="50800" cap="flat">
              <a:solidFill>
                <a:srgbClr val="000034"/>
              </a:solidFill>
              <a:prstDash val="solid"/>
              <a:round/>
            </a:ln>
          </a:top>
          <a:bottom>
            <a:ln w="12700" cap="flat">
              <a:solidFill>
                <a:srgbClr val="000034"/>
              </a:solidFill>
              <a:prstDash val="solid"/>
              <a:round/>
            </a:ln>
          </a:bottom>
          <a:insideH>
            <a:ln w="12700" cap="flat">
              <a:solidFill>
                <a:srgbClr val="000034"/>
              </a:solidFill>
              <a:prstDash val="solid"/>
              <a:round/>
            </a:ln>
          </a:insideH>
          <a:insideV>
            <a:ln w="12700" cap="flat">
              <a:solidFill>
                <a:srgbClr val="000034"/>
              </a:solidFill>
              <a:prstDash val="solid"/>
              <a:round/>
            </a:ln>
          </a:insideV>
        </a:tcBdr>
        <a:fill>
          <a:noFill/>
        </a:fill>
      </a:tcStyle>
    </a:lastRow>
    <a:firstRow>
      <a:tcTxStyle b="on" i="off">
        <a:fontRef idx="major">
          <a:srgbClr val="000034"/>
        </a:fontRef>
        <a:srgbClr val="000034"/>
      </a:tcTxStyle>
      <a:tcStyle>
        <a:tcBdr>
          <a:left>
            <a:ln w="12700" cap="flat">
              <a:solidFill>
                <a:srgbClr val="000034"/>
              </a:solidFill>
              <a:prstDash val="solid"/>
              <a:round/>
            </a:ln>
          </a:left>
          <a:right>
            <a:ln w="12700" cap="flat">
              <a:solidFill>
                <a:srgbClr val="000034"/>
              </a:solidFill>
              <a:prstDash val="solid"/>
              <a:round/>
            </a:ln>
          </a:right>
          <a:top>
            <a:ln w="12700" cap="flat">
              <a:solidFill>
                <a:srgbClr val="000034"/>
              </a:solidFill>
              <a:prstDash val="solid"/>
              <a:round/>
            </a:ln>
          </a:top>
          <a:bottom>
            <a:ln w="25400" cap="flat">
              <a:solidFill>
                <a:srgbClr val="000034"/>
              </a:solidFill>
              <a:prstDash val="solid"/>
              <a:round/>
            </a:ln>
          </a:bottom>
          <a:insideH>
            <a:ln w="12700" cap="flat">
              <a:solidFill>
                <a:srgbClr val="000034"/>
              </a:solidFill>
              <a:prstDash val="solid"/>
              <a:round/>
            </a:ln>
          </a:insideH>
          <a:insideV>
            <a:ln w="12700" cap="flat">
              <a:solidFill>
                <a:srgbClr val="000034"/>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61" autoAdjust="0"/>
    <p:restoredTop sz="94660"/>
  </p:normalViewPr>
  <p:slideViewPr>
    <p:cSldViewPr snapToGrid="0">
      <p:cViewPr varScale="1">
        <p:scale>
          <a:sx n="44" d="100"/>
          <a:sy n="44" d="100"/>
        </p:scale>
        <p:origin x="96" y="124"/>
      </p:cViewPr>
      <p:guideLst/>
    </p:cSldViewPr>
  </p:slideViewPr>
  <p:notesTextViewPr>
    <p:cViewPr>
      <p:scale>
        <a:sx n="1" d="1"/>
        <a:sy n="1" d="1"/>
      </p:scale>
      <p:origin x="0" y="0"/>
    </p:cViewPr>
  </p:notesTextViewPr>
  <p:sorterViewPr>
    <p:cViewPr varScale="1">
      <p:scale>
        <a:sx n="100" d="100"/>
        <a:sy n="100" d="100"/>
      </p:scale>
      <p:origin x="0" y="-516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mateu Lefty Monyokolo" userId="ff94d2c695825c9f" providerId="LiveId" clId="{7890699A-74A7-41A5-A104-CD971C45E2F6}"/>
    <pc:docChg chg="custSel modSld sldOrd">
      <pc:chgData name="Ramateu Lefty Monyokolo" userId="ff94d2c695825c9f" providerId="LiveId" clId="{7890699A-74A7-41A5-A104-CD971C45E2F6}" dt="2024-01-19T07:18:26.789" v="925"/>
      <pc:docMkLst>
        <pc:docMk/>
      </pc:docMkLst>
      <pc:sldChg chg="modSp mod">
        <pc:chgData name="Ramateu Lefty Monyokolo" userId="ff94d2c695825c9f" providerId="LiveId" clId="{7890699A-74A7-41A5-A104-CD971C45E2F6}" dt="2024-01-18T15:54:48.968" v="572" actId="20577"/>
        <pc:sldMkLst>
          <pc:docMk/>
          <pc:sldMk cId="463719209" sldId="463"/>
        </pc:sldMkLst>
        <pc:graphicFrameChg chg="modGraphic">
          <ac:chgData name="Ramateu Lefty Monyokolo" userId="ff94d2c695825c9f" providerId="LiveId" clId="{7890699A-74A7-41A5-A104-CD971C45E2F6}" dt="2024-01-18T15:54:48.968" v="572" actId="20577"/>
          <ac:graphicFrameMkLst>
            <pc:docMk/>
            <pc:sldMk cId="463719209" sldId="463"/>
            <ac:graphicFrameMk id="6" creationId="{3866D056-2712-F50A-5872-11F39EC45D0E}"/>
          </ac:graphicFrameMkLst>
        </pc:graphicFrameChg>
      </pc:sldChg>
      <pc:sldChg chg="modSp mod">
        <pc:chgData name="Ramateu Lefty Monyokolo" userId="ff94d2c695825c9f" providerId="LiveId" clId="{7890699A-74A7-41A5-A104-CD971C45E2F6}" dt="2024-01-18T15:36:20.687" v="40" actId="20577"/>
        <pc:sldMkLst>
          <pc:docMk/>
          <pc:sldMk cId="3239095012" sldId="465"/>
        </pc:sldMkLst>
        <pc:spChg chg="mod">
          <ac:chgData name="Ramateu Lefty Monyokolo" userId="ff94d2c695825c9f" providerId="LiveId" clId="{7890699A-74A7-41A5-A104-CD971C45E2F6}" dt="2024-01-18T15:36:20.687" v="40" actId="20577"/>
          <ac:spMkLst>
            <pc:docMk/>
            <pc:sldMk cId="3239095012" sldId="465"/>
            <ac:spMk id="3" creationId="{31687307-753E-558F-D1DB-5CA98503291F}"/>
          </ac:spMkLst>
        </pc:spChg>
      </pc:sldChg>
      <pc:sldChg chg="ord">
        <pc:chgData name="Ramateu Lefty Monyokolo" userId="ff94d2c695825c9f" providerId="LiveId" clId="{7890699A-74A7-41A5-A104-CD971C45E2F6}" dt="2024-01-19T07:18:26.789" v="925"/>
        <pc:sldMkLst>
          <pc:docMk/>
          <pc:sldMk cId="3435299291" sldId="468"/>
        </pc:sldMkLst>
      </pc:sldChg>
      <pc:sldChg chg="modSp mod">
        <pc:chgData name="Ramateu Lefty Monyokolo" userId="ff94d2c695825c9f" providerId="LiveId" clId="{7890699A-74A7-41A5-A104-CD971C45E2F6}" dt="2024-01-19T07:17:10.028" v="923" actId="14100"/>
        <pc:sldMkLst>
          <pc:docMk/>
          <pc:sldMk cId="545328546" sldId="469"/>
        </pc:sldMkLst>
        <pc:spChg chg="mod">
          <ac:chgData name="Ramateu Lefty Monyokolo" userId="ff94d2c695825c9f" providerId="LiveId" clId="{7890699A-74A7-41A5-A104-CD971C45E2F6}" dt="2024-01-19T07:17:10.028" v="923" actId="14100"/>
          <ac:spMkLst>
            <pc:docMk/>
            <pc:sldMk cId="545328546" sldId="469"/>
            <ac:spMk id="3" creationId="{31687307-753E-558F-D1DB-5CA98503291F}"/>
          </ac:spMkLst>
        </pc:spChg>
        <pc:spChg chg="mod">
          <ac:chgData name="Ramateu Lefty Monyokolo" userId="ff94d2c695825c9f" providerId="LiveId" clId="{7890699A-74A7-41A5-A104-CD971C45E2F6}" dt="2024-01-19T07:12:33.008" v="666" actId="1076"/>
          <ac:spMkLst>
            <pc:docMk/>
            <pc:sldMk cId="545328546" sldId="469"/>
            <ac:spMk id="4" creationId="{DF3F1AF5-D02F-2F73-1B2E-9393F5238FF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6" name="Shape 96"/>
          <p:cNvSpPr>
            <a:spLocks noGrp="1" noRot="1" noChangeAspect="1"/>
          </p:cNvSpPr>
          <p:nvPr>
            <p:ph type="sldImg"/>
          </p:nvPr>
        </p:nvSpPr>
        <p:spPr>
          <a:xfrm>
            <a:off x="1143000" y="685800"/>
            <a:ext cx="4572000" cy="3429000"/>
          </a:xfrm>
          <a:prstGeom prst="rect">
            <a:avLst/>
          </a:prstGeom>
        </p:spPr>
        <p:txBody>
          <a:bodyPr/>
          <a:lstStyle/>
          <a:p>
            <a:endParaRPr dirty="0"/>
          </a:p>
        </p:txBody>
      </p:sp>
      <p:sp>
        <p:nvSpPr>
          <p:cNvPr id="97" name="Shape 9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Photo - 3 Up">
    <p:spTree>
      <p:nvGrpSpPr>
        <p:cNvPr id="1" name=""/>
        <p:cNvGrpSpPr/>
        <p:nvPr/>
      </p:nvGrpSpPr>
      <p:grpSpPr>
        <a:xfrm>
          <a:off x="0" y="0"/>
          <a:ext cx="0" cy="0"/>
          <a:chOff x="0" y="0"/>
          <a:chExt cx="0" cy="0"/>
        </a:xfrm>
      </p:grpSpPr>
      <p:sp>
        <p:nvSpPr>
          <p:cNvPr id="59" name="Pink flamingo with its nose to the water"/>
          <p:cNvSpPr>
            <a:spLocks noGrp="1"/>
          </p:cNvSpPr>
          <p:nvPr>
            <p:ph type="pic" sz="half" idx="21"/>
          </p:nvPr>
        </p:nvSpPr>
        <p:spPr>
          <a:xfrm>
            <a:off x="12192000" y="-1003300"/>
            <a:ext cx="11557000" cy="7679267"/>
          </a:xfrm>
          <a:prstGeom prst="rect">
            <a:avLst/>
          </a:prstGeom>
        </p:spPr>
        <p:txBody>
          <a:bodyPr lIns="91439" tIns="45719" rIns="91439" bIns="45719">
            <a:noAutofit/>
          </a:bodyPr>
          <a:lstStyle/>
          <a:p>
            <a:endParaRPr dirty="0"/>
          </a:p>
        </p:txBody>
      </p:sp>
      <p:sp>
        <p:nvSpPr>
          <p:cNvPr id="60" name="Black iguana with its baby on its back"/>
          <p:cNvSpPr>
            <a:spLocks noGrp="1"/>
          </p:cNvSpPr>
          <p:nvPr>
            <p:ph type="pic" sz="half" idx="22"/>
          </p:nvPr>
        </p:nvSpPr>
        <p:spPr>
          <a:xfrm>
            <a:off x="12192000" y="5397500"/>
            <a:ext cx="11557000" cy="7749789"/>
          </a:xfrm>
          <a:prstGeom prst="rect">
            <a:avLst/>
          </a:prstGeom>
        </p:spPr>
        <p:txBody>
          <a:bodyPr lIns="91439" tIns="45719" rIns="91439" bIns="45719">
            <a:noAutofit/>
          </a:bodyPr>
          <a:lstStyle/>
          <a:p>
            <a:endParaRPr dirty="0"/>
          </a:p>
        </p:txBody>
      </p:sp>
      <p:sp>
        <p:nvSpPr>
          <p:cNvPr id="61" name="Blue-footed booby bird on sand"/>
          <p:cNvSpPr>
            <a:spLocks noGrp="1"/>
          </p:cNvSpPr>
          <p:nvPr>
            <p:ph type="pic" idx="23"/>
          </p:nvPr>
        </p:nvSpPr>
        <p:spPr>
          <a:xfrm>
            <a:off x="571500" y="-698500"/>
            <a:ext cx="11684000" cy="14426495"/>
          </a:xfrm>
          <a:prstGeom prst="rect">
            <a:avLst/>
          </a:prstGeom>
        </p:spPr>
        <p:txBody>
          <a:bodyPr lIns="91439" tIns="45719" rIns="91439" bIns="45719">
            <a:noAutofit/>
          </a:bodyPr>
          <a:lstStyle/>
          <a:p>
            <a:endParaRPr dirty="0"/>
          </a:p>
        </p:txBody>
      </p:sp>
      <p:sp>
        <p:nvSpPr>
          <p:cNvPr id="62" name="Slide Number"/>
          <p:cNvSpPr txBox="1">
            <a:spLocks noGrp="1"/>
          </p:cNvSpPr>
          <p:nvPr>
            <p:ph type="sldNum" sz="quarter" idx="2"/>
          </p:nvPr>
        </p:nvSpPr>
        <p:spPr>
          <a:prstGeom prst="rect">
            <a:avLst/>
          </a:prstGeom>
        </p:spPr>
        <p:txBody>
          <a:bodyPr/>
          <a:lstStyle>
            <a:lvl1pPr>
              <a:defRPr>
                <a:solidFill>
                  <a:srgbClr val="000000"/>
                </a:solidFill>
              </a:defRPr>
            </a:lvl1pPr>
          </a:lstStyle>
          <a:p>
            <a:fld id="{86CB4B4D-7CA3-9044-876B-883B54F8677D}" type="slidenum">
              <a:t>‹#›</a:t>
            </a:fld>
            <a:endParaRPr dirty="0"/>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pic>
        <p:nvPicPr>
          <p:cNvPr id="77" name="Image" descr="Image"/>
          <p:cNvPicPr>
            <a:picLocks noChangeAspect="1"/>
          </p:cNvPicPr>
          <p:nvPr/>
        </p:nvPicPr>
        <p:blipFill>
          <a:blip r:embed="rId2"/>
          <a:stretch>
            <a:fillRect/>
          </a:stretch>
        </p:blipFill>
        <p:spPr>
          <a:xfrm>
            <a:off x="10890115" y="12580091"/>
            <a:ext cx="2603770" cy="555248"/>
          </a:xfrm>
          <a:prstGeom prst="rect">
            <a:avLst/>
          </a:prstGeom>
          <a:ln w="12700">
            <a:miter lim="400000"/>
          </a:ln>
        </p:spPr>
      </p:pic>
      <p:sp>
        <p:nvSpPr>
          <p:cNvPr id="78" name="Slide Number"/>
          <p:cNvSpPr txBox="1">
            <a:spLocks noGrp="1"/>
          </p:cNvSpPr>
          <p:nvPr>
            <p:ph type="sldNum" sz="quarter" idx="2"/>
          </p:nvPr>
        </p:nvSpPr>
        <p:spPr>
          <a:prstGeom prst="rect">
            <a:avLst/>
          </a:prstGeom>
        </p:spPr>
        <p:txBody>
          <a:bodyPr/>
          <a:lstStyle>
            <a:lvl1pPr>
              <a:defRPr>
                <a:solidFill>
                  <a:srgbClr val="000000"/>
                </a:solidFill>
              </a:defRPr>
            </a:lvl1pPr>
          </a:lstStyle>
          <a:p>
            <a:fld id="{86CB4B4D-7CA3-9044-876B-883B54F8677D}" type="slidenum">
              <a:t>‹#›</a:t>
            </a:fld>
            <a:endParaRPr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 descr="Image"/>
          <p:cNvPicPr>
            <a:picLocks noChangeAspect="1"/>
          </p:cNvPicPr>
          <p:nvPr/>
        </p:nvPicPr>
        <p:blipFill>
          <a:blip r:embed="rId4"/>
          <a:stretch>
            <a:fillRect/>
          </a:stretch>
        </p:blipFill>
        <p:spPr>
          <a:xfrm flipH="1">
            <a:off x="17120105" y="-3"/>
            <a:ext cx="7263896" cy="5323852"/>
          </a:xfrm>
          <a:prstGeom prst="rect">
            <a:avLst/>
          </a:prstGeom>
          <a:ln w="12700">
            <a:miter lim="400000"/>
          </a:ln>
        </p:spPr>
      </p:pic>
      <p:pic>
        <p:nvPicPr>
          <p:cNvPr id="3" name="Image" descr="Image"/>
          <p:cNvPicPr>
            <a:picLocks noChangeAspect="1"/>
          </p:cNvPicPr>
          <p:nvPr/>
        </p:nvPicPr>
        <p:blipFill>
          <a:blip r:embed="rId5"/>
          <a:stretch>
            <a:fillRect/>
          </a:stretch>
        </p:blipFill>
        <p:spPr>
          <a:xfrm>
            <a:off x="20482768" y="12236694"/>
            <a:ext cx="3054854" cy="907306"/>
          </a:xfrm>
          <a:prstGeom prst="rect">
            <a:avLst/>
          </a:prstGeom>
          <a:ln w="12700">
            <a:miter lim="400000"/>
          </a:ln>
        </p:spPr>
      </p:pic>
      <p:pic>
        <p:nvPicPr>
          <p:cNvPr id="4" name="Image" descr="Image"/>
          <p:cNvPicPr>
            <a:picLocks noChangeAspect="1"/>
          </p:cNvPicPr>
          <p:nvPr/>
        </p:nvPicPr>
        <p:blipFill>
          <a:blip r:embed="rId6"/>
          <a:stretch>
            <a:fillRect/>
          </a:stretch>
        </p:blipFill>
        <p:spPr>
          <a:xfrm>
            <a:off x="10890115" y="12580091"/>
            <a:ext cx="2603770" cy="555248"/>
          </a:xfrm>
          <a:prstGeom prst="rect">
            <a:avLst/>
          </a:prstGeom>
          <a:ln w="12700">
            <a:miter lim="400000"/>
          </a:ln>
        </p:spPr>
      </p:pic>
      <p:sp>
        <p:nvSpPr>
          <p:cNvPr id="5" name="Contents"/>
          <p:cNvSpPr txBox="1"/>
          <p:nvPr/>
        </p:nvSpPr>
        <p:spPr>
          <a:xfrm>
            <a:off x="1336481" y="992608"/>
            <a:ext cx="15928531" cy="151288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lvl1pPr algn="l" defTabSz="825500">
              <a:lnSpc>
                <a:spcPct val="80000"/>
              </a:lnSpc>
              <a:spcBef>
                <a:spcPts val="0"/>
              </a:spcBef>
              <a:tabLst/>
              <a:defRPr sz="8000" b="1" spc="-159">
                <a:solidFill>
                  <a:srgbClr val="335E9A"/>
                </a:solidFill>
                <a:latin typeface="Calibri"/>
                <a:ea typeface="Calibri"/>
                <a:cs typeface="Calibri"/>
                <a:sym typeface="Calibri"/>
              </a:defRPr>
            </a:lvl1pPr>
          </a:lstStyle>
          <a:p>
            <a:r>
              <a:rPr dirty="0"/>
              <a:t>Contents</a:t>
            </a:r>
          </a:p>
        </p:txBody>
      </p:sp>
      <p:sp>
        <p:nvSpPr>
          <p:cNvPr id="6" name="Contents"/>
          <p:cNvSpPr txBox="1">
            <a:spLocks noGrp="1"/>
          </p:cNvSpPr>
          <p:nvPr>
            <p:ph type="title" hasCustomPrompt="1"/>
          </p:nvPr>
        </p:nvSpPr>
        <p:spPr>
          <a:xfrm>
            <a:off x="1336481" y="992608"/>
            <a:ext cx="15768919" cy="151288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Contents</a:t>
            </a:r>
          </a:p>
        </p:txBody>
      </p:sp>
      <p:sp>
        <p:nvSpPr>
          <p:cNvPr id="7" name="Body Level One…"/>
          <p:cNvSpPr txBox="1">
            <a:spLocks noGrp="1"/>
          </p:cNvSpPr>
          <p:nvPr>
            <p:ph type="body" idx="1"/>
          </p:nvPr>
        </p:nvSpPr>
        <p:spPr>
          <a:xfrm>
            <a:off x="13610166" y="4876800"/>
            <a:ext cx="9550401" cy="88392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Body Level One</a:t>
            </a:r>
          </a:p>
          <a:p>
            <a:pPr lvl="1"/>
            <a:r>
              <a:t>Body Level Two</a:t>
            </a:r>
          </a:p>
          <a:p>
            <a:pPr lvl="2"/>
            <a:r>
              <a:t>Body Level Three</a:t>
            </a:r>
          </a:p>
          <a:p>
            <a:pPr lvl="3"/>
            <a:r>
              <a:t>Body Level Four</a:t>
            </a:r>
          </a:p>
          <a:p>
            <a:pPr lvl="4"/>
            <a:r>
              <a:t>Body Level Five</a:t>
            </a:r>
          </a:p>
        </p:txBody>
      </p:sp>
      <p:sp>
        <p:nvSpPr>
          <p:cNvPr id="8" name="Slide Number"/>
          <p:cNvSpPr txBox="1">
            <a:spLocks noGrp="1"/>
          </p:cNvSpPr>
          <p:nvPr>
            <p:ph type="sldNum" sz="quarter" idx="2"/>
          </p:nvPr>
        </p:nvSpPr>
        <p:spPr>
          <a:xfrm>
            <a:off x="23431500" y="12268201"/>
            <a:ext cx="371756" cy="555245"/>
          </a:xfrm>
          <a:prstGeom prst="rect">
            <a:avLst/>
          </a:prstGeom>
          <a:ln w="12700">
            <a:miter lim="400000"/>
          </a:ln>
        </p:spPr>
        <p:txBody>
          <a:bodyPr wrap="none" lIns="50800" tIns="50800" rIns="50800" bIns="50800" anchor="b">
            <a:spAutoFit/>
          </a:bodyPr>
          <a:lstStyle>
            <a:lvl1pPr algn="r" defTabSz="825500">
              <a:spcBef>
                <a:spcPts val="0"/>
              </a:spcBef>
              <a:tabLst/>
              <a:defRPr sz="2800" spc="28">
                <a:solidFill>
                  <a:srgbClr val="FFFFFF"/>
                </a:solidFill>
                <a:latin typeface="Founders Grotesk Condensed"/>
                <a:ea typeface="Founders Grotesk Condensed"/>
                <a:cs typeface="Founders Grotesk Condensed"/>
                <a:sym typeface="Founders Grotesk Condensed"/>
              </a:defRPr>
            </a:lvl1pPr>
          </a:lstStyle>
          <a:p>
            <a:fld id="{86CB4B4D-7CA3-9044-876B-883B54F8677D}" type="slidenum">
              <a:t>‹#›</a:t>
            </a:fld>
            <a:endParaRPr dirty="0"/>
          </a:p>
        </p:txBody>
      </p:sp>
    </p:spTree>
  </p:cSld>
  <p:clrMap bg1="lt1" tx1="dk1" bg2="lt2" tx2="dk2" accent1="accent1" accent2="accent2" accent3="accent3" accent4="accent4" accent5="accent5" accent6="accent6" hlink="hlink" folHlink="folHlink"/>
  <p:sldLayoutIdLst>
    <p:sldLayoutId id="2147483653" r:id="rId1"/>
    <p:sldLayoutId id="2147483655" r:id="rId2"/>
  </p:sldLayoutIdLst>
  <p:transition spd="med"/>
  <p:txStyles>
    <p:titleStyle>
      <a:lvl1pPr marL="0" marR="0" indent="0" algn="l" defTabSz="825500" latinLnBrk="0">
        <a:lnSpc>
          <a:spcPct val="80000"/>
        </a:lnSpc>
        <a:spcBef>
          <a:spcPts val="0"/>
        </a:spcBef>
        <a:spcAft>
          <a:spcPts val="0"/>
        </a:spcAft>
        <a:buClrTx/>
        <a:buSzTx/>
        <a:buFontTx/>
        <a:buNone/>
        <a:tabLst/>
        <a:defRPr sz="8000" b="1" i="0" u="none" strike="noStrike" cap="none" spc="-159" baseline="0">
          <a:solidFill>
            <a:srgbClr val="335E9A"/>
          </a:solidFill>
          <a:uFillTx/>
          <a:latin typeface="Calibri"/>
          <a:ea typeface="Calibri"/>
          <a:cs typeface="Calibri"/>
          <a:sym typeface="Calibri"/>
        </a:defRPr>
      </a:lvl1pPr>
      <a:lvl2pPr marL="0" marR="0" indent="0" algn="l" defTabSz="825500" latinLnBrk="0">
        <a:lnSpc>
          <a:spcPct val="80000"/>
        </a:lnSpc>
        <a:spcBef>
          <a:spcPts val="0"/>
        </a:spcBef>
        <a:spcAft>
          <a:spcPts val="0"/>
        </a:spcAft>
        <a:buClrTx/>
        <a:buSzTx/>
        <a:buFontTx/>
        <a:buNone/>
        <a:tabLst/>
        <a:defRPr sz="8000" b="1" i="0" u="none" strike="noStrike" cap="none" spc="-159" baseline="0">
          <a:solidFill>
            <a:srgbClr val="335E9A"/>
          </a:solidFill>
          <a:uFillTx/>
          <a:latin typeface="Calibri"/>
          <a:ea typeface="Calibri"/>
          <a:cs typeface="Calibri"/>
          <a:sym typeface="Calibri"/>
        </a:defRPr>
      </a:lvl2pPr>
      <a:lvl3pPr marL="0" marR="0" indent="0" algn="l" defTabSz="825500" latinLnBrk="0">
        <a:lnSpc>
          <a:spcPct val="80000"/>
        </a:lnSpc>
        <a:spcBef>
          <a:spcPts val="0"/>
        </a:spcBef>
        <a:spcAft>
          <a:spcPts val="0"/>
        </a:spcAft>
        <a:buClrTx/>
        <a:buSzTx/>
        <a:buFontTx/>
        <a:buNone/>
        <a:tabLst/>
        <a:defRPr sz="8000" b="1" i="0" u="none" strike="noStrike" cap="none" spc="-159" baseline="0">
          <a:solidFill>
            <a:srgbClr val="335E9A"/>
          </a:solidFill>
          <a:uFillTx/>
          <a:latin typeface="Calibri"/>
          <a:ea typeface="Calibri"/>
          <a:cs typeface="Calibri"/>
          <a:sym typeface="Calibri"/>
        </a:defRPr>
      </a:lvl3pPr>
      <a:lvl4pPr marL="0" marR="0" indent="0" algn="l" defTabSz="825500" latinLnBrk="0">
        <a:lnSpc>
          <a:spcPct val="80000"/>
        </a:lnSpc>
        <a:spcBef>
          <a:spcPts val="0"/>
        </a:spcBef>
        <a:spcAft>
          <a:spcPts val="0"/>
        </a:spcAft>
        <a:buClrTx/>
        <a:buSzTx/>
        <a:buFontTx/>
        <a:buNone/>
        <a:tabLst/>
        <a:defRPr sz="8000" b="1" i="0" u="none" strike="noStrike" cap="none" spc="-159" baseline="0">
          <a:solidFill>
            <a:srgbClr val="335E9A"/>
          </a:solidFill>
          <a:uFillTx/>
          <a:latin typeface="Calibri"/>
          <a:ea typeface="Calibri"/>
          <a:cs typeface="Calibri"/>
          <a:sym typeface="Calibri"/>
        </a:defRPr>
      </a:lvl4pPr>
      <a:lvl5pPr marL="0" marR="0" indent="0" algn="l" defTabSz="825500" latinLnBrk="0">
        <a:lnSpc>
          <a:spcPct val="80000"/>
        </a:lnSpc>
        <a:spcBef>
          <a:spcPts val="0"/>
        </a:spcBef>
        <a:spcAft>
          <a:spcPts val="0"/>
        </a:spcAft>
        <a:buClrTx/>
        <a:buSzTx/>
        <a:buFontTx/>
        <a:buNone/>
        <a:tabLst/>
        <a:defRPr sz="8000" b="1" i="0" u="none" strike="noStrike" cap="none" spc="-159" baseline="0">
          <a:solidFill>
            <a:srgbClr val="335E9A"/>
          </a:solidFill>
          <a:uFillTx/>
          <a:latin typeface="Calibri"/>
          <a:ea typeface="Calibri"/>
          <a:cs typeface="Calibri"/>
          <a:sym typeface="Calibri"/>
        </a:defRPr>
      </a:lvl5pPr>
      <a:lvl6pPr marL="0" marR="0" indent="0" algn="l" defTabSz="825500" latinLnBrk="0">
        <a:lnSpc>
          <a:spcPct val="80000"/>
        </a:lnSpc>
        <a:spcBef>
          <a:spcPts val="0"/>
        </a:spcBef>
        <a:spcAft>
          <a:spcPts val="0"/>
        </a:spcAft>
        <a:buClrTx/>
        <a:buSzTx/>
        <a:buFontTx/>
        <a:buNone/>
        <a:tabLst/>
        <a:defRPr sz="8000" b="1" i="0" u="none" strike="noStrike" cap="none" spc="-159" baseline="0">
          <a:solidFill>
            <a:srgbClr val="335E9A"/>
          </a:solidFill>
          <a:uFillTx/>
          <a:latin typeface="Calibri"/>
          <a:ea typeface="Calibri"/>
          <a:cs typeface="Calibri"/>
          <a:sym typeface="Calibri"/>
        </a:defRPr>
      </a:lvl6pPr>
      <a:lvl7pPr marL="0" marR="0" indent="0" algn="l" defTabSz="825500" latinLnBrk="0">
        <a:lnSpc>
          <a:spcPct val="80000"/>
        </a:lnSpc>
        <a:spcBef>
          <a:spcPts val="0"/>
        </a:spcBef>
        <a:spcAft>
          <a:spcPts val="0"/>
        </a:spcAft>
        <a:buClrTx/>
        <a:buSzTx/>
        <a:buFontTx/>
        <a:buNone/>
        <a:tabLst/>
        <a:defRPr sz="8000" b="1" i="0" u="none" strike="noStrike" cap="none" spc="-159" baseline="0">
          <a:solidFill>
            <a:srgbClr val="335E9A"/>
          </a:solidFill>
          <a:uFillTx/>
          <a:latin typeface="Calibri"/>
          <a:ea typeface="Calibri"/>
          <a:cs typeface="Calibri"/>
          <a:sym typeface="Calibri"/>
        </a:defRPr>
      </a:lvl7pPr>
      <a:lvl8pPr marL="0" marR="0" indent="0" algn="l" defTabSz="825500" latinLnBrk="0">
        <a:lnSpc>
          <a:spcPct val="80000"/>
        </a:lnSpc>
        <a:spcBef>
          <a:spcPts val="0"/>
        </a:spcBef>
        <a:spcAft>
          <a:spcPts val="0"/>
        </a:spcAft>
        <a:buClrTx/>
        <a:buSzTx/>
        <a:buFontTx/>
        <a:buNone/>
        <a:tabLst/>
        <a:defRPr sz="8000" b="1" i="0" u="none" strike="noStrike" cap="none" spc="-159" baseline="0">
          <a:solidFill>
            <a:srgbClr val="335E9A"/>
          </a:solidFill>
          <a:uFillTx/>
          <a:latin typeface="Calibri"/>
          <a:ea typeface="Calibri"/>
          <a:cs typeface="Calibri"/>
          <a:sym typeface="Calibri"/>
        </a:defRPr>
      </a:lvl8pPr>
      <a:lvl9pPr marL="0" marR="0" indent="0" algn="l" defTabSz="825500" latinLnBrk="0">
        <a:lnSpc>
          <a:spcPct val="80000"/>
        </a:lnSpc>
        <a:spcBef>
          <a:spcPts val="0"/>
        </a:spcBef>
        <a:spcAft>
          <a:spcPts val="0"/>
        </a:spcAft>
        <a:buClrTx/>
        <a:buSzTx/>
        <a:buFontTx/>
        <a:buNone/>
        <a:tabLst/>
        <a:defRPr sz="8000" b="1" i="0" u="none" strike="noStrike" cap="none" spc="-159" baseline="0">
          <a:solidFill>
            <a:srgbClr val="335E9A"/>
          </a:solidFill>
          <a:uFillTx/>
          <a:latin typeface="Calibri"/>
          <a:ea typeface="Calibri"/>
          <a:cs typeface="Calibri"/>
          <a:sym typeface="Calibri"/>
        </a:defRPr>
      </a:lvl9pPr>
    </p:titleStyle>
    <p:bodyStyle>
      <a:lvl1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1pPr>
      <a:lvl2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2pPr>
      <a:lvl3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3pPr>
      <a:lvl4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4pPr>
      <a:lvl5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5pPr>
      <a:lvl6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6pPr>
      <a:lvl7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7pPr>
      <a:lvl8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8pPr>
      <a:lvl9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9pPr>
    </p:bodyStyle>
    <p:otherStyle>
      <a:lvl1pPr marL="0" marR="0" indent="0" algn="r" defTabSz="825500" rtl="0" latinLnBrk="0">
        <a:lnSpc>
          <a:spcPct val="100000"/>
        </a:lnSpc>
        <a:spcBef>
          <a:spcPts val="0"/>
        </a:spcBef>
        <a:spcAft>
          <a:spcPts val="0"/>
        </a:spcAft>
        <a:buClrTx/>
        <a:buSzTx/>
        <a:buFontTx/>
        <a:buNone/>
        <a:tabLst/>
        <a:defRPr sz="2800" b="0" i="0" u="none" strike="noStrike" cap="none" spc="28" baseline="0">
          <a:solidFill>
            <a:schemeClr val="tx1"/>
          </a:solidFill>
          <a:uFillTx/>
          <a:latin typeface="+mn-lt"/>
          <a:ea typeface="+mn-ea"/>
          <a:cs typeface="+mn-cs"/>
          <a:sym typeface="Founders Grotesk Condensed"/>
        </a:defRPr>
      </a:lvl1pPr>
      <a:lvl2pPr marL="0" marR="0" indent="0" algn="r" defTabSz="825500" rtl="0" latinLnBrk="0">
        <a:lnSpc>
          <a:spcPct val="100000"/>
        </a:lnSpc>
        <a:spcBef>
          <a:spcPts val="0"/>
        </a:spcBef>
        <a:spcAft>
          <a:spcPts val="0"/>
        </a:spcAft>
        <a:buClrTx/>
        <a:buSzTx/>
        <a:buFontTx/>
        <a:buNone/>
        <a:tabLst/>
        <a:defRPr sz="2800" b="0" i="0" u="none" strike="noStrike" cap="none" spc="28" baseline="0">
          <a:solidFill>
            <a:schemeClr val="tx1"/>
          </a:solidFill>
          <a:uFillTx/>
          <a:latin typeface="+mn-lt"/>
          <a:ea typeface="+mn-ea"/>
          <a:cs typeface="+mn-cs"/>
          <a:sym typeface="Founders Grotesk Condensed"/>
        </a:defRPr>
      </a:lvl2pPr>
      <a:lvl3pPr marL="0" marR="0" indent="0" algn="r" defTabSz="825500" rtl="0" latinLnBrk="0">
        <a:lnSpc>
          <a:spcPct val="100000"/>
        </a:lnSpc>
        <a:spcBef>
          <a:spcPts val="0"/>
        </a:spcBef>
        <a:spcAft>
          <a:spcPts val="0"/>
        </a:spcAft>
        <a:buClrTx/>
        <a:buSzTx/>
        <a:buFontTx/>
        <a:buNone/>
        <a:tabLst/>
        <a:defRPr sz="2800" b="0" i="0" u="none" strike="noStrike" cap="none" spc="28" baseline="0">
          <a:solidFill>
            <a:schemeClr val="tx1"/>
          </a:solidFill>
          <a:uFillTx/>
          <a:latin typeface="+mn-lt"/>
          <a:ea typeface="+mn-ea"/>
          <a:cs typeface="+mn-cs"/>
          <a:sym typeface="Founders Grotesk Condensed"/>
        </a:defRPr>
      </a:lvl3pPr>
      <a:lvl4pPr marL="0" marR="0" indent="0" algn="r" defTabSz="825500" rtl="0" latinLnBrk="0">
        <a:lnSpc>
          <a:spcPct val="100000"/>
        </a:lnSpc>
        <a:spcBef>
          <a:spcPts val="0"/>
        </a:spcBef>
        <a:spcAft>
          <a:spcPts val="0"/>
        </a:spcAft>
        <a:buClrTx/>
        <a:buSzTx/>
        <a:buFontTx/>
        <a:buNone/>
        <a:tabLst/>
        <a:defRPr sz="2800" b="0" i="0" u="none" strike="noStrike" cap="none" spc="28" baseline="0">
          <a:solidFill>
            <a:schemeClr val="tx1"/>
          </a:solidFill>
          <a:uFillTx/>
          <a:latin typeface="+mn-lt"/>
          <a:ea typeface="+mn-ea"/>
          <a:cs typeface="+mn-cs"/>
          <a:sym typeface="Founders Grotesk Condensed"/>
        </a:defRPr>
      </a:lvl4pPr>
      <a:lvl5pPr marL="0" marR="0" indent="0" algn="r" defTabSz="825500" rtl="0" latinLnBrk="0">
        <a:lnSpc>
          <a:spcPct val="100000"/>
        </a:lnSpc>
        <a:spcBef>
          <a:spcPts val="0"/>
        </a:spcBef>
        <a:spcAft>
          <a:spcPts val="0"/>
        </a:spcAft>
        <a:buClrTx/>
        <a:buSzTx/>
        <a:buFontTx/>
        <a:buNone/>
        <a:tabLst/>
        <a:defRPr sz="2800" b="0" i="0" u="none" strike="noStrike" cap="none" spc="28" baseline="0">
          <a:solidFill>
            <a:schemeClr val="tx1"/>
          </a:solidFill>
          <a:uFillTx/>
          <a:latin typeface="+mn-lt"/>
          <a:ea typeface="+mn-ea"/>
          <a:cs typeface="+mn-cs"/>
          <a:sym typeface="Founders Grotesk Condensed"/>
        </a:defRPr>
      </a:lvl5pPr>
      <a:lvl6pPr marL="0" marR="0" indent="0" algn="r" defTabSz="825500" rtl="0" latinLnBrk="0">
        <a:lnSpc>
          <a:spcPct val="100000"/>
        </a:lnSpc>
        <a:spcBef>
          <a:spcPts val="0"/>
        </a:spcBef>
        <a:spcAft>
          <a:spcPts val="0"/>
        </a:spcAft>
        <a:buClrTx/>
        <a:buSzTx/>
        <a:buFontTx/>
        <a:buNone/>
        <a:tabLst/>
        <a:defRPr sz="2800" b="0" i="0" u="none" strike="noStrike" cap="none" spc="28" baseline="0">
          <a:solidFill>
            <a:schemeClr val="tx1"/>
          </a:solidFill>
          <a:uFillTx/>
          <a:latin typeface="+mn-lt"/>
          <a:ea typeface="+mn-ea"/>
          <a:cs typeface="+mn-cs"/>
          <a:sym typeface="Founders Grotesk Condensed"/>
        </a:defRPr>
      </a:lvl6pPr>
      <a:lvl7pPr marL="0" marR="0" indent="0" algn="r" defTabSz="825500" rtl="0" latinLnBrk="0">
        <a:lnSpc>
          <a:spcPct val="100000"/>
        </a:lnSpc>
        <a:spcBef>
          <a:spcPts val="0"/>
        </a:spcBef>
        <a:spcAft>
          <a:spcPts val="0"/>
        </a:spcAft>
        <a:buClrTx/>
        <a:buSzTx/>
        <a:buFontTx/>
        <a:buNone/>
        <a:tabLst/>
        <a:defRPr sz="2800" b="0" i="0" u="none" strike="noStrike" cap="none" spc="28" baseline="0">
          <a:solidFill>
            <a:schemeClr val="tx1"/>
          </a:solidFill>
          <a:uFillTx/>
          <a:latin typeface="+mn-lt"/>
          <a:ea typeface="+mn-ea"/>
          <a:cs typeface="+mn-cs"/>
          <a:sym typeface="Founders Grotesk Condensed"/>
        </a:defRPr>
      </a:lvl7pPr>
      <a:lvl8pPr marL="0" marR="0" indent="0" algn="r" defTabSz="825500" rtl="0" latinLnBrk="0">
        <a:lnSpc>
          <a:spcPct val="100000"/>
        </a:lnSpc>
        <a:spcBef>
          <a:spcPts val="0"/>
        </a:spcBef>
        <a:spcAft>
          <a:spcPts val="0"/>
        </a:spcAft>
        <a:buClrTx/>
        <a:buSzTx/>
        <a:buFontTx/>
        <a:buNone/>
        <a:tabLst/>
        <a:defRPr sz="2800" b="0" i="0" u="none" strike="noStrike" cap="none" spc="28" baseline="0">
          <a:solidFill>
            <a:schemeClr val="tx1"/>
          </a:solidFill>
          <a:uFillTx/>
          <a:latin typeface="+mn-lt"/>
          <a:ea typeface="+mn-ea"/>
          <a:cs typeface="+mn-cs"/>
          <a:sym typeface="Founders Grotesk Condensed"/>
        </a:defRPr>
      </a:lvl8pPr>
      <a:lvl9pPr marL="0" marR="0" indent="0" algn="r" defTabSz="825500" rtl="0" latinLnBrk="0">
        <a:lnSpc>
          <a:spcPct val="100000"/>
        </a:lnSpc>
        <a:spcBef>
          <a:spcPts val="0"/>
        </a:spcBef>
        <a:spcAft>
          <a:spcPts val="0"/>
        </a:spcAft>
        <a:buClrTx/>
        <a:buSzTx/>
        <a:buFontTx/>
        <a:buNone/>
        <a:tabLst/>
        <a:defRPr sz="2800" b="0" i="0" u="none" strike="noStrike" cap="none" spc="28" baseline="0">
          <a:solidFill>
            <a:schemeClr val="tx1"/>
          </a:solidFill>
          <a:uFillTx/>
          <a:latin typeface="+mn-lt"/>
          <a:ea typeface="+mn-ea"/>
          <a:cs typeface="+mn-cs"/>
          <a:sym typeface="Founders Grotesk Condensed"/>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7283E41-41FC-EEB2-9555-A486A67BB0B8}"/>
              </a:ext>
            </a:extLst>
          </p:cNvPr>
          <p:cNvPicPr>
            <a:picLocks noChangeAspect="1"/>
          </p:cNvPicPr>
          <p:nvPr/>
        </p:nvPicPr>
        <p:blipFill rotWithShape="1">
          <a:blip r:embed="rId2"/>
          <a:srcRect r="54567" b="90516"/>
          <a:stretch/>
        </p:blipFill>
        <p:spPr>
          <a:xfrm>
            <a:off x="0" y="12569"/>
            <a:ext cx="7370059" cy="2174040"/>
          </a:xfrm>
          <a:prstGeom prst="rect">
            <a:avLst/>
          </a:prstGeom>
        </p:spPr>
      </p:pic>
      <p:pic>
        <p:nvPicPr>
          <p:cNvPr id="4" name="Picture 3">
            <a:extLst>
              <a:ext uri="{FF2B5EF4-FFF2-40B4-BE49-F238E27FC236}">
                <a16:creationId xmlns:a16="http://schemas.microsoft.com/office/drawing/2014/main" id="{75209347-4245-D1D7-1894-DAA5E61BBD7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32500" r="40695"/>
          <a:stretch/>
        </p:blipFill>
        <p:spPr>
          <a:xfrm>
            <a:off x="7176053" y="313832"/>
            <a:ext cx="9561443" cy="13088333"/>
          </a:xfrm>
          <a:prstGeom prst="rect">
            <a:avLst/>
          </a:prstGeom>
        </p:spPr>
      </p:pic>
      <p:pic>
        <p:nvPicPr>
          <p:cNvPr id="5" name="Picture 4">
            <a:extLst>
              <a:ext uri="{FF2B5EF4-FFF2-40B4-BE49-F238E27FC236}">
                <a16:creationId xmlns:a16="http://schemas.microsoft.com/office/drawing/2014/main" id="{53E91A1C-EDB9-1858-DCD8-AB911146598D}"/>
              </a:ext>
            </a:extLst>
          </p:cNvPr>
          <p:cNvPicPr>
            <a:picLocks noChangeAspect="1"/>
          </p:cNvPicPr>
          <p:nvPr/>
        </p:nvPicPr>
        <p:blipFill rotWithShape="1">
          <a:blip r:embed="rId4"/>
          <a:srcRect l="41735" t="1778" r="41383" b="81700"/>
          <a:stretch/>
        </p:blipFill>
        <p:spPr>
          <a:xfrm>
            <a:off x="20554122" y="518073"/>
            <a:ext cx="2848037" cy="3943068"/>
          </a:xfrm>
          <a:prstGeom prst="rect">
            <a:avLst/>
          </a:prstGeom>
        </p:spPr>
      </p:pic>
      <p:sp>
        <p:nvSpPr>
          <p:cNvPr id="6" name="TextBox 5">
            <a:extLst>
              <a:ext uri="{FF2B5EF4-FFF2-40B4-BE49-F238E27FC236}">
                <a16:creationId xmlns:a16="http://schemas.microsoft.com/office/drawing/2014/main" id="{016E7F04-FCE0-4236-DAF9-9DD3C1686B32}"/>
              </a:ext>
            </a:extLst>
          </p:cNvPr>
          <p:cNvSpPr txBox="1"/>
          <p:nvPr/>
        </p:nvSpPr>
        <p:spPr>
          <a:xfrm>
            <a:off x="2571846" y="5317897"/>
            <a:ext cx="18367513" cy="308020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nSpc>
                <a:spcPct val="150000"/>
              </a:lnSpc>
            </a:pPr>
            <a:r>
              <a:rPr kumimoji="0" lang="en-US" altLang="en-US" sz="4500" b="0" i="0" u="none" strike="noStrike" kern="0" cap="none" spc="78" normalizeH="0" baseline="0" noProof="0" dirty="0">
                <a:ln>
                  <a:noFill/>
                </a:ln>
                <a:solidFill>
                  <a:srgbClr val="000034"/>
                </a:solidFill>
                <a:effectLst/>
                <a:uLnTx/>
                <a:uFillTx/>
                <a:latin typeface="Arial" panose="020B0604020202020204" pitchFamily="34" charset="0"/>
                <a:cs typeface="Arial" panose="020B0604020202020204" pitchFamily="34" charset="0"/>
                <a:sym typeface="Helvetica Neue"/>
              </a:rPr>
              <a:t>Introduction of the </a:t>
            </a:r>
            <a:r>
              <a:rPr kumimoji="0" lang="en-US" altLang="en-US" sz="4500" b="1" i="0" u="none" strike="noStrike" kern="0" cap="none" spc="78" normalizeH="0" baseline="0" noProof="0" dirty="0">
                <a:ln>
                  <a:noFill/>
                </a:ln>
                <a:solidFill>
                  <a:srgbClr val="000034"/>
                </a:solidFill>
                <a:effectLst/>
                <a:uLnTx/>
                <a:uFillTx/>
                <a:latin typeface="Arial" panose="020B0604020202020204" pitchFamily="34" charset="0"/>
                <a:cs typeface="Arial" panose="020B0604020202020204" pitchFamily="34" charset="0"/>
                <a:sym typeface="Helvetica Neue"/>
              </a:rPr>
              <a:t>Association of Water and Sanitation Institutions in South Africa (AWSISA) </a:t>
            </a:r>
            <a:r>
              <a:rPr kumimoji="0" lang="en-US" altLang="en-US" sz="4500" b="0" i="0" u="none" strike="noStrike" kern="0" cap="none" spc="78" normalizeH="0" baseline="0" noProof="0" dirty="0">
                <a:ln>
                  <a:noFill/>
                </a:ln>
                <a:solidFill>
                  <a:srgbClr val="000034"/>
                </a:solidFill>
                <a:effectLst/>
                <a:uLnTx/>
                <a:uFillTx/>
                <a:latin typeface="Arial" panose="020B0604020202020204" pitchFamily="34" charset="0"/>
                <a:cs typeface="Arial" panose="020B0604020202020204" pitchFamily="34" charset="0"/>
                <a:sym typeface="Helvetica Neue"/>
              </a:rPr>
              <a:t>to the Water Services Authorities Summit and </a:t>
            </a:r>
            <a:r>
              <a:rPr lang="en-US" altLang="en-US" sz="4500" dirty="0">
                <a:latin typeface="Arial" panose="020B0604020202020204" pitchFamily="34" charset="0"/>
                <a:cs typeface="Arial" panose="020B0604020202020204" pitchFamily="34" charset="0"/>
              </a:rPr>
              <a:t>possible areas of collaboration. </a:t>
            </a:r>
            <a:endParaRPr lang="en-US" sz="4500" dirty="0"/>
          </a:p>
        </p:txBody>
      </p:sp>
      <p:sp>
        <p:nvSpPr>
          <p:cNvPr id="7" name="Author and date">
            <a:extLst>
              <a:ext uri="{FF2B5EF4-FFF2-40B4-BE49-F238E27FC236}">
                <a16:creationId xmlns:a16="http://schemas.microsoft.com/office/drawing/2014/main" id="{11D24D36-60A5-4904-E08B-8E0C21FEBCAB}"/>
              </a:ext>
            </a:extLst>
          </p:cNvPr>
          <p:cNvSpPr txBox="1">
            <a:spLocks/>
          </p:cNvSpPr>
          <p:nvPr/>
        </p:nvSpPr>
        <p:spPr>
          <a:xfrm>
            <a:off x="15582543" y="12453487"/>
            <a:ext cx="8437160" cy="1210588"/>
          </a:xfrm>
          <a:prstGeom prst="rect">
            <a:avLst/>
          </a:prstGeom>
        </p:spPr>
        <p:txBody>
          <a:bodyPr>
            <a:normAutofit/>
          </a:bodyPr>
          <a:lstStyle>
            <a:lvl1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1pPr>
            <a:lvl2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2pPr>
            <a:lvl3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3pPr>
            <a:lvl4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4pPr>
            <a:lvl5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5pPr>
            <a:lvl6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6pPr>
            <a:lvl7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7pPr>
            <a:lvl8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8pPr>
            <a:lvl9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9pPr>
          </a:lstStyle>
          <a:p>
            <a:pPr algn="r" hangingPunct="1">
              <a:defRPr spc="168">
                <a:solidFill>
                  <a:srgbClr val="315D99"/>
                </a:solidFill>
              </a:defRPr>
            </a:pPr>
            <a:r>
              <a:rPr lang="en-US" sz="3000" b="1" spc="168" dirty="0">
                <a:solidFill>
                  <a:srgbClr val="315D99"/>
                </a:solidFill>
                <a:latin typeface="Arial" panose="020B0604020202020204" pitchFamily="34" charset="0"/>
                <a:cs typeface="Arial" panose="020B0604020202020204" pitchFamily="34" charset="0"/>
              </a:rPr>
              <a:t>19 Jan 2023</a:t>
            </a:r>
          </a:p>
        </p:txBody>
      </p:sp>
    </p:spTree>
    <p:extLst>
      <p:ext uri="{BB962C8B-B14F-4D97-AF65-F5344CB8AC3E}">
        <p14:creationId xmlns:p14="http://schemas.microsoft.com/office/powerpoint/2010/main" val="2544708537"/>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35C805B-C899-F390-79AA-73FD2D6F0A1A}"/>
              </a:ext>
            </a:extLst>
          </p:cNvPr>
          <p:cNvSpPr/>
          <p:nvPr/>
        </p:nvSpPr>
        <p:spPr>
          <a:xfrm>
            <a:off x="0" y="12324522"/>
            <a:ext cx="24384000" cy="1391478"/>
          </a:xfrm>
          <a:prstGeom prst="rect">
            <a:avLst/>
          </a:prstGeom>
          <a:solidFill>
            <a:schemeClr val="bg1"/>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2400"/>
              </a:spcBef>
              <a:spcAft>
                <a:spcPts val="0"/>
              </a:spcAft>
              <a:buClrTx/>
              <a:buSzTx/>
              <a:buFontTx/>
              <a:buNone/>
              <a:tabLst>
                <a:tab pos="584200" algn="l"/>
              </a:tabLst>
            </a:pPr>
            <a:endParaRPr kumimoji="0" lang="en-US" sz="2600" b="0" i="0" u="none" strike="noStrike" cap="none" spc="78" normalizeH="0" baseline="0" dirty="0">
              <a:ln>
                <a:noFill/>
              </a:ln>
              <a:solidFill>
                <a:srgbClr val="000034"/>
              </a:solidFill>
              <a:effectLst/>
              <a:uFillTx/>
              <a:latin typeface="+mj-lt"/>
              <a:ea typeface="+mj-ea"/>
              <a:cs typeface="+mj-cs"/>
              <a:sym typeface="Helvetica Neue"/>
            </a:endParaRPr>
          </a:p>
        </p:txBody>
      </p:sp>
      <p:pic>
        <p:nvPicPr>
          <p:cNvPr id="5" name="Picture 4">
            <a:extLst>
              <a:ext uri="{FF2B5EF4-FFF2-40B4-BE49-F238E27FC236}">
                <a16:creationId xmlns:a16="http://schemas.microsoft.com/office/drawing/2014/main" id="{53E91A1C-EDB9-1858-DCD8-AB911146598D}"/>
              </a:ext>
            </a:extLst>
          </p:cNvPr>
          <p:cNvPicPr>
            <a:picLocks noChangeAspect="1"/>
          </p:cNvPicPr>
          <p:nvPr/>
        </p:nvPicPr>
        <p:blipFill rotWithShape="1">
          <a:blip r:embed="rId2"/>
          <a:srcRect l="41735" t="1778" r="41383" b="81700"/>
          <a:stretch/>
        </p:blipFill>
        <p:spPr>
          <a:xfrm>
            <a:off x="20959238" y="9557855"/>
            <a:ext cx="2848037" cy="3943068"/>
          </a:xfrm>
          <a:prstGeom prst="rect">
            <a:avLst/>
          </a:prstGeom>
        </p:spPr>
      </p:pic>
      <p:pic>
        <p:nvPicPr>
          <p:cNvPr id="10" name="Picture 9">
            <a:extLst>
              <a:ext uri="{FF2B5EF4-FFF2-40B4-BE49-F238E27FC236}">
                <a16:creationId xmlns:a16="http://schemas.microsoft.com/office/drawing/2014/main" id="{21ED554D-4137-B79C-956B-F17AA8E906EB}"/>
              </a:ext>
            </a:extLst>
          </p:cNvPr>
          <p:cNvPicPr>
            <a:picLocks noChangeAspect="1"/>
          </p:cNvPicPr>
          <p:nvPr/>
        </p:nvPicPr>
        <p:blipFill>
          <a:blip r:embed="rId3"/>
          <a:stretch>
            <a:fillRect/>
          </a:stretch>
        </p:blipFill>
        <p:spPr>
          <a:xfrm>
            <a:off x="0" y="0"/>
            <a:ext cx="7848600" cy="2606040"/>
          </a:xfrm>
          <a:prstGeom prst="rect">
            <a:avLst/>
          </a:prstGeom>
        </p:spPr>
      </p:pic>
      <p:sp>
        <p:nvSpPr>
          <p:cNvPr id="3" name="TextBox 2">
            <a:extLst>
              <a:ext uri="{FF2B5EF4-FFF2-40B4-BE49-F238E27FC236}">
                <a16:creationId xmlns:a16="http://schemas.microsoft.com/office/drawing/2014/main" id="{31687307-753E-558F-D1DB-5CA98503291F}"/>
              </a:ext>
            </a:extLst>
          </p:cNvPr>
          <p:cNvSpPr txBox="1"/>
          <p:nvPr/>
        </p:nvSpPr>
        <p:spPr>
          <a:xfrm>
            <a:off x="2610678" y="4755338"/>
            <a:ext cx="19162644" cy="371896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914400" indent="-914400" algn="just" defTabSz="517525">
              <a:buFont typeface="+mj-lt"/>
              <a:buAutoNum type="romanUcPeriod"/>
              <a:tabLst/>
            </a:pPr>
            <a:r>
              <a:rPr lang="en-US" sz="3500" dirty="0">
                <a:solidFill>
                  <a:srgbClr val="002060"/>
                </a:solidFill>
                <a:latin typeface="Arial" panose="020B0604020202020204" pitchFamily="34" charset="0"/>
                <a:cs typeface="Arial" panose="020B0604020202020204" pitchFamily="34" charset="0"/>
              </a:rPr>
              <a:t>AWSISA has built innovation, research and development capabilities.</a:t>
            </a:r>
          </a:p>
          <a:p>
            <a:pPr marL="914400" indent="-914400" algn="just" defTabSz="517525">
              <a:buFont typeface="+mj-lt"/>
              <a:buAutoNum type="romanUcPeriod"/>
              <a:tabLst/>
            </a:pPr>
            <a:r>
              <a:rPr lang="en-US" sz="3500" dirty="0">
                <a:solidFill>
                  <a:srgbClr val="002060"/>
                </a:solidFill>
                <a:latin typeface="Arial" panose="020B0604020202020204" pitchFamily="34" charset="0"/>
                <a:cs typeface="Arial" panose="020B0604020202020204" pitchFamily="34" charset="0"/>
              </a:rPr>
              <a:t>Water and sanitation institutions have jointly accumulated extensive experience and expertise in IWRM.</a:t>
            </a:r>
          </a:p>
          <a:p>
            <a:pPr marL="914400" indent="-914400" algn="just" defTabSz="517525">
              <a:buFont typeface="+mj-lt"/>
              <a:buAutoNum type="romanUcPeriod"/>
              <a:tabLst/>
            </a:pPr>
            <a:r>
              <a:rPr lang="en-US" sz="3500" dirty="0">
                <a:solidFill>
                  <a:srgbClr val="002060"/>
                </a:solidFill>
                <a:latin typeface="Arial" panose="020B0604020202020204" pitchFamily="34" charset="0"/>
                <a:cs typeface="Arial" panose="020B0604020202020204" pitchFamily="34" charset="0"/>
              </a:rPr>
              <a:t>Pooling of resources from within AWSISA can be leveraged in support of the sustainable management of WSAs.</a:t>
            </a:r>
          </a:p>
        </p:txBody>
      </p:sp>
      <p:sp>
        <p:nvSpPr>
          <p:cNvPr id="4" name="Slide Title">
            <a:extLst>
              <a:ext uri="{FF2B5EF4-FFF2-40B4-BE49-F238E27FC236}">
                <a16:creationId xmlns:a16="http://schemas.microsoft.com/office/drawing/2014/main" id="{DF3F1AF5-D02F-2F73-1B2E-9393F5238FF8}"/>
              </a:ext>
            </a:extLst>
          </p:cNvPr>
          <p:cNvSpPr txBox="1">
            <a:spLocks/>
          </p:cNvSpPr>
          <p:nvPr/>
        </p:nvSpPr>
        <p:spPr>
          <a:xfrm>
            <a:off x="2862469" y="918370"/>
            <a:ext cx="16379687" cy="980664"/>
          </a:xfrm>
          <a:prstGeom prst="rect">
            <a:avLst/>
          </a:prstGeom>
        </p:spPr>
        <p:txBody>
          <a:bodyPr>
            <a:normAutofit/>
          </a:bodyPr>
          <a:lstStyle>
            <a:lvl1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1pPr>
            <a:lvl2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2pPr>
            <a:lvl3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3pPr>
            <a:lvl4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4pPr>
            <a:lvl5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5pPr>
            <a:lvl6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6pPr>
            <a:lvl7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7pPr>
            <a:lvl8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8pPr>
            <a:lvl9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9pPr>
          </a:lstStyle>
          <a:p>
            <a:pPr algn="ctr" hangingPunct="0"/>
            <a:r>
              <a:rPr lang="en-US" sz="6000" b="1" dirty="0">
                <a:solidFill>
                  <a:srgbClr val="002060"/>
                </a:solidFill>
                <a:latin typeface="Calibri" panose="020F0502020204030204" pitchFamily="34" charset="0"/>
                <a:ea typeface="+mj-ea"/>
                <a:sym typeface="Helvetica Neue"/>
              </a:rPr>
              <a:t>7. Conclusions </a:t>
            </a:r>
          </a:p>
          <a:p>
            <a:pPr algn="ctr" hangingPunct="1"/>
            <a:endParaRPr lang="en-US" sz="6000"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5299291"/>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35C805B-C899-F390-79AA-73FD2D6F0A1A}"/>
              </a:ext>
            </a:extLst>
          </p:cNvPr>
          <p:cNvSpPr/>
          <p:nvPr/>
        </p:nvSpPr>
        <p:spPr>
          <a:xfrm>
            <a:off x="0" y="12324522"/>
            <a:ext cx="24384000" cy="1391478"/>
          </a:xfrm>
          <a:prstGeom prst="rect">
            <a:avLst/>
          </a:prstGeom>
          <a:solidFill>
            <a:schemeClr val="bg1"/>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2400"/>
              </a:spcBef>
              <a:spcAft>
                <a:spcPts val="0"/>
              </a:spcAft>
              <a:buClrTx/>
              <a:buSzTx/>
              <a:buFontTx/>
              <a:buNone/>
              <a:tabLst>
                <a:tab pos="584200" algn="l"/>
              </a:tabLst>
            </a:pPr>
            <a:endParaRPr kumimoji="0" lang="en-US" sz="2600" b="0" i="0" u="none" strike="noStrike" cap="none" spc="78" normalizeH="0" baseline="0" dirty="0">
              <a:ln>
                <a:noFill/>
              </a:ln>
              <a:solidFill>
                <a:srgbClr val="000034"/>
              </a:solidFill>
              <a:effectLst/>
              <a:uFillTx/>
              <a:latin typeface="+mj-lt"/>
              <a:ea typeface="+mj-ea"/>
              <a:cs typeface="+mj-cs"/>
              <a:sym typeface="Helvetica Neue"/>
            </a:endParaRPr>
          </a:p>
        </p:txBody>
      </p:sp>
      <p:pic>
        <p:nvPicPr>
          <p:cNvPr id="5" name="Picture 4">
            <a:extLst>
              <a:ext uri="{FF2B5EF4-FFF2-40B4-BE49-F238E27FC236}">
                <a16:creationId xmlns:a16="http://schemas.microsoft.com/office/drawing/2014/main" id="{53E91A1C-EDB9-1858-DCD8-AB911146598D}"/>
              </a:ext>
            </a:extLst>
          </p:cNvPr>
          <p:cNvPicPr>
            <a:picLocks noChangeAspect="1"/>
          </p:cNvPicPr>
          <p:nvPr/>
        </p:nvPicPr>
        <p:blipFill rotWithShape="1">
          <a:blip r:embed="rId2"/>
          <a:srcRect l="41735" t="1778" r="41383" b="81700"/>
          <a:stretch/>
        </p:blipFill>
        <p:spPr>
          <a:xfrm>
            <a:off x="20959238" y="9557855"/>
            <a:ext cx="2848037" cy="3943068"/>
          </a:xfrm>
          <a:prstGeom prst="rect">
            <a:avLst/>
          </a:prstGeom>
        </p:spPr>
      </p:pic>
      <p:pic>
        <p:nvPicPr>
          <p:cNvPr id="10" name="Picture 9">
            <a:extLst>
              <a:ext uri="{FF2B5EF4-FFF2-40B4-BE49-F238E27FC236}">
                <a16:creationId xmlns:a16="http://schemas.microsoft.com/office/drawing/2014/main" id="{21ED554D-4137-B79C-956B-F17AA8E906EB}"/>
              </a:ext>
            </a:extLst>
          </p:cNvPr>
          <p:cNvPicPr>
            <a:picLocks noChangeAspect="1"/>
          </p:cNvPicPr>
          <p:nvPr/>
        </p:nvPicPr>
        <p:blipFill>
          <a:blip r:embed="rId3"/>
          <a:stretch>
            <a:fillRect/>
          </a:stretch>
        </p:blipFill>
        <p:spPr>
          <a:xfrm>
            <a:off x="0" y="0"/>
            <a:ext cx="7848600" cy="2606040"/>
          </a:xfrm>
          <a:prstGeom prst="rect">
            <a:avLst/>
          </a:prstGeom>
        </p:spPr>
      </p:pic>
      <p:pic>
        <p:nvPicPr>
          <p:cNvPr id="7" name="Picture 6">
            <a:extLst>
              <a:ext uri="{FF2B5EF4-FFF2-40B4-BE49-F238E27FC236}">
                <a16:creationId xmlns:a16="http://schemas.microsoft.com/office/drawing/2014/main" id="{CF4079F6-3A25-C810-37B4-1544FA70FD26}"/>
              </a:ext>
            </a:extLst>
          </p:cNvPr>
          <p:cNvPicPr>
            <a:picLocks noChangeAspect="1"/>
          </p:cNvPicPr>
          <p:nvPr/>
        </p:nvPicPr>
        <p:blipFill rotWithShape="1">
          <a:blip r:embed="rId2"/>
          <a:srcRect l="25733" t="17990" r="27579" b="75484"/>
          <a:stretch/>
        </p:blipFill>
        <p:spPr>
          <a:xfrm>
            <a:off x="115957" y="11277351"/>
            <a:ext cx="10591368" cy="2094341"/>
          </a:xfrm>
          <a:prstGeom prst="rect">
            <a:avLst/>
          </a:prstGeom>
        </p:spPr>
      </p:pic>
      <p:sp>
        <p:nvSpPr>
          <p:cNvPr id="8" name="Rectangle 7">
            <a:extLst>
              <a:ext uri="{FF2B5EF4-FFF2-40B4-BE49-F238E27FC236}">
                <a16:creationId xmlns:a16="http://schemas.microsoft.com/office/drawing/2014/main" id="{68387F13-B006-0B2C-41B4-D5FFE3BCC61B}"/>
              </a:ext>
            </a:extLst>
          </p:cNvPr>
          <p:cNvSpPr/>
          <p:nvPr/>
        </p:nvSpPr>
        <p:spPr>
          <a:xfrm>
            <a:off x="612913" y="2961861"/>
            <a:ext cx="23158174" cy="6380917"/>
          </a:xfrm>
          <a:prstGeom prst="rect">
            <a:avLst/>
          </a:prstGeom>
          <a:solidFill>
            <a:schemeClr val="accent3">
              <a:lumMod val="50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2400"/>
              </a:spcBef>
              <a:spcAft>
                <a:spcPts val="0"/>
              </a:spcAft>
              <a:buClrTx/>
              <a:buSzTx/>
              <a:buFontTx/>
              <a:buNone/>
              <a:tabLst>
                <a:tab pos="584200" algn="l"/>
              </a:tabLst>
            </a:pPr>
            <a:endParaRPr kumimoji="0" lang="en-US" sz="2600" b="0" i="0" u="none" strike="noStrike" cap="none" spc="78" normalizeH="0" baseline="0" dirty="0">
              <a:ln>
                <a:noFill/>
              </a:ln>
              <a:solidFill>
                <a:srgbClr val="000034"/>
              </a:solidFill>
              <a:effectLst/>
              <a:uFillTx/>
              <a:latin typeface="+mj-lt"/>
              <a:ea typeface="+mj-ea"/>
              <a:cs typeface="+mj-cs"/>
              <a:sym typeface="Helvetica Neue"/>
            </a:endParaRPr>
          </a:p>
        </p:txBody>
      </p:sp>
      <p:sp>
        <p:nvSpPr>
          <p:cNvPr id="3" name="TextBox 2">
            <a:extLst>
              <a:ext uri="{FF2B5EF4-FFF2-40B4-BE49-F238E27FC236}">
                <a16:creationId xmlns:a16="http://schemas.microsoft.com/office/drawing/2014/main" id="{CA63358D-99DC-E11F-3B43-22D6A28325BA}"/>
              </a:ext>
            </a:extLst>
          </p:cNvPr>
          <p:cNvSpPr txBox="1"/>
          <p:nvPr/>
        </p:nvSpPr>
        <p:spPr>
          <a:xfrm>
            <a:off x="10707325" y="5600886"/>
            <a:ext cx="3280386" cy="110286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584200" rtl="0" fontAlgn="auto" latinLnBrk="0" hangingPunct="0">
              <a:lnSpc>
                <a:spcPct val="100000"/>
              </a:lnSpc>
              <a:spcBef>
                <a:spcPts val="2400"/>
              </a:spcBef>
              <a:spcAft>
                <a:spcPts val="0"/>
              </a:spcAft>
              <a:buClrTx/>
              <a:buSzTx/>
              <a:buFontTx/>
              <a:buNone/>
              <a:tabLst>
                <a:tab pos="584200" algn="l"/>
              </a:tabLst>
            </a:pPr>
            <a:r>
              <a:rPr kumimoji="0" lang="en-US" sz="4500" b="1" i="0" u="none" strike="noStrike" cap="none" spc="78" normalizeH="0" baseline="0" dirty="0">
                <a:ln>
                  <a:noFill/>
                </a:ln>
                <a:solidFill>
                  <a:schemeClr val="bg1"/>
                </a:solidFill>
                <a:effectLst/>
                <a:uFillTx/>
                <a:latin typeface="+mj-lt"/>
                <a:ea typeface="+mj-ea"/>
                <a:cs typeface="+mj-cs"/>
                <a:sym typeface="Helvetica Neue"/>
              </a:rPr>
              <a:t>Thank you!</a:t>
            </a:r>
          </a:p>
        </p:txBody>
      </p:sp>
    </p:spTree>
    <p:extLst>
      <p:ext uri="{BB962C8B-B14F-4D97-AF65-F5344CB8AC3E}">
        <p14:creationId xmlns:p14="http://schemas.microsoft.com/office/powerpoint/2010/main" val="881295624"/>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5BBEE5E-1572-61AB-10AD-E5548F1FBFA9}"/>
              </a:ext>
            </a:extLst>
          </p:cNvPr>
          <p:cNvPicPr>
            <a:picLocks noChangeAspect="1"/>
          </p:cNvPicPr>
          <p:nvPr/>
        </p:nvPicPr>
        <p:blipFill>
          <a:blip r:embed="rId2"/>
          <a:stretch>
            <a:fillRect/>
          </a:stretch>
        </p:blipFill>
        <p:spPr>
          <a:xfrm>
            <a:off x="0" y="0"/>
            <a:ext cx="7848600" cy="2606040"/>
          </a:xfrm>
          <a:prstGeom prst="rect">
            <a:avLst/>
          </a:prstGeom>
        </p:spPr>
      </p:pic>
      <p:sp>
        <p:nvSpPr>
          <p:cNvPr id="2" name="Rectangle 1">
            <a:extLst>
              <a:ext uri="{FF2B5EF4-FFF2-40B4-BE49-F238E27FC236}">
                <a16:creationId xmlns:a16="http://schemas.microsoft.com/office/drawing/2014/main" id="{F35C805B-C899-F390-79AA-73FD2D6F0A1A}"/>
              </a:ext>
            </a:extLst>
          </p:cNvPr>
          <p:cNvSpPr/>
          <p:nvPr/>
        </p:nvSpPr>
        <p:spPr>
          <a:xfrm>
            <a:off x="0" y="12324522"/>
            <a:ext cx="24384000" cy="1391478"/>
          </a:xfrm>
          <a:prstGeom prst="rect">
            <a:avLst/>
          </a:prstGeom>
          <a:solidFill>
            <a:schemeClr val="bg1"/>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2400"/>
              </a:spcBef>
              <a:spcAft>
                <a:spcPts val="0"/>
              </a:spcAft>
              <a:buClrTx/>
              <a:buSzTx/>
              <a:buFontTx/>
              <a:buNone/>
              <a:tabLst>
                <a:tab pos="584200" algn="l"/>
              </a:tabLst>
            </a:pPr>
            <a:endParaRPr kumimoji="0" lang="en-US" sz="2600" b="0" i="0" u="none" strike="noStrike" cap="none" spc="78" normalizeH="0" baseline="0" dirty="0">
              <a:ln>
                <a:noFill/>
              </a:ln>
              <a:solidFill>
                <a:srgbClr val="000034"/>
              </a:solidFill>
              <a:effectLst/>
              <a:uFillTx/>
              <a:latin typeface="+mj-lt"/>
              <a:ea typeface="+mj-ea"/>
              <a:cs typeface="+mj-cs"/>
              <a:sym typeface="Helvetica Neue"/>
            </a:endParaRPr>
          </a:p>
        </p:txBody>
      </p:sp>
      <p:pic>
        <p:nvPicPr>
          <p:cNvPr id="5" name="Picture 4">
            <a:extLst>
              <a:ext uri="{FF2B5EF4-FFF2-40B4-BE49-F238E27FC236}">
                <a16:creationId xmlns:a16="http://schemas.microsoft.com/office/drawing/2014/main" id="{53E91A1C-EDB9-1858-DCD8-AB911146598D}"/>
              </a:ext>
            </a:extLst>
          </p:cNvPr>
          <p:cNvPicPr>
            <a:picLocks noChangeAspect="1"/>
          </p:cNvPicPr>
          <p:nvPr/>
        </p:nvPicPr>
        <p:blipFill rotWithShape="1">
          <a:blip r:embed="rId3"/>
          <a:srcRect l="41735" t="1778" r="41383" b="81700"/>
          <a:stretch/>
        </p:blipFill>
        <p:spPr>
          <a:xfrm>
            <a:off x="20959238" y="9557855"/>
            <a:ext cx="2848037" cy="3943068"/>
          </a:xfrm>
          <a:prstGeom prst="rect">
            <a:avLst/>
          </a:prstGeom>
        </p:spPr>
      </p:pic>
      <p:sp>
        <p:nvSpPr>
          <p:cNvPr id="4" name="Slide Title">
            <a:extLst>
              <a:ext uri="{FF2B5EF4-FFF2-40B4-BE49-F238E27FC236}">
                <a16:creationId xmlns:a16="http://schemas.microsoft.com/office/drawing/2014/main" id="{B3249498-67C6-3A3E-EEB8-D1129F1302EE}"/>
              </a:ext>
            </a:extLst>
          </p:cNvPr>
          <p:cNvSpPr txBox="1">
            <a:spLocks/>
          </p:cNvSpPr>
          <p:nvPr/>
        </p:nvSpPr>
        <p:spPr>
          <a:xfrm>
            <a:off x="0" y="723206"/>
            <a:ext cx="23993061" cy="1159628"/>
          </a:xfrm>
          <a:prstGeom prst="rect">
            <a:avLst/>
          </a:prstGeom>
        </p:spPr>
        <p:txBody>
          <a:bodyPr>
            <a:normAutofit/>
          </a:bodyPr>
          <a:lstStyle>
            <a:lvl1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1pPr>
            <a:lvl2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2pPr>
            <a:lvl3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3pPr>
            <a:lvl4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4pPr>
            <a:lvl5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5pPr>
            <a:lvl6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6pPr>
            <a:lvl7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7pPr>
            <a:lvl8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8pPr>
            <a:lvl9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9pPr>
          </a:lstStyle>
          <a:p>
            <a:pPr algn="ctr" hangingPunct="1"/>
            <a:r>
              <a:rPr lang="en-US" sz="6000" b="1" dirty="0">
                <a:solidFill>
                  <a:srgbClr val="002060"/>
                </a:solidFill>
                <a:latin typeface="Arial" panose="020B0604020202020204" pitchFamily="34" charset="0"/>
                <a:cs typeface="Arial" panose="020B0604020202020204" pitchFamily="34" charset="0"/>
              </a:rPr>
              <a:t>Contents</a:t>
            </a:r>
            <a:r>
              <a:rPr lang="en-US" b="1" dirty="0">
                <a:solidFill>
                  <a:srgbClr val="002060"/>
                </a:solidFill>
                <a:latin typeface="Arial" panose="020B0604020202020204" pitchFamily="34" charset="0"/>
                <a:cs typeface="Arial" panose="020B0604020202020204" pitchFamily="34" charset="0"/>
              </a:rPr>
              <a:t> </a:t>
            </a:r>
          </a:p>
        </p:txBody>
      </p:sp>
      <p:sp>
        <p:nvSpPr>
          <p:cNvPr id="6" name="TextBox 5">
            <a:extLst>
              <a:ext uri="{FF2B5EF4-FFF2-40B4-BE49-F238E27FC236}">
                <a16:creationId xmlns:a16="http://schemas.microsoft.com/office/drawing/2014/main" id="{D5ACF1EA-FE2E-3B7A-67C2-149F983B5922}"/>
              </a:ext>
            </a:extLst>
          </p:cNvPr>
          <p:cNvSpPr txBox="1"/>
          <p:nvPr/>
        </p:nvSpPr>
        <p:spPr>
          <a:xfrm>
            <a:off x="7848600" y="3825857"/>
            <a:ext cx="11632096" cy="655564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514350" indent="-514350" algn="l">
              <a:buFont typeface="+mj-lt"/>
              <a:buAutoNum type="arabicPeriod"/>
            </a:pPr>
            <a:r>
              <a:rPr lang="en-ZA" sz="3500" b="1" dirty="0">
                <a:solidFill>
                  <a:srgbClr val="002060"/>
                </a:solidFill>
                <a:latin typeface="Arial" panose="020B0604020202020204" pitchFamily="34" charset="0"/>
                <a:ea typeface="Times New Roman" panose="02020603050405020304" pitchFamily="18" charset="0"/>
                <a:cs typeface="Arial" panose="020B0604020202020204" pitchFamily="34" charset="0"/>
              </a:rPr>
              <a:t>Purpose of the Presentation </a:t>
            </a:r>
          </a:p>
          <a:p>
            <a:pPr algn="l"/>
            <a:r>
              <a:rPr lang="en-ZA" sz="3500" b="1" dirty="0">
                <a:solidFill>
                  <a:srgbClr val="002060"/>
                </a:solidFill>
                <a:latin typeface="Arial" panose="020B0604020202020204" pitchFamily="34" charset="0"/>
                <a:ea typeface="Calibri" panose="020F0502020204030204" pitchFamily="34" charset="0"/>
                <a:cs typeface="Arial" panose="020B0604020202020204" pitchFamily="34" charset="0"/>
              </a:rPr>
              <a:t>2. Objectives of AWSISA</a:t>
            </a:r>
          </a:p>
          <a:p>
            <a:pPr algn="l"/>
            <a:r>
              <a:rPr lang="en-ZA" sz="3500" b="1" dirty="0">
                <a:solidFill>
                  <a:srgbClr val="002060"/>
                </a:solidFill>
                <a:latin typeface="Arial" panose="020B0604020202020204" pitchFamily="34" charset="0"/>
                <a:ea typeface="Calibri" panose="020F0502020204030204" pitchFamily="34" charset="0"/>
                <a:cs typeface="Arial" panose="020B0604020202020204" pitchFamily="34" charset="0"/>
              </a:rPr>
              <a:t>3. Collaborative Effort between AWSISA and WSAs</a:t>
            </a:r>
          </a:p>
          <a:p>
            <a:pPr algn="l"/>
            <a:r>
              <a:rPr lang="en-US" sz="3500" b="1" dirty="0">
                <a:solidFill>
                  <a:srgbClr val="002060"/>
                </a:solidFill>
                <a:latin typeface="Arial" panose="020B0604020202020204" pitchFamily="34" charset="0"/>
                <a:ea typeface="Calibri" panose="020F0502020204030204" pitchFamily="34" charset="0"/>
                <a:cs typeface="Arial" panose="020B0604020202020204" pitchFamily="34" charset="0"/>
              </a:rPr>
              <a:t>4. AWSISA Activities in support of WSAs</a:t>
            </a:r>
          </a:p>
          <a:p>
            <a:pPr algn="l"/>
            <a:r>
              <a:rPr lang="en-US" sz="3500" b="1" dirty="0">
                <a:solidFill>
                  <a:srgbClr val="002060"/>
                </a:solidFill>
                <a:latin typeface="Arial" panose="020B0604020202020204" pitchFamily="34" charset="0"/>
                <a:ea typeface="Calibri" panose="020F0502020204030204" pitchFamily="34" charset="0"/>
                <a:cs typeface="Arial" panose="020B0604020202020204" pitchFamily="34" charset="0"/>
              </a:rPr>
              <a:t>5. AWSISA Capacity in relation to Focus Areas</a:t>
            </a:r>
          </a:p>
          <a:p>
            <a:pPr algn="l"/>
            <a:r>
              <a:rPr lang="en-US" sz="3500" b="1" dirty="0">
                <a:solidFill>
                  <a:srgbClr val="002060"/>
                </a:solidFill>
                <a:latin typeface="Arial" panose="020B0604020202020204" pitchFamily="34" charset="0"/>
                <a:ea typeface="Calibri" panose="020F0502020204030204" pitchFamily="34" charset="0"/>
                <a:cs typeface="Arial" panose="020B0604020202020204" pitchFamily="34" charset="0"/>
              </a:rPr>
              <a:t>6. Partnerships of AWSISA</a:t>
            </a:r>
          </a:p>
          <a:p>
            <a:pPr algn="l"/>
            <a:r>
              <a:rPr lang="en-US" sz="3500" b="1" dirty="0">
                <a:solidFill>
                  <a:srgbClr val="002060"/>
                </a:solidFill>
                <a:latin typeface="Arial" panose="020B0604020202020204" pitchFamily="34" charset="0"/>
                <a:ea typeface="Calibri" panose="020F0502020204030204" pitchFamily="34" charset="0"/>
                <a:cs typeface="Arial" panose="020B0604020202020204" pitchFamily="34" charset="0"/>
              </a:rPr>
              <a:t>7. Conclusions</a:t>
            </a:r>
          </a:p>
          <a:p>
            <a:pPr algn="l"/>
            <a:r>
              <a:rPr lang="en-US" sz="3500" b="1" dirty="0">
                <a:solidFill>
                  <a:srgbClr val="002060"/>
                </a:solidFill>
                <a:latin typeface="Arial" panose="020B0604020202020204" pitchFamily="34" charset="0"/>
                <a:ea typeface="Calibri" panose="020F0502020204030204" pitchFamily="34" charset="0"/>
                <a:cs typeface="Arial" panose="020B0604020202020204" pitchFamily="34" charset="0"/>
              </a:rPr>
              <a:t>8. Way Forward</a:t>
            </a:r>
          </a:p>
        </p:txBody>
      </p:sp>
    </p:spTree>
    <p:extLst>
      <p:ext uri="{BB962C8B-B14F-4D97-AF65-F5344CB8AC3E}">
        <p14:creationId xmlns:p14="http://schemas.microsoft.com/office/powerpoint/2010/main" val="2712490438"/>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35C805B-C899-F390-79AA-73FD2D6F0A1A}"/>
              </a:ext>
            </a:extLst>
          </p:cNvPr>
          <p:cNvSpPr/>
          <p:nvPr/>
        </p:nvSpPr>
        <p:spPr>
          <a:xfrm>
            <a:off x="0" y="12324522"/>
            <a:ext cx="24384000" cy="1391478"/>
          </a:xfrm>
          <a:prstGeom prst="rect">
            <a:avLst/>
          </a:prstGeom>
          <a:solidFill>
            <a:schemeClr val="bg1"/>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2400"/>
              </a:spcBef>
              <a:spcAft>
                <a:spcPts val="0"/>
              </a:spcAft>
              <a:buClrTx/>
              <a:buSzTx/>
              <a:buFontTx/>
              <a:buNone/>
              <a:tabLst>
                <a:tab pos="584200" algn="l"/>
              </a:tabLst>
            </a:pPr>
            <a:endParaRPr kumimoji="0" lang="en-US" sz="2600" b="0" i="0" u="none" strike="noStrike" cap="none" spc="78" normalizeH="0" baseline="0" dirty="0">
              <a:ln>
                <a:noFill/>
              </a:ln>
              <a:solidFill>
                <a:srgbClr val="000034"/>
              </a:solidFill>
              <a:effectLst/>
              <a:uFillTx/>
              <a:latin typeface="+mj-lt"/>
              <a:ea typeface="+mj-ea"/>
              <a:cs typeface="+mj-cs"/>
              <a:sym typeface="Helvetica Neue"/>
            </a:endParaRPr>
          </a:p>
        </p:txBody>
      </p:sp>
      <p:pic>
        <p:nvPicPr>
          <p:cNvPr id="5" name="Picture 4">
            <a:extLst>
              <a:ext uri="{FF2B5EF4-FFF2-40B4-BE49-F238E27FC236}">
                <a16:creationId xmlns:a16="http://schemas.microsoft.com/office/drawing/2014/main" id="{53E91A1C-EDB9-1858-DCD8-AB911146598D}"/>
              </a:ext>
            </a:extLst>
          </p:cNvPr>
          <p:cNvPicPr>
            <a:picLocks noChangeAspect="1"/>
          </p:cNvPicPr>
          <p:nvPr/>
        </p:nvPicPr>
        <p:blipFill rotWithShape="1">
          <a:blip r:embed="rId2"/>
          <a:srcRect l="41735" t="1778" r="41383" b="81700"/>
          <a:stretch/>
        </p:blipFill>
        <p:spPr>
          <a:xfrm>
            <a:off x="20959238" y="9557855"/>
            <a:ext cx="2848037" cy="3943068"/>
          </a:xfrm>
          <a:prstGeom prst="rect">
            <a:avLst/>
          </a:prstGeom>
        </p:spPr>
      </p:pic>
      <p:pic>
        <p:nvPicPr>
          <p:cNvPr id="10" name="Picture 9">
            <a:extLst>
              <a:ext uri="{FF2B5EF4-FFF2-40B4-BE49-F238E27FC236}">
                <a16:creationId xmlns:a16="http://schemas.microsoft.com/office/drawing/2014/main" id="{21ED554D-4137-B79C-956B-F17AA8E906EB}"/>
              </a:ext>
            </a:extLst>
          </p:cNvPr>
          <p:cNvPicPr>
            <a:picLocks noChangeAspect="1"/>
          </p:cNvPicPr>
          <p:nvPr/>
        </p:nvPicPr>
        <p:blipFill>
          <a:blip r:embed="rId3"/>
          <a:stretch>
            <a:fillRect/>
          </a:stretch>
        </p:blipFill>
        <p:spPr>
          <a:xfrm>
            <a:off x="0" y="0"/>
            <a:ext cx="7848600" cy="2606040"/>
          </a:xfrm>
          <a:prstGeom prst="rect">
            <a:avLst/>
          </a:prstGeom>
        </p:spPr>
      </p:pic>
      <p:sp>
        <p:nvSpPr>
          <p:cNvPr id="3" name="Rectangle: Rounded Corners 2">
            <a:extLst>
              <a:ext uri="{FF2B5EF4-FFF2-40B4-BE49-F238E27FC236}">
                <a16:creationId xmlns:a16="http://schemas.microsoft.com/office/drawing/2014/main" id="{5CA5D3A5-2BA1-7BE9-82D3-76E7FEEFCF63}"/>
              </a:ext>
            </a:extLst>
          </p:cNvPr>
          <p:cNvSpPr/>
          <p:nvPr/>
        </p:nvSpPr>
        <p:spPr>
          <a:xfrm>
            <a:off x="759626" y="2651148"/>
            <a:ext cx="21775702" cy="2425148"/>
          </a:xfrm>
          <a:prstGeom prst="roundRect">
            <a:avLst/>
          </a:prstGeom>
          <a:solidFill>
            <a:srgbClr val="34C8CC"/>
          </a:solidFill>
          <a:ln w="25400" cap="flat">
            <a:solidFill>
              <a:schemeClr val="tx1"/>
            </a:solidFill>
            <a:prstDash val="solid"/>
            <a:round/>
          </a:ln>
          <a:effectLst>
            <a:outerShdw blurRad="50800" dist="431800" dir="2700000" algn="tl" rotWithShape="0">
              <a:prstClr val="black">
                <a:alpha val="40000"/>
              </a:prst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2400"/>
              </a:spcBef>
              <a:spcAft>
                <a:spcPts val="0"/>
              </a:spcAft>
              <a:buClrTx/>
              <a:buSzTx/>
              <a:buFontTx/>
              <a:buNone/>
              <a:tabLst>
                <a:tab pos="584200" algn="l"/>
              </a:tabLst>
            </a:pPr>
            <a:endParaRPr kumimoji="0" lang="en-US" sz="2600" b="0" i="0" u="none" strike="noStrike" cap="none" spc="78" normalizeH="0" baseline="0" dirty="0">
              <a:ln>
                <a:noFill/>
              </a:ln>
              <a:solidFill>
                <a:srgbClr val="000034"/>
              </a:solidFill>
              <a:effectLst/>
              <a:uFillTx/>
              <a:latin typeface="+mj-lt"/>
              <a:ea typeface="+mj-ea"/>
              <a:cs typeface="+mj-cs"/>
              <a:sym typeface="Helvetica Neue"/>
            </a:endParaRPr>
          </a:p>
        </p:txBody>
      </p:sp>
      <p:sp>
        <p:nvSpPr>
          <p:cNvPr id="4" name="TextBox 3">
            <a:extLst>
              <a:ext uri="{FF2B5EF4-FFF2-40B4-BE49-F238E27FC236}">
                <a16:creationId xmlns:a16="http://schemas.microsoft.com/office/drawing/2014/main" id="{A2D9717D-576F-EC68-CCD2-E80B465FFDEE}"/>
              </a:ext>
            </a:extLst>
          </p:cNvPr>
          <p:cNvSpPr txBox="1"/>
          <p:nvPr/>
        </p:nvSpPr>
        <p:spPr>
          <a:xfrm>
            <a:off x="1848673" y="2141084"/>
            <a:ext cx="19798753" cy="946515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just" eaLnBrk="1" hangingPunct="1">
              <a:lnSpc>
                <a:spcPct val="135000"/>
              </a:lnSpc>
              <a:spcBef>
                <a:spcPts val="1200"/>
              </a:spcBef>
            </a:pPr>
            <a:r>
              <a:rPr lang="en-US" altLang="en-US" sz="3200" b="1" dirty="0">
                <a:latin typeface="Arial" panose="020B0604020202020204" pitchFamily="34" charset="0"/>
                <a:cs typeface="Arial" panose="020B0604020202020204" pitchFamily="34" charset="0"/>
              </a:rPr>
              <a:t> </a:t>
            </a:r>
          </a:p>
          <a:p>
            <a:pPr marL="0" marR="0" lvl="0" indent="0" algn="just" defTabSz="584200" rtl="0" eaLnBrk="1" fontAlgn="auto" latinLnBrk="0" hangingPunct="1">
              <a:lnSpc>
                <a:spcPct val="135000"/>
              </a:lnSpc>
              <a:spcBef>
                <a:spcPts val="1200"/>
              </a:spcBef>
              <a:spcAft>
                <a:spcPts val="0"/>
              </a:spcAft>
              <a:buClrTx/>
              <a:buSzTx/>
              <a:buFontTx/>
              <a:buNone/>
              <a:tabLst>
                <a:tab pos="584200" algn="l"/>
              </a:tabLst>
              <a:defRPr/>
            </a:pPr>
            <a:r>
              <a:rPr kumimoji="0" lang="en-US" altLang="en-US" sz="3200" b="0" i="0" u="none" strike="noStrike" kern="0" cap="none" spc="78" normalizeH="0" baseline="0" noProof="0" dirty="0">
                <a:ln>
                  <a:noFill/>
                </a:ln>
                <a:solidFill>
                  <a:srgbClr val="000034"/>
                </a:solidFill>
                <a:effectLst/>
                <a:uLnTx/>
                <a:uFillTx/>
                <a:latin typeface="Arial" panose="020B0604020202020204" pitchFamily="34" charset="0"/>
                <a:cs typeface="Arial" panose="020B0604020202020204" pitchFamily="34" charset="0"/>
                <a:sym typeface="Helvetica Neue"/>
              </a:rPr>
              <a:t>Introduce </a:t>
            </a:r>
            <a:r>
              <a:rPr kumimoji="0" lang="en-US" altLang="en-US" sz="3200" b="1" i="0" u="none" strike="noStrike" kern="0" cap="none" spc="78" normalizeH="0" baseline="0" noProof="0" dirty="0">
                <a:ln>
                  <a:noFill/>
                </a:ln>
                <a:solidFill>
                  <a:srgbClr val="000034"/>
                </a:solidFill>
                <a:effectLst/>
                <a:uLnTx/>
                <a:uFillTx/>
                <a:latin typeface="Arial" panose="020B0604020202020204" pitchFamily="34" charset="0"/>
                <a:cs typeface="Arial" panose="020B0604020202020204" pitchFamily="34" charset="0"/>
                <a:sym typeface="Helvetica Neue"/>
              </a:rPr>
              <a:t>AWSISA </a:t>
            </a:r>
            <a:r>
              <a:rPr kumimoji="0" lang="en-US" altLang="en-US" sz="3200" b="0" i="0" u="none" strike="noStrike" kern="0" cap="none" spc="78" normalizeH="0" baseline="0" noProof="0" dirty="0">
                <a:ln>
                  <a:noFill/>
                </a:ln>
                <a:solidFill>
                  <a:srgbClr val="000034"/>
                </a:solidFill>
                <a:effectLst/>
                <a:uLnTx/>
                <a:uFillTx/>
                <a:latin typeface="Arial" panose="020B0604020202020204" pitchFamily="34" charset="0"/>
                <a:cs typeface="Arial" panose="020B0604020202020204" pitchFamily="34" charset="0"/>
                <a:sym typeface="Helvetica Neue"/>
              </a:rPr>
              <a:t>to the Water and Sanitation sector and indicate the possible areas of collaboration in support of the Water Service </a:t>
            </a:r>
            <a:r>
              <a:rPr lang="en-US" altLang="en-US" sz="3200" dirty="0">
                <a:latin typeface="Arial" panose="020B0604020202020204" pitchFamily="34" charset="0"/>
                <a:cs typeface="Arial" panose="020B0604020202020204" pitchFamily="34" charset="0"/>
              </a:rPr>
              <a:t>A</a:t>
            </a:r>
            <a:r>
              <a:rPr kumimoji="0" lang="en-US" altLang="en-US" sz="3200" b="0" i="0" u="none" strike="noStrike" kern="0" cap="none" spc="78" normalizeH="0" baseline="0" noProof="0" dirty="0">
                <a:ln>
                  <a:noFill/>
                </a:ln>
                <a:solidFill>
                  <a:srgbClr val="000034"/>
                </a:solidFill>
                <a:effectLst/>
                <a:uLnTx/>
                <a:uFillTx/>
                <a:latin typeface="Arial" panose="020B0604020202020204" pitchFamily="34" charset="0"/>
                <a:cs typeface="Arial" panose="020B0604020202020204" pitchFamily="34" charset="0"/>
                <a:sym typeface="Helvetica Neue"/>
              </a:rPr>
              <a:t>uthorities (WSAs).</a:t>
            </a:r>
            <a:endParaRPr kumimoji="0" lang="en-US" altLang="en-US" sz="3200" b="1" i="0" u="none" strike="noStrike" kern="0" cap="none" spc="78" normalizeH="0" baseline="0" noProof="0" dirty="0">
              <a:ln>
                <a:noFill/>
              </a:ln>
              <a:solidFill>
                <a:srgbClr val="000034"/>
              </a:solidFill>
              <a:effectLst/>
              <a:uLnTx/>
              <a:uFillTx/>
              <a:latin typeface="Arial" panose="020B0604020202020204" pitchFamily="34" charset="0"/>
              <a:cs typeface="Arial" panose="020B0604020202020204" pitchFamily="34" charset="0"/>
              <a:sym typeface="Helvetica Neue"/>
            </a:endParaRPr>
          </a:p>
          <a:p>
            <a:pPr algn="just" hangingPunct="1">
              <a:lnSpc>
                <a:spcPct val="135000"/>
              </a:lnSpc>
              <a:spcBef>
                <a:spcPts val="1200"/>
              </a:spcBef>
            </a:pPr>
            <a:endParaRPr lang="en-US" altLang="en-US" sz="3200" b="1" dirty="0">
              <a:latin typeface="Arial" panose="020B0604020202020204" pitchFamily="34" charset="0"/>
              <a:cs typeface="Arial" panose="020B0604020202020204" pitchFamily="34" charset="0"/>
            </a:endParaRPr>
          </a:p>
          <a:p>
            <a:pPr algn="just" hangingPunct="1">
              <a:lnSpc>
                <a:spcPct val="135000"/>
              </a:lnSpc>
              <a:spcBef>
                <a:spcPts val="1200"/>
              </a:spcBef>
            </a:pPr>
            <a:endParaRPr lang="en-US" altLang="en-US" sz="3200" b="1" dirty="0">
              <a:latin typeface="Arial" panose="020B0604020202020204" pitchFamily="34" charset="0"/>
              <a:cs typeface="Arial" panose="020B0604020202020204" pitchFamily="34" charset="0"/>
            </a:endParaRPr>
          </a:p>
          <a:p>
            <a:pPr algn="just" hangingPunct="1">
              <a:lnSpc>
                <a:spcPct val="135000"/>
              </a:lnSpc>
              <a:spcBef>
                <a:spcPts val="1200"/>
              </a:spcBef>
            </a:pPr>
            <a:r>
              <a:rPr lang="en-US" altLang="en-US" sz="3200" dirty="0">
                <a:latin typeface="Arial" panose="020B0604020202020204" pitchFamily="34" charset="0"/>
                <a:cs typeface="Arial" panose="020B0604020202020204" pitchFamily="34" charset="0"/>
              </a:rPr>
              <a:t>Represented in AWSISA are institutions that play a role in integrated Water Resources Management (IWRM). AWSISA has been registered with the Companies and Intellectual Property Commission and is currently under operationalization.</a:t>
            </a:r>
          </a:p>
          <a:p>
            <a:pPr algn="just" hangingPunct="1">
              <a:lnSpc>
                <a:spcPct val="135000"/>
              </a:lnSpc>
              <a:spcBef>
                <a:spcPts val="1200"/>
              </a:spcBef>
            </a:pPr>
            <a:r>
              <a:rPr lang="en-US" altLang="en-US" sz="3200" b="1" dirty="0">
                <a:latin typeface="Arial" panose="020B0604020202020204" pitchFamily="34" charset="0"/>
                <a:cs typeface="Arial" panose="020B0604020202020204" pitchFamily="34" charset="0"/>
              </a:rPr>
              <a:t>AWSISA:</a:t>
            </a:r>
          </a:p>
          <a:p>
            <a:pPr marL="571500" lvl="2" indent="-571500" algn="just" hangingPunct="1">
              <a:lnSpc>
                <a:spcPct val="135000"/>
              </a:lnSpc>
              <a:spcBef>
                <a:spcPts val="1200"/>
              </a:spcBef>
              <a:buFont typeface="+mj-lt"/>
              <a:buAutoNum type="romanUcPeriod"/>
            </a:pPr>
            <a:r>
              <a:rPr lang="en-US" altLang="en-US" sz="3200" dirty="0">
                <a:latin typeface="Arial" panose="020B0604020202020204" pitchFamily="34" charset="0"/>
                <a:cs typeface="Arial" panose="020B0604020202020204" pitchFamily="34" charset="0"/>
              </a:rPr>
              <a:t>pursues the interest of the Water and Sanitation Institutions across the Value Chain.</a:t>
            </a:r>
          </a:p>
          <a:p>
            <a:pPr marL="571500" lvl="2" indent="-571500" algn="just" hangingPunct="1">
              <a:lnSpc>
                <a:spcPct val="135000"/>
              </a:lnSpc>
              <a:spcBef>
                <a:spcPts val="1200"/>
              </a:spcBef>
              <a:buFont typeface="+mj-lt"/>
              <a:buAutoNum type="romanUcPeriod"/>
            </a:pPr>
            <a:r>
              <a:rPr lang="en-US" altLang="en-US" sz="3200" dirty="0">
                <a:latin typeface="Arial" panose="020B0604020202020204" pitchFamily="34" charset="0"/>
                <a:cs typeface="Arial" panose="020B0604020202020204" pitchFamily="34" charset="0"/>
              </a:rPr>
              <a:t>provides an Advisory Role to the Sector on all matters from an IWRM perspective.</a:t>
            </a:r>
          </a:p>
          <a:p>
            <a:pPr marL="571500" lvl="2" indent="-571500" algn="just" hangingPunct="1">
              <a:lnSpc>
                <a:spcPct val="135000"/>
              </a:lnSpc>
              <a:spcBef>
                <a:spcPts val="1200"/>
              </a:spcBef>
              <a:buFont typeface="+mj-lt"/>
              <a:buAutoNum type="romanUcPeriod"/>
            </a:pPr>
            <a:r>
              <a:rPr lang="en-US" altLang="en-US" sz="3200" dirty="0">
                <a:latin typeface="Arial" panose="020B0604020202020204" pitchFamily="34" charset="0"/>
                <a:cs typeface="Arial" panose="020B0604020202020204" pitchFamily="34" charset="0"/>
              </a:rPr>
              <a:t>fosters Intra and Global Partnerships among the members.</a:t>
            </a:r>
          </a:p>
        </p:txBody>
      </p:sp>
      <p:sp>
        <p:nvSpPr>
          <p:cNvPr id="11" name="TextBox 10">
            <a:extLst>
              <a:ext uri="{FF2B5EF4-FFF2-40B4-BE49-F238E27FC236}">
                <a16:creationId xmlns:a16="http://schemas.microsoft.com/office/drawing/2014/main" id="{24EBA394-02AF-3BFA-26AA-C4C5B52FA9F3}"/>
              </a:ext>
            </a:extLst>
          </p:cNvPr>
          <p:cNvSpPr txBox="1"/>
          <p:nvPr/>
        </p:nvSpPr>
        <p:spPr>
          <a:xfrm>
            <a:off x="218661" y="544605"/>
            <a:ext cx="23929097" cy="84125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defTabSz="825500">
              <a:lnSpc>
                <a:spcPct val="80000"/>
              </a:lnSpc>
              <a:spcBef>
                <a:spcPts val="0"/>
              </a:spcBef>
              <a:tabLst/>
            </a:pPr>
            <a:r>
              <a:rPr lang="en-ZA" sz="6000" b="1" spc="-159" dirty="0">
                <a:solidFill>
                  <a:srgbClr val="002060"/>
                </a:solidFill>
                <a:latin typeface="Calibri" panose="020F0502020204030204" pitchFamily="34" charset="0"/>
                <a:cs typeface="Calibri"/>
                <a:sym typeface="Calibri"/>
              </a:rPr>
              <a:t>1. Purpose of the Presentation</a:t>
            </a:r>
          </a:p>
        </p:txBody>
      </p:sp>
      <p:pic>
        <p:nvPicPr>
          <p:cNvPr id="7" name="Picture 6">
            <a:extLst>
              <a:ext uri="{FF2B5EF4-FFF2-40B4-BE49-F238E27FC236}">
                <a16:creationId xmlns:a16="http://schemas.microsoft.com/office/drawing/2014/main" id="{D254B4C3-2798-A4D4-AC19-BDBB02DE0B46}"/>
              </a:ext>
            </a:extLst>
          </p:cNvPr>
          <p:cNvPicPr>
            <a:picLocks noChangeAspect="1"/>
          </p:cNvPicPr>
          <p:nvPr/>
        </p:nvPicPr>
        <p:blipFill>
          <a:blip r:embed="rId4"/>
          <a:stretch>
            <a:fillRect/>
          </a:stretch>
        </p:blipFill>
        <p:spPr>
          <a:xfrm>
            <a:off x="20726501" y="0"/>
            <a:ext cx="3612511" cy="2606040"/>
          </a:xfrm>
          <a:prstGeom prst="rect">
            <a:avLst/>
          </a:prstGeom>
        </p:spPr>
      </p:pic>
    </p:spTree>
    <p:extLst>
      <p:ext uri="{BB962C8B-B14F-4D97-AF65-F5344CB8AC3E}">
        <p14:creationId xmlns:p14="http://schemas.microsoft.com/office/powerpoint/2010/main" val="319966318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35C805B-C899-F390-79AA-73FD2D6F0A1A}"/>
              </a:ext>
            </a:extLst>
          </p:cNvPr>
          <p:cNvSpPr/>
          <p:nvPr/>
        </p:nvSpPr>
        <p:spPr>
          <a:xfrm>
            <a:off x="0" y="12324522"/>
            <a:ext cx="24384000" cy="1391478"/>
          </a:xfrm>
          <a:prstGeom prst="rect">
            <a:avLst/>
          </a:prstGeom>
          <a:solidFill>
            <a:schemeClr val="bg1"/>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2400"/>
              </a:spcBef>
              <a:spcAft>
                <a:spcPts val="0"/>
              </a:spcAft>
              <a:buClrTx/>
              <a:buSzTx/>
              <a:buFontTx/>
              <a:buNone/>
              <a:tabLst>
                <a:tab pos="584200" algn="l"/>
              </a:tabLst>
            </a:pPr>
            <a:endParaRPr kumimoji="0" lang="en-US" sz="2600" b="0" i="0" u="none" strike="noStrike" cap="none" spc="78" normalizeH="0" baseline="0" dirty="0">
              <a:ln>
                <a:noFill/>
              </a:ln>
              <a:solidFill>
                <a:srgbClr val="000034"/>
              </a:solidFill>
              <a:effectLst/>
              <a:uFillTx/>
              <a:latin typeface="+mj-lt"/>
              <a:ea typeface="+mj-ea"/>
              <a:cs typeface="+mj-cs"/>
              <a:sym typeface="Helvetica Neue"/>
            </a:endParaRPr>
          </a:p>
        </p:txBody>
      </p:sp>
      <p:pic>
        <p:nvPicPr>
          <p:cNvPr id="5" name="Picture 4">
            <a:extLst>
              <a:ext uri="{FF2B5EF4-FFF2-40B4-BE49-F238E27FC236}">
                <a16:creationId xmlns:a16="http://schemas.microsoft.com/office/drawing/2014/main" id="{53E91A1C-EDB9-1858-DCD8-AB911146598D}"/>
              </a:ext>
            </a:extLst>
          </p:cNvPr>
          <p:cNvPicPr>
            <a:picLocks noChangeAspect="1"/>
          </p:cNvPicPr>
          <p:nvPr/>
        </p:nvPicPr>
        <p:blipFill rotWithShape="1">
          <a:blip r:embed="rId2"/>
          <a:srcRect l="41735" t="1778" r="41383" b="81700"/>
          <a:stretch/>
        </p:blipFill>
        <p:spPr>
          <a:xfrm>
            <a:off x="20959238" y="9557855"/>
            <a:ext cx="2848037" cy="3943068"/>
          </a:xfrm>
          <a:prstGeom prst="rect">
            <a:avLst/>
          </a:prstGeom>
        </p:spPr>
      </p:pic>
      <p:pic>
        <p:nvPicPr>
          <p:cNvPr id="10" name="Picture 9">
            <a:extLst>
              <a:ext uri="{FF2B5EF4-FFF2-40B4-BE49-F238E27FC236}">
                <a16:creationId xmlns:a16="http://schemas.microsoft.com/office/drawing/2014/main" id="{21ED554D-4137-B79C-956B-F17AA8E906EB}"/>
              </a:ext>
            </a:extLst>
          </p:cNvPr>
          <p:cNvPicPr>
            <a:picLocks noChangeAspect="1"/>
          </p:cNvPicPr>
          <p:nvPr/>
        </p:nvPicPr>
        <p:blipFill>
          <a:blip r:embed="rId3"/>
          <a:stretch>
            <a:fillRect/>
          </a:stretch>
        </p:blipFill>
        <p:spPr>
          <a:xfrm>
            <a:off x="0" y="0"/>
            <a:ext cx="7848600" cy="2606040"/>
          </a:xfrm>
          <a:prstGeom prst="rect">
            <a:avLst/>
          </a:prstGeom>
        </p:spPr>
      </p:pic>
      <p:sp>
        <p:nvSpPr>
          <p:cNvPr id="3" name="Text Placeholder 1">
            <a:extLst>
              <a:ext uri="{FF2B5EF4-FFF2-40B4-BE49-F238E27FC236}">
                <a16:creationId xmlns:a16="http://schemas.microsoft.com/office/drawing/2014/main" id="{D55FA374-AB78-A653-D935-3E09EF0A126B}"/>
              </a:ext>
            </a:extLst>
          </p:cNvPr>
          <p:cNvSpPr txBox="1">
            <a:spLocks/>
          </p:cNvSpPr>
          <p:nvPr/>
        </p:nvSpPr>
        <p:spPr>
          <a:xfrm>
            <a:off x="1873194" y="546578"/>
            <a:ext cx="18770523" cy="1512885"/>
          </a:xfrm>
          <a:prstGeom prst="rect">
            <a:avLst/>
          </a:prstGeom>
        </p:spPr>
        <p:txBody>
          <a:bodyPr>
            <a:normAutofit/>
          </a:bodyPr>
          <a:lstStyle>
            <a:lvl1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1pPr>
            <a:lvl2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2pPr>
            <a:lvl3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3pPr>
            <a:lvl4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4pPr>
            <a:lvl5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5pPr>
            <a:lvl6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6pPr>
            <a:lvl7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7pPr>
            <a:lvl8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8pPr>
            <a:lvl9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9pPr>
          </a:lstStyle>
          <a:p>
            <a:pPr algn="ctr" hangingPunct="1"/>
            <a:r>
              <a:rPr lang="en-US" sz="6000" b="1" dirty="0">
                <a:solidFill>
                  <a:srgbClr val="002060"/>
                </a:solidFill>
              </a:rPr>
              <a:t>2. Objectives of AWSISA</a:t>
            </a:r>
          </a:p>
        </p:txBody>
      </p:sp>
      <p:sp>
        <p:nvSpPr>
          <p:cNvPr id="4" name="TextBox 3">
            <a:extLst>
              <a:ext uri="{FF2B5EF4-FFF2-40B4-BE49-F238E27FC236}">
                <a16:creationId xmlns:a16="http://schemas.microsoft.com/office/drawing/2014/main" id="{F2417ECD-B6F8-887E-216F-7041C9348570}"/>
              </a:ext>
            </a:extLst>
          </p:cNvPr>
          <p:cNvSpPr txBox="1"/>
          <p:nvPr/>
        </p:nvSpPr>
        <p:spPr>
          <a:xfrm>
            <a:off x="1476075" y="6068067"/>
            <a:ext cx="16175821" cy="58580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338138" marR="0" lvl="0" indent="0" algn="l" defTabSz="584200" rtl="0" eaLnBrk="1" fontAlgn="auto" latinLnBrk="0" hangingPunct="0">
              <a:lnSpc>
                <a:spcPct val="150000"/>
              </a:lnSpc>
              <a:spcBef>
                <a:spcPts val="800"/>
              </a:spcBef>
              <a:spcAft>
                <a:spcPts val="800"/>
              </a:spcAft>
              <a:buClrTx/>
              <a:buSzTx/>
              <a:buFontTx/>
              <a:buNone/>
              <a:tabLst>
                <a:tab pos="584200" algn="l"/>
                <a:tab pos="7951788" algn="l"/>
              </a:tabLst>
              <a:defRPr/>
            </a:pPr>
            <a:r>
              <a:rPr lang="en-US" sz="3600" b="1" dirty="0">
                <a:solidFill>
                  <a:srgbClr val="002060"/>
                </a:solidFill>
                <a:latin typeface="Arial" panose="020B0604020202020204" pitchFamily="34" charset="0"/>
                <a:cs typeface="Arial" panose="020B0604020202020204" pitchFamily="34" charset="0"/>
              </a:rPr>
              <a:t>AWSISA has the following objectives:</a:t>
            </a:r>
          </a:p>
          <a:p>
            <a:pPr marL="1649413" marR="0" lvl="0" indent="-571500" algn="l" defTabSz="584200" rtl="0" eaLnBrk="1" fontAlgn="auto" latinLnBrk="0" hangingPunct="0">
              <a:lnSpc>
                <a:spcPct val="150000"/>
              </a:lnSpc>
              <a:spcBef>
                <a:spcPts val="800"/>
              </a:spcBef>
              <a:spcAft>
                <a:spcPts val="800"/>
              </a:spcAft>
              <a:buClrTx/>
              <a:buSzTx/>
              <a:buFont typeface="+mj-lt"/>
              <a:buAutoNum type="romanUcPeriod"/>
              <a:tabLst>
                <a:tab pos="584200" algn="l"/>
                <a:tab pos="7951788" algn="l"/>
              </a:tabLst>
              <a:defRPr/>
            </a:pPr>
            <a:r>
              <a:rPr kumimoji="0" lang="en-US" sz="3200" b="0" i="0" u="none" strike="noStrike" kern="0" cap="none" spc="78" normalizeH="0" baseline="0" noProof="0" dirty="0">
                <a:ln>
                  <a:noFill/>
                </a:ln>
                <a:solidFill>
                  <a:srgbClr val="002060"/>
                </a:solidFill>
                <a:effectLst/>
                <a:uLnTx/>
                <a:uFillTx/>
                <a:latin typeface="Arial" panose="020B0604020202020204" pitchFamily="34" charset="0"/>
                <a:cs typeface="Arial" panose="020B0604020202020204" pitchFamily="34" charset="0"/>
                <a:sym typeface="Helvetica Neue"/>
              </a:rPr>
              <a:t>Local Government Support.</a:t>
            </a:r>
          </a:p>
          <a:p>
            <a:pPr marL="1649413" marR="0" lvl="0" indent="-571500" algn="l" defTabSz="584200" rtl="0" eaLnBrk="1" fontAlgn="auto" latinLnBrk="0" hangingPunct="0">
              <a:lnSpc>
                <a:spcPct val="150000"/>
              </a:lnSpc>
              <a:spcBef>
                <a:spcPts val="800"/>
              </a:spcBef>
              <a:spcAft>
                <a:spcPts val="800"/>
              </a:spcAft>
              <a:buClrTx/>
              <a:buSzTx/>
              <a:buFont typeface="+mj-lt"/>
              <a:buAutoNum type="romanUcPeriod"/>
              <a:tabLst>
                <a:tab pos="584200" algn="l"/>
                <a:tab pos="7951788" algn="l"/>
              </a:tabLst>
              <a:defRPr/>
            </a:pPr>
            <a:r>
              <a:rPr kumimoji="0" lang="en-US" sz="3200" b="0" i="0" u="none" strike="noStrike" kern="0" cap="none" spc="78" normalizeH="0" baseline="0" noProof="0" dirty="0">
                <a:ln>
                  <a:noFill/>
                </a:ln>
                <a:solidFill>
                  <a:srgbClr val="002060"/>
                </a:solidFill>
                <a:effectLst/>
                <a:uLnTx/>
                <a:uFillTx/>
                <a:latin typeface="Arial" panose="020B0604020202020204" pitchFamily="34" charset="0"/>
                <a:cs typeface="Arial" panose="020B0604020202020204" pitchFamily="34" charset="0"/>
                <a:sym typeface="Helvetica Neue"/>
              </a:rPr>
              <a:t>Participation in DWS Strategic Programmes.</a:t>
            </a:r>
          </a:p>
          <a:p>
            <a:pPr marL="1649413" marR="0" lvl="0" indent="-571500" algn="l" defTabSz="584200" rtl="0" eaLnBrk="1" fontAlgn="auto" latinLnBrk="0" hangingPunct="0">
              <a:lnSpc>
                <a:spcPct val="150000"/>
              </a:lnSpc>
              <a:spcBef>
                <a:spcPts val="800"/>
              </a:spcBef>
              <a:spcAft>
                <a:spcPts val="800"/>
              </a:spcAft>
              <a:buClrTx/>
              <a:buSzTx/>
              <a:buFont typeface="+mj-lt"/>
              <a:buAutoNum type="romanUcPeriod"/>
              <a:tabLst>
                <a:tab pos="584200" algn="l"/>
                <a:tab pos="7951788" algn="l"/>
              </a:tabLst>
              <a:defRPr/>
            </a:pPr>
            <a:r>
              <a:rPr kumimoji="0" lang="en-US" sz="3200" b="0" i="0" u="none" strike="noStrike" kern="0" cap="none" spc="78" normalizeH="0" baseline="0" noProof="0" dirty="0">
                <a:ln>
                  <a:noFill/>
                </a:ln>
                <a:solidFill>
                  <a:srgbClr val="002060"/>
                </a:solidFill>
                <a:effectLst/>
                <a:uLnTx/>
                <a:uFillTx/>
                <a:latin typeface="Arial" panose="020B0604020202020204" pitchFamily="34" charset="0"/>
                <a:cs typeface="Arial" panose="020B0604020202020204" pitchFamily="34" charset="0"/>
                <a:sym typeface="Helvetica Neue"/>
              </a:rPr>
              <a:t>Input in legislative and Policy Formulation.</a:t>
            </a:r>
          </a:p>
          <a:p>
            <a:pPr marL="1649413" marR="0" lvl="0" indent="-571500" algn="l" defTabSz="584200" rtl="0" eaLnBrk="1" fontAlgn="auto" latinLnBrk="0" hangingPunct="0">
              <a:lnSpc>
                <a:spcPct val="150000"/>
              </a:lnSpc>
              <a:spcBef>
                <a:spcPts val="800"/>
              </a:spcBef>
              <a:spcAft>
                <a:spcPts val="800"/>
              </a:spcAft>
              <a:buClrTx/>
              <a:buSzTx/>
              <a:buFont typeface="+mj-lt"/>
              <a:buAutoNum type="romanUcPeriod"/>
              <a:tabLst>
                <a:tab pos="584200" algn="l"/>
                <a:tab pos="7951788" algn="l"/>
              </a:tabLst>
              <a:defRPr/>
            </a:pPr>
            <a:r>
              <a:rPr kumimoji="0" lang="en-US" sz="3200" b="0" i="0" u="none" strike="noStrike" kern="0" cap="none" spc="78" normalizeH="0" baseline="0" noProof="0" dirty="0">
                <a:ln>
                  <a:noFill/>
                </a:ln>
                <a:solidFill>
                  <a:srgbClr val="002060"/>
                </a:solidFill>
                <a:effectLst/>
                <a:uLnTx/>
                <a:uFillTx/>
                <a:latin typeface="Arial" panose="020B0604020202020204" pitchFamily="34" charset="0"/>
                <a:cs typeface="Arial" panose="020B0604020202020204" pitchFamily="34" charset="0"/>
                <a:sym typeface="Helvetica Neue"/>
              </a:rPr>
              <a:t>Fostering sustainability of Water and Sanitation Institutions.</a:t>
            </a:r>
          </a:p>
          <a:p>
            <a:pPr marL="1649413" marR="0" lvl="0" indent="-571500" algn="l" defTabSz="584200" rtl="0" eaLnBrk="1" fontAlgn="auto" latinLnBrk="0" hangingPunct="0">
              <a:lnSpc>
                <a:spcPct val="150000"/>
              </a:lnSpc>
              <a:spcBef>
                <a:spcPts val="800"/>
              </a:spcBef>
              <a:spcAft>
                <a:spcPts val="800"/>
              </a:spcAft>
              <a:buClrTx/>
              <a:buSzTx/>
              <a:buFont typeface="+mj-lt"/>
              <a:buAutoNum type="romanUcPeriod"/>
              <a:tabLst>
                <a:tab pos="584200" algn="l"/>
                <a:tab pos="7951788" algn="l"/>
              </a:tabLst>
              <a:defRPr/>
            </a:pPr>
            <a:r>
              <a:rPr kumimoji="0" lang="en-US" sz="3200" b="0" i="0" u="none" strike="noStrike" kern="0" cap="none" spc="78" normalizeH="0" baseline="0" noProof="0" dirty="0">
                <a:ln>
                  <a:noFill/>
                </a:ln>
                <a:solidFill>
                  <a:srgbClr val="002060"/>
                </a:solidFill>
                <a:effectLst/>
                <a:uLnTx/>
                <a:uFillTx/>
                <a:latin typeface="Arial" panose="020B0604020202020204" pitchFamily="34" charset="0"/>
                <a:cs typeface="Arial" panose="020B0604020202020204" pitchFamily="34" charset="0"/>
                <a:sym typeface="Helvetica Neue"/>
              </a:rPr>
              <a:t>Leading Innovation, Research and Development Programmes.</a:t>
            </a:r>
          </a:p>
        </p:txBody>
      </p:sp>
      <p:sp>
        <p:nvSpPr>
          <p:cNvPr id="6" name="TextBox 5">
            <a:extLst>
              <a:ext uri="{FF2B5EF4-FFF2-40B4-BE49-F238E27FC236}">
                <a16:creationId xmlns:a16="http://schemas.microsoft.com/office/drawing/2014/main" id="{33180B22-85F9-7252-FE49-4B8FDA49B10A}"/>
              </a:ext>
            </a:extLst>
          </p:cNvPr>
          <p:cNvSpPr txBox="1"/>
          <p:nvPr/>
        </p:nvSpPr>
        <p:spPr>
          <a:xfrm>
            <a:off x="1699330" y="2606040"/>
            <a:ext cx="18044823" cy="290335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just">
              <a:lnSpc>
                <a:spcPct val="150000"/>
              </a:lnSpc>
            </a:pPr>
            <a:r>
              <a:rPr lang="en-US" sz="3600" b="1" dirty="0">
                <a:solidFill>
                  <a:srgbClr val="002060"/>
                </a:solidFill>
                <a:latin typeface="Arial" panose="020B0604020202020204" pitchFamily="34" charset="0"/>
                <a:cs typeface="Arial" panose="020B0604020202020204" pitchFamily="34" charset="0"/>
              </a:rPr>
              <a:t>The primary objective is to support the mandate of the Department of Water and Sanitation (DWS) whilst pursuing the common interests of the institutions along the water and sanitation value chain.</a:t>
            </a:r>
            <a:endParaRPr lang="en-US" sz="3600" b="1" dirty="0">
              <a:solidFill>
                <a:srgbClr val="002060"/>
              </a:solidFill>
              <a:highlight>
                <a:srgbClr val="FFFF00"/>
              </a:highlight>
              <a:latin typeface="Arial" panose="020B0604020202020204" pitchFamily="34" charset="0"/>
              <a:cs typeface="Arial" panose="020B0604020202020204" pitchFamily="34" charset="0"/>
            </a:endParaRPr>
          </a:p>
        </p:txBody>
      </p:sp>
      <p:pic>
        <p:nvPicPr>
          <p:cNvPr id="11" name="Picture 10">
            <a:extLst>
              <a:ext uri="{FF2B5EF4-FFF2-40B4-BE49-F238E27FC236}">
                <a16:creationId xmlns:a16="http://schemas.microsoft.com/office/drawing/2014/main" id="{AE05AEE4-A01E-CA8F-19C3-C8C1A95AE628}"/>
              </a:ext>
            </a:extLst>
          </p:cNvPr>
          <p:cNvPicPr>
            <a:picLocks noChangeAspect="1"/>
          </p:cNvPicPr>
          <p:nvPr/>
        </p:nvPicPr>
        <p:blipFill>
          <a:blip r:embed="rId4"/>
          <a:stretch>
            <a:fillRect/>
          </a:stretch>
        </p:blipFill>
        <p:spPr>
          <a:xfrm>
            <a:off x="20726501" y="0"/>
            <a:ext cx="3612511" cy="2606040"/>
          </a:xfrm>
          <a:prstGeom prst="rect">
            <a:avLst/>
          </a:prstGeom>
        </p:spPr>
      </p:pic>
    </p:spTree>
    <p:extLst>
      <p:ext uri="{BB962C8B-B14F-4D97-AF65-F5344CB8AC3E}">
        <p14:creationId xmlns:p14="http://schemas.microsoft.com/office/powerpoint/2010/main" val="371714878"/>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35C805B-C899-F390-79AA-73FD2D6F0A1A}"/>
              </a:ext>
            </a:extLst>
          </p:cNvPr>
          <p:cNvSpPr/>
          <p:nvPr/>
        </p:nvSpPr>
        <p:spPr>
          <a:xfrm>
            <a:off x="0" y="12324522"/>
            <a:ext cx="24384000" cy="1391478"/>
          </a:xfrm>
          <a:prstGeom prst="rect">
            <a:avLst/>
          </a:prstGeom>
          <a:solidFill>
            <a:schemeClr val="bg1"/>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2400"/>
              </a:spcBef>
              <a:spcAft>
                <a:spcPts val="0"/>
              </a:spcAft>
              <a:buClrTx/>
              <a:buSzTx/>
              <a:buFontTx/>
              <a:buNone/>
              <a:tabLst>
                <a:tab pos="584200" algn="l"/>
              </a:tabLst>
            </a:pPr>
            <a:endParaRPr kumimoji="0" lang="en-US" sz="2600" b="0" i="0" u="none" strike="noStrike" cap="none" spc="78" normalizeH="0" baseline="0" dirty="0">
              <a:ln>
                <a:noFill/>
              </a:ln>
              <a:solidFill>
                <a:srgbClr val="000034"/>
              </a:solidFill>
              <a:effectLst/>
              <a:uFillTx/>
              <a:latin typeface="+mj-lt"/>
              <a:ea typeface="+mj-ea"/>
              <a:cs typeface="+mj-cs"/>
              <a:sym typeface="Helvetica Neue"/>
            </a:endParaRPr>
          </a:p>
        </p:txBody>
      </p:sp>
      <p:pic>
        <p:nvPicPr>
          <p:cNvPr id="5" name="Picture 4">
            <a:extLst>
              <a:ext uri="{FF2B5EF4-FFF2-40B4-BE49-F238E27FC236}">
                <a16:creationId xmlns:a16="http://schemas.microsoft.com/office/drawing/2014/main" id="{53E91A1C-EDB9-1858-DCD8-AB911146598D}"/>
              </a:ext>
            </a:extLst>
          </p:cNvPr>
          <p:cNvPicPr>
            <a:picLocks noChangeAspect="1"/>
          </p:cNvPicPr>
          <p:nvPr/>
        </p:nvPicPr>
        <p:blipFill rotWithShape="1">
          <a:blip r:embed="rId2"/>
          <a:srcRect l="41735" t="1778" r="41383" b="81700"/>
          <a:stretch/>
        </p:blipFill>
        <p:spPr>
          <a:xfrm>
            <a:off x="20959238" y="9557855"/>
            <a:ext cx="2848037" cy="3943068"/>
          </a:xfrm>
          <a:prstGeom prst="rect">
            <a:avLst/>
          </a:prstGeom>
        </p:spPr>
      </p:pic>
      <p:pic>
        <p:nvPicPr>
          <p:cNvPr id="10" name="Picture 9">
            <a:extLst>
              <a:ext uri="{FF2B5EF4-FFF2-40B4-BE49-F238E27FC236}">
                <a16:creationId xmlns:a16="http://schemas.microsoft.com/office/drawing/2014/main" id="{21ED554D-4137-B79C-956B-F17AA8E906EB}"/>
              </a:ext>
            </a:extLst>
          </p:cNvPr>
          <p:cNvPicPr>
            <a:picLocks noChangeAspect="1"/>
          </p:cNvPicPr>
          <p:nvPr/>
        </p:nvPicPr>
        <p:blipFill>
          <a:blip r:embed="rId3"/>
          <a:stretch>
            <a:fillRect/>
          </a:stretch>
        </p:blipFill>
        <p:spPr>
          <a:xfrm>
            <a:off x="0" y="0"/>
            <a:ext cx="7848600" cy="2606040"/>
          </a:xfrm>
          <a:prstGeom prst="rect">
            <a:avLst/>
          </a:prstGeom>
        </p:spPr>
      </p:pic>
      <p:sp>
        <p:nvSpPr>
          <p:cNvPr id="3" name="Slide Title">
            <a:extLst>
              <a:ext uri="{FF2B5EF4-FFF2-40B4-BE49-F238E27FC236}">
                <a16:creationId xmlns:a16="http://schemas.microsoft.com/office/drawing/2014/main" id="{8177711E-04CC-CE41-B7B8-89BA924A4FC8}"/>
              </a:ext>
            </a:extLst>
          </p:cNvPr>
          <p:cNvSpPr txBox="1">
            <a:spLocks/>
          </p:cNvSpPr>
          <p:nvPr/>
        </p:nvSpPr>
        <p:spPr>
          <a:xfrm>
            <a:off x="873296" y="674039"/>
            <a:ext cx="22165608" cy="980664"/>
          </a:xfrm>
          <a:prstGeom prst="rect">
            <a:avLst/>
          </a:prstGeom>
        </p:spPr>
        <p:txBody>
          <a:bodyPr>
            <a:normAutofit/>
          </a:bodyPr>
          <a:lstStyle>
            <a:lvl1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1pPr>
            <a:lvl2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2pPr>
            <a:lvl3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3pPr>
            <a:lvl4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4pPr>
            <a:lvl5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5pPr>
            <a:lvl6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6pPr>
            <a:lvl7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7pPr>
            <a:lvl8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8pPr>
            <a:lvl9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9pPr>
          </a:lstStyle>
          <a:p>
            <a:pPr algn="ctr" hangingPunct="0"/>
            <a:r>
              <a:rPr lang="en-US" sz="6000" b="1" dirty="0">
                <a:solidFill>
                  <a:srgbClr val="002060"/>
                </a:solidFill>
                <a:latin typeface="Calibri" panose="020F0502020204030204" pitchFamily="34" charset="0"/>
                <a:ea typeface="+mj-ea"/>
                <a:sym typeface="Helvetica Neue"/>
              </a:rPr>
              <a:t>3. Collaborative Effort between AWSISA and WSAs</a:t>
            </a:r>
            <a:endParaRPr lang="en-US" sz="6000" b="1" dirty="0">
              <a:solidFill>
                <a:srgbClr val="002060"/>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5D259B2-E87F-477F-B757-951D82799365}"/>
              </a:ext>
            </a:extLst>
          </p:cNvPr>
          <p:cNvSpPr txBox="1"/>
          <p:nvPr/>
        </p:nvSpPr>
        <p:spPr>
          <a:xfrm>
            <a:off x="1679039" y="2366450"/>
            <a:ext cx="20554122" cy="1019766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just">
              <a:defRPr/>
            </a:pPr>
            <a:r>
              <a:rPr lang="en-US" sz="3200" spc="-159" dirty="0">
                <a:solidFill>
                  <a:srgbClr val="002060"/>
                </a:solidFill>
                <a:latin typeface="Arial" panose="020B0604020202020204" pitchFamily="34" charset="0"/>
                <a:cs typeface="Arial" panose="020B0604020202020204" pitchFamily="34" charset="0"/>
              </a:rPr>
              <a:t>AWSISA and WSAs could collaborate in the following areas:</a:t>
            </a:r>
          </a:p>
          <a:p>
            <a:pPr marL="974725" indent="-795338" algn="just" defTabSz="1152525">
              <a:buFont typeface="+mj-lt"/>
              <a:buAutoNum type="romanUcPeriod"/>
              <a:tabLst/>
              <a:defRPr/>
            </a:pPr>
            <a:r>
              <a:rPr lang="en-US" sz="3200" spc="-159" dirty="0">
                <a:solidFill>
                  <a:srgbClr val="002060"/>
                </a:solidFill>
                <a:latin typeface="Arial" panose="020B0604020202020204" pitchFamily="34" charset="0"/>
                <a:cs typeface="Arial" panose="020B0604020202020204" pitchFamily="34" charset="0"/>
              </a:rPr>
              <a:t>Support to WSAs is key to their ability to give effect to their Constitutional Mandate of water services provision. </a:t>
            </a:r>
          </a:p>
          <a:p>
            <a:pPr marL="974725" indent="-795338" algn="just" defTabSz="1152525">
              <a:buFont typeface="+mj-lt"/>
              <a:buAutoNum type="romanUcPeriod"/>
              <a:tabLst/>
              <a:defRPr/>
            </a:pPr>
            <a:r>
              <a:rPr lang="en-US" sz="3200" spc="-159" dirty="0">
                <a:solidFill>
                  <a:srgbClr val="002060"/>
                </a:solidFill>
                <a:latin typeface="Arial" panose="020B0604020202020204" pitchFamily="34" charset="0"/>
                <a:cs typeface="Arial" panose="020B0604020202020204" pitchFamily="34" charset="0"/>
              </a:rPr>
              <a:t>Water Boards have played the role of Water Service Providers (WSPs) over many years.</a:t>
            </a:r>
          </a:p>
          <a:p>
            <a:pPr marL="974725" indent="-795338" algn="just" defTabSz="1152525">
              <a:buFont typeface="+mj-lt"/>
              <a:buAutoNum type="romanUcPeriod"/>
              <a:tabLst/>
              <a:defRPr/>
            </a:pPr>
            <a:r>
              <a:rPr lang="en-US" sz="3200" spc="-159" dirty="0">
                <a:solidFill>
                  <a:srgbClr val="002060"/>
                </a:solidFill>
                <a:latin typeface="Arial" panose="020B0604020202020204" pitchFamily="34" charset="0"/>
                <a:cs typeface="Arial" panose="020B0604020202020204" pitchFamily="34" charset="0"/>
              </a:rPr>
              <a:t>Water demand already exceeds water supply from a qualitative and quantitative perspective.</a:t>
            </a:r>
          </a:p>
          <a:p>
            <a:pPr marL="974725" indent="-795338" algn="just" defTabSz="1152525">
              <a:buFont typeface="+mj-lt"/>
              <a:buAutoNum type="romanUcPeriod"/>
              <a:tabLst/>
              <a:defRPr/>
            </a:pPr>
            <a:r>
              <a:rPr lang="en-US" sz="3200" spc="-159" dirty="0">
                <a:solidFill>
                  <a:srgbClr val="002060"/>
                </a:solidFill>
                <a:latin typeface="Arial" panose="020B0604020202020204" pitchFamily="34" charset="0"/>
                <a:cs typeface="Arial" panose="020B0604020202020204" pitchFamily="34" charset="0"/>
              </a:rPr>
              <a:t>Excessive water demand results from population growth, industrialisation, inadequate level of investment in maintenance, increase in non-revenue water and shortage of skills.</a:t>
            </a:r>
          </a:p>
          <a:p>
            <a:pPr algn="just">
              <a:defRPr/>
            </a:pPr>
            <a:endParaRPr lang="en-US" sz="3200" spc="-159" dirty="0">
              <a:solidFill>
                <a:srgbClr val="002060"/>
              </a:solidFill>
              <a:latin typeface="Arial" panose="020B0604020202020204" pitchFamily="34" charset="0"/>
              <a:cs typeface="Arial" panose="020B0604020202020204" pitchFamily="34" charset="0"/>
            </a:endParaRPr>
          </a:p>
          <a:p>
            <a:pPr algn="just">
              <a:defRPr/>
            </a:pPr>
            <a:r>
              <a:rPr lang="en-US" sz="3200" spc="-159" dirty="0">
                <a:solidFill>
                  <a:srgbClr val="002060"/>
                </a:solidFill>
                <a:latin typeface="Arial" panose="020B0604020202020204" pitchFamily="34" charset="0"/>
                <a:cs typeface="Arial" panose="020B0604020202020204" pitchFamily="34" charset="0"/>
              </a:rPr>
              <a:t>Furthermore, the following would be amongst the considerations by AWSISA and WSAs:</a:t>
            </a:r>
          </a:p>
          <a:p>
            <a:pPr marL="914400" indent="-795338" algn="just">
              <a:buFont typeface="+mj-lt"/>
              <a:buAutoNum type="romanUcPeriod"/>
              <a:tabLst/>
              <a:defRPr/>
            </a:pPr>
            <a:r>
              <a:rPr lang="en-US" sz="3200" spc="-159" dirty="0">
                <a:solidFill>
                  <a:srgbClr val="002060"/>
                </a:solidFill>
                <a:latin typeface="Arial" panose="020B0604020202020204" pitchFamily="34" charset="0"/>
                <a:cs typeface="Arial" panose="020B0604020202020204" pitchFamily="34" charset="0"/>
              </a:rPr>
              <a:t>Setting of fair and equitable supply targets.</a:t>
            </a:r>
          </a:p>
          <a:p>
            <a:pPr marL="914400" indent="-795338" algn="just">
              <a:buFont typeface="+mj-lt"/>
              <a:buAutoNum type="romanUcPeriod"/>
              <a:tabLst/>
              <a:defRPr/>
            </a:pPr>
            <a:r>
              <a:rPr lang="en-US" sz="3200" spc="-159" dirty="0">
                <a:solidFill>
                  <a:srgbClr val="002060"/>
                </a:solidFill>
                <a:latin typeface="Arial" panose="020B0604020202020204" pitchFamily="34" charset="0"/>
                <a:cs typeface="Arial" panose="020B0604020202020204" pitchFamily="34" charset="0"/>
              </a:rPr>
              <a:t>Monitoring and communication of performance against licensed targets.</a:t>
            </a:r>
          </a:p>
          <a:p>
            <a:pPr marL="914400" indent="-795338" algn="just">
              <a:buFont typeface="+mj-lt"/>
              <a:buAutoNum type="romanUcPeriod"/>
              <a:tabLst/>
              <a:defRPr/>
            </a:pPr>
            <a:r>
              <a:rPr lang="en-US" sz="3200" spc="-159" dirty="0">
                <a:solidFill>
                  <a:srgbClr val="002060"/>
                </a:solidFill>
                <a:latin typeface="Arial" panose="020B0604020202020204" pitchFamily="34" charset="0"/>
                <a:cs typeface="Arial" panose="020B0604020202020204" pitchFamily="34" charset="0"/>
              </a:rPr>
              <a:t>Defining focus areas for Water Demand Management interventions.</a:t>
            </a:r>
            <a:endParaRPr lang="en-US" sz="3200" dirty="0">
              <a:solidFill>
                <a:srgbClr val="002060"/>
              </a:solidFill>
              <a:latin typeface="Arial" panose="020B0604020202020204" pitchFamily="34" charset="0"/>
              <a:cs typeface="Arial" panose="020B0604020202020204" pitchFamily="34" charset="0"/>
            </a:endParaRPr>
          </a:p>
          <a:p>
            <a:pPr marL="914400" indent="-795338" algn="just">
              <a:buFont typeface="+mj-lt"/>
              <a:buAutoNum type="romanUcPeriod"/>
              <a:tabLst/>
              <a:defRPr/>
            </a:pPr>
            <a:r>
              <a:rPr lang="en-US" sz="3200" spc="-159" dirty="0">
                <a:solidFill>
                  <a:srgbClr val="002060"/>
                </a:solidFill>
                <a:latin typeface="Arial" panose="020B0604020202020204" pitchFamily="34" charset="0"/>
                <a:cs typeface="Arial" panose="020B0604020202020204" pitchFamily="34" charset="0"/>
              </a:rPr>
              <a:t>Review of water demand interventions by municipalities and monitoring of progress.</a:t>
            </a:r>
          </a:p>
          <a:p>
            <a:pPr marL="914400" indent="-795338" algn="just">
              <a:buFont typeface="+mj-lt"/>
              <a:buAutoNum type="romanUcPeriod"/>
              <a:tabLst/>
              <a:defRPr/>
            </a:pPr>
            <a:r>
              <a:rPr lang="en-US" sz="3200" spc="-159" dirty="0">
                <a:solidFill>
                  <a:srgbClr val="002060"/>
                </a:solidFill>
                <a:latin typeface="Arial" panose="020B0604020202020204" pitchFamily="34" charset="0"/>
                <a:cs typeface="Arial" panose="020B0604020202020204" pitchFamily="34" charset="0"/>
              </a:rPr>
              <a:t>Determine water conservation measures, like effluent reuse and acid mine water drainage.</a:t>
            </a:r>
            <a:endParaRPr kumimoji="0" lang="en-US" sz="3200" b="0" i="0" u="none" strike="noStrike" kern="0" cap="none" spc="78" normalizeH="0" baseline="0" noProof="0" dirty="0">
              <a:ln>
                <a:noFill/>
              </a:ln>
              <a:solidFill>
                <a:srgbClr val="002060"/>
              </a:solidFill>
              <a:effectLst/>
              <a:uLnTx/>
              <a:uFillTx/>
              <a:latin typeface="Arial" panose="020B0604020202020204" pitchFamily="34" charset="0"/>
              <a:cs typeface="Arial" panose="020B0604020202020204" pitchFamily="34" charset="0"/>
              <a:sym typeface="Helvetica Neue"/>
            </a:endParaRPr>
          </a:p>
        </p:txBody>
      </p:sp>
      <p:pic>
        <p:nvPicPr>
          <p:cNvPr id="14" name="Picture 13">
            <a:extLst>
              <a:ext uri="{FF2B5EF4-FFF2-40B4-BE49-F238E27FC236}">
                <a16:creationId xmlns:a16="http://schemas.microsoft.com/office/drawing/2014/main" id="{D805259A-3A97-0DF4-4CB5-97A9C17AD44E}"/>
              </a:ext>
            </a:extLst>
          </p:cNvPr>
          <p:cNvPicPr>
            <a:picLocks noChangeAspect="1"/>
          </p:cNvPicPr>
          <p:nvPr/>
        </p:nvPicPr>
        <p:blipFill>
          <a:blip r:embed="rId4"/>
          <a:stretch>
            <a:fillRect/>
          </a:stretch>
        </p:blipFill>
        <p:spPr>
          <a:xfrm>
            <a:off x="20474940" y="-19878"/>
            <a:ext cx="3909060" cy="3352800"/>
          </a:xfrm>
          <a:prstGeom prst="rect">
            <a:avLst/>
          </a:prstGeom>
        </p:spPr>
      </p:pic>
    </p:spTree>
    <p:extLst>
      <p:ext uri="{BB962C8B-B14F-4D97-AF65-F5344CB8AC3E}">
        <p14:creationId xmlns:p14="http://schemas.microsoft.com/office/powerpoint/2010/main" val="3485809588"/>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35C805B-C899-F390-79AA-73FD2D6F0A1A}"/>
              </a:ext>
            </a:extLst>
          </p:cNvPr>
          <p:cNvSpPr/>
          <p:nvPr/>
        </p:nvSpPr>
        <p:spPr>
          <a:xfrm>
            <a:off x="0" y="12324522"/>
            <a:ext cx="24384000" cy="1391478"/>
          </a:xfrm>
          <a:prstGeom prst="rect">
            <a:avLst/>
          </a:prstGeom>
          <a:solidFill>
            <a:schemeClr val="bg1"/>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2400"/>
              </a:spcBef>
              <a:spcAft>
                <a:spcPts val="0"/>
              </a:spcAft>
              <a:buClrTx/>
              <a:buSzTx/>
              <a:buFontTx/>
              <a:buNone/>
              <a:tabLst>
                <a:tab pos="584200" algn="l"/>
              </a:tabLst>
            </a:pPr>
            <a:endParaRPr kumimoji="0" lang="en-US" sz="2600" b="0" i="0" u="none" strike="noStrike" cap="none" spc="78" normalizeH="0" baseline="0" dirty="0">
              <a:ln>
                <a:noFill/>
              </a:ln>
              <a:solidFill>
                <a:srgbClr val="000034"/>
              </a:solidFill>
              <a:effectLst/>
              <a:uFillTx/>
              <a:latin typeface="+mj-lt"/>
              <a:ea typeface="+mj-ea"/>
              <a:cs typeface="+mj-cs"/>
              <a:sym typeface="Helvetica Neue"/>
            </a:endParaRPr>
          </a:p>
        </p:txBody>
      </p:sp>
      <p:pic>
        <p:nvPicPr>
          <p:cNvPr id="5" name="Picture 4">
            <a:extLst>
              <a:ext uri="{FF2B5EF4-FFF2-40B4-BE49-F238E27FC236}">
                <a16:creationId xmlns:a16="http://schemas.microsoft.com/office/drawing/2014/main" id="{53E91A1C-EDB9-1858-DCD8-AB911146598D}"/>
              </a:ext>
            </a:extLst>
          </p:cNvPr>
          <p:cNvPicPr>
            <a:picLocks noChangeAspect="1"/>
          </p:cNvPicPr>
          <p:nvPr/>
        </p:nvPicPr>
        <p:blipFill rotWithShape="1">
          <a:blip r:embed="rId2"/>
          <a:srcRect l="41735" t="1778" r="41383" b="81700"/>
          <a:stretch/>
        </p:blipFill>
        <p:spPr>
          <a:xfrm>
            <a:off x="20959238" y="9557855"/>
            <a:ext cx="2848037" cy="3943068"/>
          </a:xfrm>
          <a:prstGeom prst="rect">
            <a:avLst/>
          </a:prstGeom>
        </p:spPr>
      </p:pic>
      <p:pic>
        <p:nvPicPr>
          <p:cNvPr id="10" name="Picture 9">
            <a:extLst>
              <a:ext uri="{FF2B5EF4-FFF2-40B4-BE49-F238E27FC236}">
                <a16:creationId xmlns:a16="http://schemas.microsoft.com/office/drawing/2014/main" id="{21ED554D-4137-B79C-956B-F17AA8E906EB}"/>
              </a:ext>
            </a:extLst>
          </p:cNvPr>
          <p:cNvPicPr>
            <a:picLocks noChangeAspect="1"/>
          </p:cNvPicPr>
          <p:nvPr/>
        </p:nvPicPr>
        <p:blipFill>
          <a:blip r:embed="rId3"/>
          <a:stretch>
            <a:fillRect/>
          </a:stretch>
        </p:blipFill>
        <p:spPr>
          <a:xfrm>
            <a:off x="0" y="0"/>
            <a:ext cx="7848600" cy="2606040"/>
          </a:xfrm>
          <a:prstGeom prst="rect">
            <a:avLst/>
          </a:prstGeom>
        </p:spPr>
      </p:pic>
      <p:sp>
        <p:nvSpPr>
          <p:cNvPr id="3" name="Slide Title">
            <a:extLst>
              <a:ext uri="{FF2B5EF4-FFF2-40B4-BE49-F238E27FC236}">
                <a16:creationId xmlns:a16="http://schemas.microsoft.com/office/drawing/2014/main" id="{87FE691C-E5E5-00A3-6B29-5273B46CAD00}"/>
              </a:ext>
            </a:extLst>
          </p:cNvPr>
          <p:cNvSpPr txBox="1">
            <a:spLocks/>
          </p:cNvSpPr>
          <p:nvPr/>
        </p:nvSpPr>
        <p:spPr>
          <a:xfrm>
            <a:off x="3924300" y="812688"/>
            <a:ext cx="15374355" cy="980664"/>
          </a:xfrm>
          <a:prstGeom prst="rect">
            <a:avLst/>
          </a:prstGeom>
        </p:spPr>
        <p:txBody>
          <a:bodyPr>
            <a:normAutofit/>
          </a:bodyPr>
          <a:lstStyle>
            <a:lvl1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1pPr>
            <a:lvl2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2pPr>
            <a:lvl3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3pPr>
            <a:lvl4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4pPr>
            <a:lvl5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5pPr>
            <a:lvl6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6pPr>
            <a:lvl7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7pPr>
            <a:lvl8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8pPr>
            <a:lvl9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9pPr>
          </a:lstStyle>
          <a:p>
            <a:pPr algn="ctr" hangingPunct="0"/>
            <a:r>
              <a:rPr lang="en-US" sz="6000" b="1" dirty="0">
                <a:solidFill>
                  <a:srgbClr val="002060"/>
                </a:solidFill>
                <a:latin typeface="Calibri" panose="020F0502020204030204" pitchFamily="34" charset="0"/>
                <a:ea typeface="+mj-ea"/>
                <a:sym typeface="Helvetica Neue"/>
              </a:rPr>
              <a:t>4. AWSISA Activities in Support of WSAs</a:t>
            </a:r>
            <a:endParaRPr lang="en-US" sz="6000" b="1" dirty="0">
              <a:solidFill>
                <a:srgbClr val="00206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EC3AC280-9C29-F58E-7385-A73B1FDF9DA3}"/>
              </a:ext>
            </a:extLst>
          </p:cNvPr>
          <p:cNvSpPr txBox="1"/>
          <p:nvPr/>
        </p:nvSpPr>
        <p:spPr>
          <a:xfrm>
            <a:off x="2092608" y="2712001"/>
            <a:ext cx="20574495" cy="939744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just"/>
            <a:r>
              <a:rPr lang="en-US" sz="3200" b="1" dirty="0">
                <a:solidFill>
                  <a:srgbClr val="002060"/>
                </a:solidFill>
                <a:latin typeface="Arial" panose="020B0604020202020204" pitchFamily="34" charset="0"/>
                <a:cs typeface="Arial" panose="020B0604020202020204" pitchFamily="34" charset="0"/>
              </a:rPr>
              <a:t>AWSISA can provide support to WSAs in:</a:t>
            </a:r>
          </a:p>
          <a:p>
            <a:pPr marL="1311275" indent="-914400" algn="just">
              <a:buFont typeface="+mj-lt"/>
              <a:buAutoNum type="romanUcPeriod"/>
              <a:tabLst/>
            </a:pPr>
            <a:r>
              <a:rPr lang="en-US" sz="3200" dirty="0">
                <a:solidFill>
                  <a:srgbClr val="002060"/>
                </a:solidFill>
                <a:latin typeface="Arial" panose="020B0604020202020204" pitchFamily="34" charset="0"/>
                <a:cs typeface="Arial" panose="020B0604020202020204" pitchFamily="34" charset="0"/>
              </a:rPr>
              <a:t>Real-time water quality monitoring.</a:t>
            </a:r>
          </a:p>
          <a:p>
            <a:pPr marL="1311275" indent="-914400" algn="just">
              <a:buFont typeface="+mj-lt"/>
              <a:buAutoNum type="romanUcPeriod"/>
              <a:tabLst/>
            </a:pPr>
            <a:r>
              <a:rPr lang="en-US" sz="3200" dirty="0">
                <a:solidFill>
                  <a:srgbClr val="002060"/>
                </a:solidFill>
                <a:latin typeface="Arial" panose="020B0604020202020204" pitchFamily="34" charset="0"/>
                <a:cs typeface="Arial" panose="020B0604020202020204" pitchFamily="34" charset="0"/>
              </a:rPr>
              <a:t>Local Government Support (e.g. Emfuleni Local Municipality).</a:t>
            </a:r>
          </a:p>
          <a:p>
            <a:pPr marL="1311275" indent="-914400" algn="just">
              <a:buFont typeface="+mj-lt"/>
              <a:buAutoNum type="romanUcPeriod"/>
              <a:tabLst/>
            </a:pPr>
            <a:r>
              <a:rPr lang="en-US" sz="3200" dirty="0">
                <a:solidFill>
                  <a:srgbClr val="002060"/>
                </a:solidFill>
                <a:latin typeface="Arial" panose="020B0604020202020204" pitchFamily="34" charset="0"/>
                <a:cs typeface="Arial" panose="020B0604020202020204" pitchFamily="34" charset="0"/>
              </a:rPr>
              <a:t>Institutional Realignment and Reform Programme implementation.</a:t>
            </a:r>
          </a:p>
          <a:p>
            <a:pPr marL="1311275" indent="-914400" algn="just">
              <a:buFont typeface="+mj-lt"/>
              <a:buAutoNum type="romanUcPeriod"/>
              <a:tabLst/>
            </a:pPr>
            <a:r>
              <a:rPr lang="en-US" sz="3200" dirty="0">
                <a:solidFill>
                  <a:srgbClr val="002060"/>
                </a:solidFill>
                <a:latin typeface="Arial" panose="020B0604020202020204" pitchFamily="34" charset="0"/>
                <a:cs typeface="Arial" panose="020B0604020202020204" pitchFamily="34" charset="0"/>
              </a:rPr>
              <a:t>Participation in International Progammes (e.g. joint attendance of Conferences and Congresses, </a:t>
            </a:r>
            <a:br>
              <a:rPr lang="en-US" sz="3200" dirty="0">
                <a:solidFill>
                  <a:srgbClr val="002060"/>
                </a:solidFill>
                <a:latin typeface="Arial" panose="020B0604020202020204" pitchFamily="34" charset="0"/>
                <a:cs typeface="Arial" panose="020B0604020202020204" pitchFamily="34" charset="0"/>
              </a:rPr>
            </a:br>
            <a:r>
              <a:rPr lang="en-US" sz="3200" dirty="0">
                <a:solidFill>
                  <a:srgbClr val="002060"/>
                </a:solidFill>
                <a:latin typeface="Arial" panose="020B0604020202020204" pitchFamily="34" charset="0"/>
                <a:cs typeface="Arial" panose="020B0604020202020204" pitchFamily="34" charset="0"/>
              </a:rPr>
              <a:t>Bi-National Commissions, Watercourse Commissions, etc.)</a:t>
            </a:r>
          </a:p>
          <a:p>
            <a:pPr marL="1311275" indent="-914400" algn="just">
              <a:buFont typeface="+mj-lt"/>
              <a:buAutoNum type="romanUcPeriod"/>
              <a:tabLst/>
            </a:pPr>
            <a:r>
              <a:rPr lang="en-US" sz="3200" dirty="0">
                <a:solidFill>
                  <a:srgbClr val="002060"/>
                </a:solidFill>
                <a:latin typeface="Arial" panose="020B0604020202020204" pitchFamily="34" charset="0"/>
                <a:cs typeface="Arial" panose="020B0604020202020204" pitchFamily="34" charset="0"/>
              </a:rPr>
              <a:t>Input into the National Water Resources Strategy 2 (NWRS2).</a:t>
            </a:r>
          </a:p>
          <a:p>
            <a:pPr marL="1311275" indent="-914400" algn="just">
              <a:buFont typeface="+mj-lt"/>
              <a:buAutoNum type="romanUcPeriod"/>
              <a:tabLst/>
            </a:pPr>
            <a:r>
              <a:rPr lang="en-US" sz="3200" dirty="0">
                <a:solidFill>
                  <a:srgbClr val="002060"/>
                </a:solidFill>
                <a:latin typeface="Arial" panose="020B0604020202020204" pitchFamily="34" charset="0"/>
                <a:cs typeface="Arial" panose="020B0604020202020204" pitchFamily="34" charset="0"/>
              </a:rPr>
              <a:t>Input into the State Holding Company Bill.</a:t>
            </a:r>
          </a:p>
          <a:p>
            <a:pPr marL="1311275" indent="-914400" algn="just">
              <a:buFont typeface="+mj-lt"/>
              <a:buAutoNum type="romanUcPeriod"/>
              <a:tabLst/>
            </a:pPr>
            <a:r>
              <a:rPr lang="en-US" sz="3200" dirty="0">
                <a:solidFill>
                  <a:srgbClr val="002060"/>
                </a:solidFill>
                <a:latin typeface="Arial" panose="020B0604020202020204" pitchFamily="34" charset="0"/>
                <a:cs typeface="Arial" panose="020B0604020202020204" pitchFamily="34" charset="0"/>
              </a:rPr>
              <a:t>Tariff determination process.</a:t>
            </a:r>
          </a:p>
          <a:p>
            <a:pPr marL="1311275" indent="-914400" algn="just">
              <a:buFont typeface="+mj-lt"/>
              <a:buAutoNum type="romanUcPeriod"/>
              <a:tabLst/>
            </a:pPr>
            <a:r>
              <a:rPr lang="en-US" sz="3200" dirty="0">
                <a:solidFill>
                  <a:srgbClr val="002060"/>
                </a:solidFill>
                <a:latin typeface="Arial" panose="020B0604020202020204" pitchFamily="34" charset="0"/>
                <a:cs typeface="Arial" panose="020B0604020202020204" pitchFamily="34" charset="0"/>
              </a:rPr>
              <a:t>Debt Management Programme in relation to Municipalities.</a:t>
            </a:r>
          </a:p>
          <a:p>
            <a:pPr marL="1311275" indent="-914400" algn="just">
              <a:buFont typeface="+mj-lt"/>
              <a:buAutoNum type="romanUcPeriod"/>
              <a:tabLst/>
            </a:pPr>
            <a:r>
              <a:rPr lang="en-US" sz="3200" dirty="0">
                <a:solidFill>
                  <a:srgbClr val="002060"/>
                </a:solidFill>
                <a:latin typeface="Arial" panose="020B0604020202020204" pitchFamily="34" charset="0"/>
                <a:cs typeface="Arial" panose="020B0604020202020204" pitchFamily="34" charset="0"/>
              </a:rPr>
              <a:t>Sustainability of Water and Sanitation Institutions.</a:t>
            </a:r>
          </a:p>
          <a:p>
            <a:pPr marL="1311275" indent="-914400" algn="just">
              <a:buFont typeface="+mj-lt"/>
              <a:buAutoNum type="romanUcPeriod"/>
              <a:tabLst/>
            </a:pPr>
            <a:r>
              <a:rPr lang="en-US" sz="3200" dirty="0">
                <a:solidFill>
                  <a:srgbClr val="002060"/>
                </a:solidFill>
                <a:latin typeface="Arial" panose="020B0604020202020204" pitchFamily="34" charset="0"/>
                <a:cs typeface="Arial" panose="020B0604020202020204" pitchFamily="34" charset="0"/>
              </a:rPr>
              <a:t>Innovation, Research &amp; Development.</a:t>
            </a:r>
          </a:p>
        </p:txBody>
      </p:sp>
      <p:pic>
        <p:nvPicPr>
          <p:cNvPr id="9" name="Picture 8">
            <a:extLst>
              <a:ext uri="{FF2B5EF4-FFF2-40B4-BE49-F238E27FC236}">
                <a16:creationId xmlns:a16="http://schemas.microsoft.com/office/drawing/2014/main" id="{9A721F6E-00EB-1A82-CD9D-7848B85B0A21}"/>
              </a:ext>
            </a:extLst>
          </p:cNvPr>
          <p:cNvPicPr>
            <a:picLocks noChangeAspect="1"/>
          </p:cNvPicPr>
          <p:nvPr/>
        </p:nvPicPr>
        <p:blipFill>
          <a:blip r:embed="rId4"/>
          <a:stretch>
            <a:fillRect/>
          </a:stretch>
        </p:blipFill>
        <p:spPr>
          <a:xfrm>
            <a:off x="20474940" y="-19878"/>
            <a:ext cx="3909060" cy="3352800"/>
          </a:xfrm>
          <a:prstGeom prst="rect">
            <a:avLst/>
          </a:prstGeom>
        </p:spPr>
      </p:pic>
    </p:spTree>
    <p:extLst>
      <p:ext uri="{BB962C8B-B14F-4D97-AF65-F5344CB8AC3E}">
        <p14:creationId xmlns:p14="http://schemas.microsoft.com/office/powerpoint/2010/main" val="7544153"/>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35C805B-C899-F390-79AA-73FD2D6F0A1A}"/>
              </a:ext>
            </a:extLst>
          </p:cNvPr>
          <p:cNvSpPr/>
          <p:nvPr/>
        </p:nvSpPr>
        <p:spPr>
          <a:xfrm>
            <a:off x="0" y="12324522"/>
            <a:ext cx="24384000" cy="1391478"/>
          </a:xfrm>
          <a:prstGeom prst="rect">
            <a:avLst/>
          </a:prstGeom>
          <a:solidFill>
            <a:schemeClr val="bg1"/>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2400"/>
              </a:spcBef>
              <a:spcAft>
                <a:spcPts val="0"/>
              </a:spcAft>
              <a:buClrTx/>
              <a:buSzTx/>
              <a:buFontTx/>
              <a:buNone/>
              <a:tabLst>
                <a:tab pos="584200" algn="l"/>
              </a:tabLst>
            </a:pPr>
            <a:endParaRPr kumimoji="0" lang="en-US" sz="2600" b="0" i="0" u="none" strike="noStrike" cap="none" spc="78" normalizeH="0" baseline="0" dirty="0">
              <a:ln>
                <a:noFill/>
              </a:ln>
              <a:solidFill>
                <a:srgbClr val="000034"/>
              </a:solidFill>
              <a:effectLst/>
              <a:uFillTx/>
              <a:latin typeface="+mj-lt"/>
              <a:ea typeface="+mj-ea"/>
              <a:cs typeface="+mj-cs"/>
              <a:sym typeface="Helvetica Neue"/>
            </a:endParaRPr>
          </a:p>
        </p:txBody>
      </p:sp>
      <p:pic>
        <p:nvPicPr>
          <p:cNvPr id="5" name="Picture 4">
            <a:extLst>
              <a:ext uri="{FF2B5EF4-FFF2-40B4-BE49-F238E27FC236}">
                <a16:creationId xmlns:a16="http://schemas.microsoft.com/office/drawing/2014/main" id="{53E91A1C-EDB9-1858-DCD8-AB911146598D}"/>
              </a:ext>
            </a:extLst>
          </p:cNvPr>
          <p:cNvPicPr>
            <a:picLocks noChangeAspect="1"/>
          </p:cNvPicPr>
          <p:nvPr/>
        </p:nvPicPr>
        <p:blipFill rotWithShape="1">
          <a:blip r:embed="rId2"/>
          <a:srcRect l="41735" t="1778" r="41383" b="81700"/>
          <a:stretch/>
        </p:blipFill>
        <p:spPr>
          <a:xfrm>
            <a:off x="20959238" y="9557855"/>
            <a:ext cx="2848037" cy="3943068"/>
          </a:xfrm>
          <a:prstGeom prst="rect">
            <a:avLst/>
          </a:prstGeom>
        </p:spPr>
      </p:pic>
      <p:pic>
        <p:nvPicPr>
          <p:cNvPr id="10" name="Picture 9">
            <a:extLst>
              <a:ext uri="{FF2B5EF4-FFF2-40B4-BE49-F238E27FC236}">
                <a16:creationId xmlns:a16="http://schemas.microsoft.com/office/drawing/2014/main" id="{21ED554D-4137-B79C-956B-F17AA8E906EB}"/>
              </a:ext>
            </a:extLst>
          </p:cNvPr>
          <p:cNvPicPr>
            <a:picLocks noChangeAspect="1"/>
          </p:cNvPicPr>
          <p:nvPr/>
        </p:nvPicPr>
        <p:blipFill>
          <a:blip r:embed="rId3"/>
          <a:stretch>
            <a:fillRect/>
          </a:stretch>
        </p:blipFill>
        <p:spPr>
          <a:xfrm>
            <a:off x="0" y="0"/>
            <a:ext cx="7848600" cy="2606040"/>
          </a:xfrm>
          <a:prstGeom prst="rect">
            <a:avLst/>
          </a:prstGeom>
        </p:spPr>
      </p:pic>
      <p:sp>
        <p:nvSpPr>
          <p:cNvPr id="3" name="Slide Title">
            <a:extLst>
              <a:ext uri="{FF2B5EF4-FFF2-40B4-BE49-F238E27FC236}">
                <a16:creationId xmlns:a16="http://schemas.microsoft.com/office/drawing/2014/main" id="{5B826A89-7D34-5DC3-7087-DA292AD38DF3}"/>
              </a:ext>
            </a:extLst>
          </p:cNvPr>
          <p:cNvSpPr txBox="1">
            <a:spLocks/>
          </p:cNvSpPr>
          <p:nvPr/>
        </p:nvSpPr>
        <p:spPr>
          <a:xfrm>
            <a:off x="6182134" y="414389"/>
            <a:ext cx="14081360" cy="980664"/>
          </a:xfrm>
          <a:prstGeom prst="rect">
            <a:avLst/>
          </a:prstGeom>
        </p:spPr>
        <p:txBody>
          <a:bodyPr>
            <a:normAutofit fontScale="92500"/>
          </a:bodyPr>
          <a:lstStyle>
            <a:lvl1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1pPr>
            <a:lvl2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2pPr>
            <a:lvl3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3pPr>
            <a:lvl4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4pPr>
            <a:lvl5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5pPr>
            <a:lvl6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6pPr>
            <a:lvl7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7pPr>
            <a:lvl8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8pPr>
            <a:lvl9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9pPr>
          </a:lstStyle>
          <a:p>
            <a:pPr hangingPunct="0"/>
            <a:r>
              <a:rPr lang="en-US" sz="6000" b="1" dirty="0">
                <a:solidFill>
                  <a:srgbClr val="002060"/>
                </a:solidFill>
                <a:latin typeface="Calibri" panose="020F0502020204030204" pitchFamily="34" charset="0"/>
                <a:ea typeface="+mj-ea"/>
                <a:sym typeface="Helvetica Neue"/>
              </a:rPr>
              <a:t>5. AWSISA Capacity in relation to Focus Areas</a:t>
            </a:r>
          </a:p>
          <a:p>
            <a:pPr hangingPunct="1"/>
            <a:endParaRPr lang="en-US" sz="6000" b="1" dirty="0">
              <a:solidFill>
                <a:srgbClr val="002060"/>
              </a:solidFill>
              <a:latin typeface="Arial" panose="020B0604020202020204" pitchFamily="34" charset="0"/>
              <a:cs typeface="Arial" panose="020B0604020202020204" pitchFamily="34" charset="0"/>
            </a:endParaRPr>
          </a:p>
        </p:txBody>
      </p:sp>
      <p:graphicFrame>
        <p:nvGraphicFramePr>
          <p:cNvPr id="6" name="Table 5">
            <a:extLst>
              <a:ext uri="{FF2B5EF4-FFF2-40B4-BE49-F238E27FC236}">
                <a16:creationId xmlns:a16="http://schemas.microsoft.com/office/drawing/2014/main" id="{3866D056-2712-F50A-5872-11F39EC45D0E}"/>
              </a:ext>
            </a:extLst>
          </p:cNvPr>
          <p:cNvGraphicFramePr>
            <a:graphicFrameLocks noGrp="1"/>
          </p:cNvGraphicFramePr>
          <p:nvPr>
            <p:extLst>
              <p:ext uri="{D42A27DB-BD31-4B8C-83A1-F6EECF244321}">
                <p14:modId xmlns:p14="http://schemas.microsoft.com/office/powerpoint/2010/main" val="836802866"/>
              </p:ext>
            </p:extLst>
          </p:nvPr>
        </p:nvGraphicFramePr>
        <p:xfrm>
          <a:off x="1244010" y="1553029"/>
          <a:ext cx="18786877" cy="12202409"/>
        </p:xfrm>
        <a:graphic>
          <a:graphicData uri="http://schemas.openxmlformats.org/drawingml/2006/table">
            <a:tbl>
              <a:tblPr firstRow="1" firstCol="1" bandRow="1"/>
              <a:tblGrid>
                <a:gridCol w="1037034">
                  <a:extLst>
                    <a:ext uri="{9D8B030D-6E8A-4147-A177-3AD203B41FA5}">
                      <a16:colId xmlns:a16="http://schemas.microsoft.com/office/drawing/2014/main" val="3462922858"/>
                    </a:ext>
                  </a:extLst>
                </a:gridCol>
                <a:gridCol w="4734294">
                  <a:extLst>
                    <a:ext uri="{9D8B030D-6E8A-4147-A177-3AD203B41FA5}">
                      <a16:colId xmlns:a16="http://schemas.microsoft.com/office/drawing/2014/main" val="3153974987"/>
                    </a:ext>
                  </a:extLst>
                </a:gridCol>
                <a:gridCol w="6695643">
                  <a:extLst>
                    <a:ext uri="{9D8B030D-6E8A-4147-A177-3AD203B41FA5}">
                      <a16:colId xmlns:a16="http://schemas.microsoft.com/office/drawing/2014/main" val="2144425251"/>
                    </a:ext>
                  </a:extLst>
                </a:gridCol>
                <a:gridCol w="6319906">
                  <a:extLst>
                    <a:ext uri="{9D8B030D-6E8A-4147-A177-3AD203B41FA5}">
                      <a16:colId xmlns:a16="http://schemas.microsoft.com/office/drawing/2014/main" val="3754354526"/>
                    </a:ext>
                  </a:extLst>
                </a:gridCol>
              </a:tblGrid>
              <a:tr h="1423603">
                <a:tc>
                  <a:txBody>
                    <a:bodyPr/>
                    <a:lstStyle/>
                    <a:p>
                      <a:pPr algn="ctr"/>
                      <a:r>
                        <a:rPr lang="en-ZA" sz="3200" b="1" kern="100" dirty="0">
                          <a:effectLst/>
                          <a:latin typeface="Arial" panose="020B0604020202020204" pitchFamily="34" charset="0"/>
                          <a:ea typeface="Calibri" panose="020F0502020204030204" pitchFamily="34" charset="0"/>
                          <a:cs typeface="Arial" panose="020B0604020202020204" pitchFamily="34" charset="0"/>
                        </a:rPr>
                        <a:t> </a:t>
                      </a:r>
                      <a:endParaRPr lang="en-US" sz="3200" kern="1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ZA" sz="32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No</a:t>
                      </a:r>
                      <a:endParaRPr lang="en-US" sz="32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B9BD5"/>
                    </a:solidFill>
                  </a:tcPr>
                </a:tc>
                <a:tc>
                  <a:txBody>
                    <a:bodyPr/>
                    <a:lstStyle/>
                    <a:p>
                      <a:pPr algn="ctr"/>
                      <a:r>
                        <a:rPr lang="en-ZA" sz="3200" b="1" kern="100" dirty="0">
                          <a:effectLst/>
                          <a:latin typeface="Arial" panose="020B0604020202020204" pitchFamily="34" charset="0"/>
                          <a:ea typeface="Calibri" panose="020F0502020204030204" pitchFamily="34" charset="0"/>
                          <a:cs typeface="Arial" panose="020B0604020202020204" pitchFamily="34" charset="0"/>
                        </a:rPr>
                        <a:t> </a:t>
                      </a:r>
                      <a:endParaRPr lang="en-US" sz="3200" kern="1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ZA" sz="32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Work Stream (WS)</a:t>
                      </a:r>
                      <a:endParaRPr lang="en-US" sz="3200" kern="1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ZA" sz="3200" b="1" kern="100" dirty="0">
                          <a:effectLst/>
                          <a:latin typeface="Arial" panose="020B0604020202020204" pitchFamily="34" charset="0"/>
                          <a:ea typeface="Calibri" panose="020F0502020204030204" pitchFamily="34" charset="0"/>
                          <a:cs typeface="Arial" panose="020B0604020202020204" pitchFamily="34" charset="0"/>
                        </a:rPr>
                        <a:t> </a:t>
                      </a:r>
                      <a:endParaRPr lang="en-US" sz="32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B9BD5"/>
                    </a:solidFill>
                  </a:tcPr>
                </a:tc>
                <a:tc>
                  <a:txBody>
                    <a:bodyPr/>
                    <a:lstStyle/>
                    <a:p>
                      <a:pPr algn="ctr"/>
                      <a:r>
                        <a:rPr lang="en-ZA" sz="3200" b="1" kern="100" dirty="0">
                          <a:effectLst/>
                          <a:latin typeface="Arial" panose="020B0604020202020204" pitchFamily="34" charset="0"/>
                          <a:ea typeface="Calibri" panose="020F0502020204030204" pitchFamily="34" charset="0"/>
                          <a:cs typeface="Arial" panose="020B0604020202020204" pitchFamily="34" charset="0"/>
                        </a:rPr>
                        <a:t> </a:t>
                      </a:r>
                      <a:endParaRPr lang="en-US" sz="3200" kern="1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ZA" sz="32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Convenor/ Alternate</a:t>
                      </a:r>
                      <a:endParaRPr lang="en-US" sz="32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B9BD5"/>
                    </a:solidFill>
                  </a:tcPr>
                </a:tc>
                <a:tc>
                  <a:txBody>
                    <a:bodyPr/>
                    <a:lstStyle/>
                    <a:p>
                      <a:pPr algn="ctr"/>
                      <a:r>
                        <a:rPr lang="en-ZA" sz="3200" b="1" kern="100" dirty="0">
                          <a:effectLst/>
                          <a:latin typeface="Arial" panose="020B0604020202020204" pitchFamily="34" charset="0"/>
                          <a:ea typeface="Calibri" panose="020F0502020204030204" pitchFamily="34" charset="0"/>
                          <a:cs typeface="Arial" panose="020B0604020202020204" pitchFamily="34" charset="0"/>
                        </a:rPr>
                        <a:t> </a:t>
                      </a:r>
                      <a:endParaRPr lang="en-US" sz="3200" kern="1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ZA" sz="32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Focus Area</a:t>
                      </a:r>
                      <a:endParaRPr lang="en-US" sz="32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B9BD5"/>
                    </a:solidFill>
                  </a:tcPr>
                </a:tc>
                <a:extLst>
                  <a:ext uri="{0D108BD9-81ED-4DB2-BD59-A6C34878D82A}">
                    <a16:rowId xmlns:a16="http://schemas.microsoft.com/office/drawing/2014/main" val="596094003"/>
                  </a:ext>
                </a:extLst>
              </a:tr>
              <a:tr h="1291024">
                <a:tc>
                  <a:txBody>
                    <a:bodyPr/>
                    <a:lstStyle/>
                    <a:p>
                      <a:pPr algn="ctr"/>
                      <a:r>
                        <a:rPr lang="en-ZA" sz="28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1</a:t>
                      </a:r>
                      <a:endParaRPr lang="en-US" sz="2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119063" indent="0" algn="l"/>
                      <a:r>
                        <a:rPr lang="en-ZA" sz="2800" b="1" kern="100" dirty="0">
                          <a:effectLst/>
                          <a:latin typeface="Arial" panose="020B0604020202020204" pitchFamily="34" charset="0"/>
                          <a:ea typeface="Calibri" panose="020F0502020204030204" pitchFamily="34" charset="0"/>
                          <a:cs typeface="Arial" panose="020B0604020202020204" pitchFamily="34" charset="0"/>
                        </a:rPr>
                        <a:t>Technical WS</a:t>
                      </a:r>
                      <a:endParaRPr lang="en-US" sz="2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9388" indent="0" algn="l"/>
                      <a:r>
                        <a:rPr lang="en-ZA" sz="2800" kern="100" dirty="0">
                          <a:effectLst/>
                          <a:latin typeface="Arial" panose="020B0604020202020204" pitchFamily="34" charset="0"/>
                          <a:ea typeface="Calibri" panose="020F0502020204030204" pitchFamily="34" charset="0"/>
                          <a:cs typeface="Arial" panose="020B0604020202020204" pitchFamily="34" charset="0"/>
                        </a:rPr>
                        <a:t>Rand Water/ Overberg</a:t>
                      </a:r>
                      <a:endParaRPr lang="en-US" sz="28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9388" indent="0" algn="l"/>
                      <a:r>
                        <a:rPr lang="en-ZA" sz="2800" kern="100" dirty="0">
                          <a:effectLst/>
                          <a:latin typeface="Arial" panose="020B0604020202020204" pitchFamily="34" charset="0"/>
                          <a:ea typeface="Calibri" panose="020F0502020204030204" pitchFamily="34" charset="0"/>
                          <a:cs typeface="Arial" panose="020B0604020202020204" pitchFamily="34" charset="0"/>
                        </a:rPr>
                        <a:t>Infrastructure, asset &amp; project management</a:t>
                      </a:r>
                      <a:r>
                        <a:rPr lang="en-US" sz="2800" kern="100" dirty="0">
                          <a:effectLst/>
                          <a:latin typeface="Arial" panose="020B0604020202020204" pitchFamily="34" charset="0"/>
                          <a:ea typeface="Calibri" panose="020F0502020204030204" pitchFamily="34" charset="0"/>
                          <a:cs typeface="Arial" panose="020B0604020202020204" pitchFamily="34" charset="0"/>
                        </a:rPr>
                        <a:t> </a:t>
                      </a:r>
                      <a:endParaRPr lang="en-US" sz="28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4376974"/>
                  </a:ext>
                </a:extLst>
              </a:tr>
              <a:tr h="1721366">
                <a:tc>
                  <a:txBody>
                    <a:bodyPr/>
                    <a:lstStyle/>
                    <a:p>
                      <a:pPr algn="ctr"/>
                      <a:r>
                        <a:rPr lang="en-ZA" sz="28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2</a:t>
                      </a:r>
                      <a:endParaRPr lang="en-US" sz="2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179388" indent="0" algn="l"/>
                      <a:r>
                        <a:rPr lang="en-ZA" sz="2800" b="1" kern="100" dirty="0">
                          <a:effectLst/>
                          <a:latin typeface="Arial" panose="020B0604020202020204" pitchFamily="34" charset="0"/>
                          <a:ea typeface="Calibri" panose="020F0502020204030204" pitchFamily="34" charset="0"/>
                          <a:cs typeface="Arial" panose="020B0604020202020204" pitchFamily="34" charset="0"/>
                        </a:rPr>
                        <a:t>Finance WS</a:t>
                      </a:r>
                      <a:endParaRPr lang="en-US" sz="2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9063" indent="0" algn="l"/>
                      <a:r>
                        <a:rPr lang="en-ZA" sz="2800" kern="100" dirty="0">
                          <a:effectLst/>
                          <a:latin typeface="Arial" panose="020B0604020202020204" pitchFamily="34" charset="0"/>
                          <a:ea typeface="Calibri" panose="020F0502020204030204" pitchFamily="34" charset="0"/>
                          <a:cs typeface="Arial" panose="020B0604020202020204" pitchFamily="34" charset="0"/>
                        </a:rPr>
                        <a:t>TCTA</a:t>
                      </a:r>
                      <a:endParaRPr lang="en-US" sz="28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9388" indent="0" algn="l"/>
                      <a:r>
                        <a:rPr lang="en-ZA" sz="2800" kern="100" dirty="0">
                          <a:effectLst/>
                          <a:latin typeface="Arial" panose="020B0604020202020204" pitchFamily="34" charset="0"/>
                          <a:ea typeface="Calibri" panose="020F0502020204030204" pitchFamily="34" charset="0"/>
                          <a:cs typeface="Arial" panose="020B0604020202020204" pitchFamily="34" charset="0"/>
                        </a:rPr>
                        <a:t>Tariffs, Debts owed to Water Institutions, Membership Fees &amp; Budget</a:t>
                      </a:r>
                      <a:endParaRPr lang="en-US" sz="28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5561556"/>
                  </a:ext>
                </a:extLst>
              </a:tr>
              <a:tr h="1714977">
                <a:tc>
                  <a:txBody>
                    <a:bodyPr/>
                    <a:lstStyle/>
                    <a:p>
                      <a:pPr algn="ctr"/>
                      <a:r>
                        <a:rPr lang="en-ZA" sz="28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3</a:t>
                      </a:r>
                      <a:endParaRPr lang="en-US" sz="2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60325" indent="0" algn="l"/>
                      <a:r>
                        <a:rPr lang="en-ZA" sz="2800" b="1" kern="100" dirty="0">
                          <a:effectLst/>
                          <a:latin typeface="Arial" panose="020B0604020202020204" pitchFamily="34" charset="0"/>
                          <a:ea typeface="Calibri" panose="020F0502020204030204" pitchFamily="34" charset="0"/>
                          <a:cs typeface="Arial" panose="020B0604020202020204" pitchFamily="34" charset="0"/>
                        </a:rPr>
                        <a:t>Innovation, Research &amp; Development WS</a:t>
                      </a:r>
                      <a:endParaRPr lang="en-US" sz="2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9388" indent="0" algn="l"/>
                      <a:r>
                        <a:rPr lang="en-ZA" sz="2800" kern="100" dirty="0">
                          <a:effectLst/>
                          <a:latin typeface="Arial" panose="020B0604020202020204" pitchFamily="34" charset="0"/>
                          <a:ea typeface="Calibri" panose="020F0502020204030204" pitchFamily="34" charset="0"/>
                          <a:cs typeface="Arial" panose="020B0604020202020204" pitchFamily="34" charset="0"/>
                        </a:rPr>
                        <a:t>Water Research Commission/ Rand Water</a:t>
                      </a:r>
                      <a:endParaRPr lang="en-US" sz="28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9063" indent="0" algn="l"/>
                      <a:r>
                        <a:rPr lang="en-ZA" sz="2800" kern="100" dirty="0">
                          <a:effectLst/>
                          <a:latin typeface="Arial" panose="020B0604020202020204" pitchFamily="34" charset="0"/>
                          <a:ea typeface="Calibri" panose="020F0502020204030204" pitchFamily="34" charset="0"/>
                          <a:cs typeface="Arial" panose="020B0604020202020204" pitchFamily="34" charset="0"/>
                        </a:rPr>
                        <a:t>Innovation, Research &amp; Development in the Sector</a:t>
                      </a:r>
                      <a:endParaRPr lang="en-US" sz="28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0791155"/>
                  </a:ext>
                </a:extLst>
              </a:tr>
              <a:tr h="1714977">
                <a:tc>
                  <a:txBody>
                    <a:bodyPr/>
                    <a:lstStyle/>
                    <a:p>
                      <a:pPr algn="ctr"/>
                      <a:r>
                        <a:rPr lang="en-ZA" sz="28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4</a:t>
                      </a:r>
                      <a:endParaRPr lang="en-US" sz="2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119063" indent="0" algn="l"/>
                      <a:r>
                        <a:rPr lang="en-ZA" sz="2800" b="1" kern="100" dirty="0">
                          <a:effectLst/>
                          <a:latin typeface="Arial" panose="020B0604020202020204" pitchFamily="34" charset="0"/>
                          <a:ea typeface="Calibri" panose="020F0502020204030204" pitchFamily="34" charset="0"/>
                          <a:cs typeface="Arial" panose="020B0604020202020204" pitchFamily="34" charset="0"/>
                        </a:rPr>
                        <a:t>Legal &amp; Risk Management WS</a:t>
                      </a:r>
                      <a:endParaRPr lang="en-US" sz="2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9388" indent="0" algn="l"/>
                      <a:r>
                        <a:rPr lang="en-ZA" sz="2800" kern="100" dirty="0">
                          <a:effectLst/>
                          <a:latin typeface="Arial" panose="020B0604020202020204" pitchFamily="34" charset="0"/>
                          <a:ea typeface="Calibri" panose="020F0502020204030204" pitchFamily="34" charset="0"/>
                          <a:cs typeface="Arial" panose="020B0604020202020204" pitchFamily="34" charset="0"/>
                        </a:rPr>
                        <a:t>UMngeni-uThukela Water/ Breede Gouritz CMA</a:t>
                      </a:r>
                      <a:endParaRPr lang="en-US" sz="28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9063" indent="0" algn="l"/>
                      <a:r>
                        <a:rPr lang="en-ZA" sz="2800" kern="100" dirty="0">
                          <a:effectLst/>
                          <a:latin typeface="Arial" panose="020B0604020202020204" pitchFamily="34" charset="0"/>
                          <a:ea typeface="Calibri" panose="020F0502020204030204" pitchFamily="34" charset="0"/>
                          <a:cs typeface="Arial" panose="020B0604020202020204" pitchFamily="34" charset="0"/>
                        </a:rPr>
                        <a:t>MOI, MoUs, Industry risks &amp; legal matters, IRR, Audit &amp; Compliance</a:t>
                      </a:r>
                      <a:endParaRPr lang="en-US" sz="28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72075768"/>
                  </a:ext>
                </a:extLst>
              </a:tr>
              <a:tr h="1714977">
                <a:tc>
                  <a:txBody>
                    <a:bodyPr/>
                    <a:lstStyle/>
                    <a:p>
                      <a:pPr algn="ctr"/>
                      <a:r>
                        <a:rPr lang="en-ZA" sz="28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5</a:t>
                      </a:r>
                      <a:endParaRPr lang="en-US" sz="2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119063" indent="0" algn="l"/>
                      <a:r>
                        <a:rPr lang="en-ZA" sz="2800" b="1" kern="100" dirty="0">
                          <a:effectLst/>
                          <a:latin typeface="Arial" panose="020B0604020202020204" pitchFamily="34" charset="0"/>
                          <a:ea typeface="Calibri" panose="020F0502020204030204" pitchFamily="34" charset="0"/>
                          <a:cs typeface="Arial" panose="020B0604020202020204" pitchFamily="34" charset="0"/>
                        </a:rPr>
                        <a:t>Human Resources / Labour Relations WS</a:t>
                      </a:r>
                      <a:endParaRPr lang="en-US" sz="2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9063" indent="0" algn="l"/>
                      <a:r>
                        <a:rPr lang="en-ZA" sz="2800" kern="100" dirty="0">
                          <a:effectLst/>
                          <a:latin typeface="Arial" panose="020B0604020202020204" pitchFamily="34" charset="0"/>
                          <a:ea typeface="Calibri" panose="020F0502020204030204" pitchFamily="34" charset="0"/>
                          <a:cs typeface="Arial" panose="020B0604020202020204" pitchFamily="34" charset="0"/>
                        </a:rPr>
                        <a:t>Magalies/ Amatola Water</a:t>
                      </a:r>
                      <a:endParaRPr lang="en-US" sz="28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9063" indent="0" algn="l"/>
                      <a:r>
                        <a:rPr lang="en-ZA" sz="2800" kern="100" dirty="0">
                          <a:effectLst/>
                          <a:latin typeface="Arial" panose="020B0604020202020204" pitchFamily="34" charset="0"/>
                          <a:ea typeface="Calibri" panose="020F0502020204030204" pitchFamily="34" charset="0"/>
                          <a:cs typeface="Arial" panose="020B0604020202020204" pitchFamily="34" charset="0"/>
                        </a:rPr>
                        <a:t>Employee Relations</a:t>
                      </a:r>
                      <a:endParaRPr lang="en-US" sz="28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9225625"/>
                  </a:ext>
                </a:extLst>
              </a:tr>
              <a:tr h="1291024">
                <a:tc>
                  <a:txBody>
                    <a:bodyPr/>
                    <a:lstStyle/>
                    <a:p>
                      <a:pPr algn="ctr"/>
                      <a:r>
                        <a:rPr lang="en-ZA" sz="28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6</a:t>
                      </a:r>
                      <a:endParaRPr lang="en-US" sz="2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119063" indent="0" algn="l"/>
                      <a:r>
                        <a:rPr lang="en-ZA" sz="2800" b="1" kern="100" dirty="0">
                          <a:effectLst/>
                          <a:latin typeface="Arial" panose="020B0604020202020204" pitchFamily="34" charset="0"/>
                          <a:ea typeface="Calibri" panose="020F0502020204030204" pitchFamily="34" charset="0"/>
                          <a:cs typeface="Arial" panose="020B0604020202020204" pitchFamily="34" charset="0"/>
                        </a:rPr>
                        <a:t>Partnerships (Global &amp; local) WS</a:t>
                      </a:r>
                      <a:endParaRPr lang="en-US" sz="2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9388" indent="0" algn="l"/>
                      <a:r>
                        <a:rPr lang="en-ZA" sz="2800" kern="100" dirty="0">
                          <a:effectLst/>
                          <a:latin typeface="Arial" panose="020B0604020202020204" pitchFamily="34" charset="0"/>
                          <a:ea typeface="Calibri" panose="020F0502020204030204" pitchFamily="34" charset="0"/>
                          <a:cs typeface="Arial" panose="020B0604020202020204" pitchFamily="34" charset="0"/>
                        </a:rPr>
                        <a:t>Vaal Central Water/ Lepelle Northen Water</a:t>
                      </a:r>
                      <a:endParaRPr lang="en-US" sz="28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9063" indent="0" algn="l"/>
                      <a:r>
                        <a:rPr lang="en-ZA" sz="2800" kern="100" dirty="0">
                          <a:effectLst/>
                          <a:latin typeface="Arial" panose="020B0604020202020204" pitchFamily="34" charset="0"/>
                          <a:ea typeface="Calibri" panose="020F0502020204030204" pitchFamily="34" charset="0"/>
                          <a:cs typeface="Arial" panose="020B0604020202020204" pitchFamily="34" charset="0"/>
                        </a:rPr>
                        <a:t>Twinning Programmes</a:t>
                      </a:r>
                      <a:endParaRPr lang="en-US" sz="28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00825503"/>
                  </a:ext>
                </a:extLst>
              </a:tr>
              <a:tr h="1291024">
                <a:tc>
                  <a:txBody>
                    <a:bodyPr/>
                    <a:lstStyle/>
                    <a:p>
                      <a:pPr algn="ctr"/>
                      <a:r>
                        <a:rPr lang="en-US" sz="2800" b="1" kern="100" dirty="0">
                          <a:effectLst/>
                          <a:latin typeface="Arial" panose="020B0604020202020204" pitchFamily="34" charset="0"/>
                          <a:ea typeface="Times New Roman" panose="02020603050405020304" pitchFamily="18" charset="0"/>
                          <a:cs typeface="Arial" panose="020B0604020202020204" pitchFamily="34"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119063" indent="0" algn="l"/>
                      <a:r>
                        <a:rPr lang="en-US" sz="2800" b="1" kern="100" dirty="0">
                          <a:effectLst/>
                          <a:latin typeface="Arial" panose="020B0604020202020204" pitchFamily="34" charset="0"/>
                          <a:ea typeface="Times New Roman" panose="02020603050405020304" pitchFamily="18" charset="0"/>
                          <a:cs typeface="Arial" panose="020B0604020202020204" pitchFamily="34" charset="0"/>
                        </a:rPr>
                        <a:t>Water Resource Management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9388" indent="0" algn="l"/>
                      <a:r>
                        <a:rPr lang="en-US" sz="2800" kern="100">
                          <a:effectLst/>
                          <a:latin typeface="Arial" panose="020B0604020202020204" pitchFamily="34" charset="0"/>
                          <a:ea typeface="Times New Roman" panose="02020603050405020304" pitchFamily="18" charset="0"/>
                          <a:cs typeface="Arial" panose="020B0604020202020204" pitchFamily="34" charset="0"/>
                        </a:rPr>
                        <a:t>Catchment </a:t>
                      </a:r>
                      <a:r>
                        <a:rPr lang="en-US" sz="2800" kern="100" dirty="0">
                          <a:effectLst/>
                          <a:latin typeface="Arial" panose="020B0604020202020204" pitchFamily="34" charset="0"/>
                          <a:ea typeface="Times New Roman" panose="02020603050405020304" pitchFamily="18" charset="0"/>
                          <a:cs typeface="Arial" panose="020B0604020202020204" pitchFamily="34" charset="0"/>
                        </a:rPr>
                        <a:t>Management Agencies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9063" indent="0" algn="l"/>
                      <a:r>
                        <a:rPr lang="en-US" sz="2800" kern="100" dirty="0">
                          <a:effectLst/>
                          <a:latin typeface="Arial" panose="020B0604020202020204" pitchFamily="34" charset="0"/>
                          <a:ea typeface="Times New Roman" panose="02020603050405020304" pitchFamily="18" charset="0"/>
                          <a:cs typeface="Arial" panose="020B0604020202020204" pitchFamily="34" charset="0"/>
                        </a:rPr>
                        <a:t>Water Resource Management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70151394"/>
                  </a:ext>
                </a:extLst>
              </a:tr>
            </a:tbl>
          </a:graphicData>
        </a:graphic>
      </p:graphicFrame>
      <p:pic>
        <p:nvPicPr>
          <p:cNvPr id="9" name="Picture 8">
            <a:extLst>
              <a:ext uri="{FF2B5EF4-FFF2-40B4-BE49-F238E27FC236}">
                <a16:creationId xmlns:a16="http://schemas.microsoft.com/office/drawing/2014/main" id="{48AB9529-6FDA-3306-286F-CA493CBD883F}"/>
              </a:ext>
            </a:extLst>
          </p:cNvPr>
          <p:cNvPicPr>
            <a:picLocks noChangeAspect="1"/>
          </p:cNvPicPr>
          <p:nvPr/>
        </p:nvPicPr>
        <p:blipFill>
          <a:blip r:embed="rId4"/>
          <a:stretch>
            <a:fillRect/>
          </a:stretch>
        </p:blipFill>
        <p:spPr>
          <a:xfrm>
            <a:off x="20474940" y="-19878"/>
            <a:ext cx="3909060" cy="3352800"/>
          </a:xfrm>
          <a:prstGeom prst="rect">
            <a:avLst/>
          </a:prstGeom>
        </p:spPr>
      </p:pic>
    </p:spTree>
    <p:extLst>
      <p:ext uri="{BB962C8B-B14F-4D97-AF65-F5344CB8AC3E}">
        <p14:creationId xmlns:p14="http://schemas.microsoft.com/office/powerpoint/2010/main" val="463719209"/>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35C805B-C899-F390-79AA-73FD2D6F0A1A}"/>
              </a:ext>
            </a:extLst>
          </p:cNvPr>
          <p:cNvSpPr/>
          <p:nvPr/>
        </p:nvSpPr>
        <p:spPr>
          <a:xfrm>
            <a:off x="0" y="12324522"/>
            <a:ext cx="24384000" cy="1391478"/>
          </a:xfrm>
          <a:prstGeom prst="rect">
            <a:avLst/>
          </a:prstGeom>
          <a:solidFill>
            <a:schemeClr val="bg1"/>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2400"/>
              </a:spcBef>
              <a:spcAft>
                <a:spcPts val="0"/>
              </a:spcAft>
              <a:buClrTx/>
              <a:buSzTx/>
              <a:buFontTx/>
              <a:buNone/>
              <a:tabLst>
                <a:tab pos="584200" algn="l"/>
              </a:tabLst>
            </a:pPr>
            <a:endParaRPr kumimoji="0" lang="en-US" sz="2600" b="0" i="0" u="none" strike="noStrike" cap="none" spc="78" normalizeH="0" baseline="0" dirty="0">
              <a:ln>
                <a:noFill/>
              </a:ln>
              <a:solidFill>
                <a:srgbClr val="000034"/>
              </a:solidFill>
              <a:effectLst/>
              <a:uFillTx/>
              <a:latin typeface="+mj-lt"/>
              <a:ea typeface="+mj-ea"/>
              <a:cs typeface="+mj-cs"/>
              <a:sym typeface="Helvetica Neue"/>
            </a:endParaRPr>
          </a:p>
        </p:txBody>
      </p:sp>
      <p:pic>
        <p:nvPicPr>
          <p:cNvPr id="5" name="Picture 4">
            <a:extLst>
              <a:ext uri="{FF2B5EF4-FFF2-40B4-BE49-F238E27FC236}">
                <a16:creationId xmlns:a16="http://schemas.microsoft.com/office/drawing/2014/main" id="{53E91A1C-EDB9-1858-DCD8-AB911146598D}"/>
              </a:ext>
            </a:extLst>
          </p:cNvPr>
          <p:cNvPicPr>
            <a:picLocks noChangeAspect="1"/>
          </p:cNvPicPr>
          <p:nvPr/>
        </p:nvPicPr>
        <p:blipFill rotWithShape="1">
          <a:blip r:embed="rId2"/>
          <a:srcRect l="41735" t="1778" r="41383" b="81700"/>
          <a:stretch/>
        </p:blipFill>
        <p:spPr>
          <a:xfrm>
            <a:off x="20959238" y="9557855"/>
            <a:ext cx="2848037" cy="3943068"/>
          </a:xfrm>
          <a:prstGeom prst="rect">
            <a:avLst/>
          </a:prstGeom>
        </p:spPr>
      </p:pic>
      <p:pic>
        <p:nvPicPr>
          <p:cNvPr id="10" name="Picture 9">
            <a:extLst>
              <a:ext uri="{FF2B5EF4-FFF2-40B4-BE49-F238E27FC236}">
                <a16:creationId xmlns:a16="http://schemas.microsoft.com/office/drawing/2014/main" id="{21ED554D-4137-B79C-956B-F17AA8E906EB}"/>
              </a:ext>
            </a:extLst>
          </p:cNvPr>
          <p:cNvPicPr>
            <a:picLocks noChangeAspect="1"/>
          </p:cNvPicPr>
          <p:nvPr/>
        </p:nvPicPr>
        <p:blipFill>
          <a:blip r:embed="rId3"/>
          <a:stretch>
            <a:fillRect/>
          </a:stretch>
        </p:blipFill>
        <p:spPr>
          <a:xfrm>
            <a:off x="0" y="0"/>
            <a:ext cx="7848600" cy="2606040"/>
          </a:xfrm>
          <a:prstGeom prst="rect">
            <a:avLst/>
          </a:prstGeom>
        </p:spPr>
      </p:pic>
      <p:sp>
        <p:nvSpPr>
          <p:cNvPr id="3" name="TextBox 2">
            <a:extLst>
              <a:ext uri="{FF2B5EF4-FFF2-40B4-BE49-F238E27FC236}">
                <a16:creationId xmlns:a16="http://schemas.microsoft.com/office/drawing/2014/main" id="{31687307-753E-558F-D1DB-5CA98503291F}"/>
              </a:ext>
            </a:extLst>
          </p:cNvPr>
          <p:cNvSpPr txBox="1"/>
          <p:nvPr/>
        </p:nvSpPr>
        <p:spPr>
          <a:xfrm>
            <a:off x="2365513" y="4405909"/>
            <a:ext cx="17890435" cy="541173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914400" indent="-914400" algn="just">
              <a:buFont typeface="+mj-lt"/>
              <a:buAutoNum type="romanUcPeriod"/>
              <a:tabLst/>
            </a:pPr>
            <a:r>
              <a:rPr lang="en-US" sz="3500" dirty="0">
                <a:solidFill>
                  <a:srgbClr val="002060"/>
                </a:solidFill>
                <a:latin typeface="Arial" panose="020B0604020202020204" pitchFamily="34" charset="0"/>
                <a:cs typeface="Arial" panose="020B0604020202020204" pitchFamily="34" charset="0"/>
              </a:rPr>
              <a:t>AWSISA is amenable to partnerships with Development Financial Institutions (DFIs) and Commercial Banks.</a:t>
            </a:r>
          </a:p>
          <a:p>
            <a:pPr marL="914400" indent="-914400" algn="just">
              <a:buFont typeface="+mj-lt"/>
              <a:buAutoNum type="romanUcPeriod"/>
              <a:tabLst/>
            </a:pPr>
            <a:r>
              <a:rPr lang="en-US" sz="3500" dirty="0">
                <a:solidFill>
                  <a:srgbClr val="002060"/>
                </a:solidFill>
                <a:latin typeface="Arial" panose="020B0604020202020204" pitchFamily="34" charset="0"/>
                <a:cs typeface="Arial" panose="020B0604020202020204" pitchFamily="34" charset="0"/>
              </a:rPr>
              <a:t>AWSISA has a strong combined Balanced Sheet.</a:t>
            </a:r>
          </a:p>
          <a:p>
            <a:pPr marL="914400" indent="-914400" algn="just">
              <a:buFont typeface="+mj-lt"/>
              <a:buAutoNum type="romanUcPeriod"/>
              <a:tabLst/>
            </a:pPr>
            <a:r>
              <a:rPr lang="en-US" sz="3500" dirty="0">
                <a:solidFill>
                  <a:srgbClr val="002060"/>
                </a:solidFill>
                <a:latin typeface="Arial" panose="020B0604020202020204" pitchFamily="34" charset="0"/>
                <a:cs typeface="Arial" panose="020B0604020202020204" pitchFamily="34" charset="0"/>
              </a:rPr>
              <a:t>AWSISA supports Public-Public Partnerships. (Section 19.2 of WSA Act 108 of 1997</a:t>
            </a:r>
          </a:p>
          <a:p>
            <a:pPr marL="914400" indent="-914400" algn="just">
              <a:buFont typeface="+mj-lt"/>
              <a:buAutoNum type="romanUcPeriod"/>
              <a:tabLst/>
            </a:pPr>
            <a:r>
              <a:rPr lang="en-US" sz="3500" dirty="0">
                <a:solidFill>
                  <a:srgbClr val="002060"/>
                </a:solidFill>
                <a:latin typeface="Arial" panose="020B0604020202020204" pitchFamily="34" charset="0"/>
                <a:cs typeface="Arial" panose="020B0604020202020204" pitchFamily="34" charset="0"/>
              </a:rPr>
              <a:t>AWSISA represent the most stable SOEs</a:t>
            </a:r>
          </a:p>
          <a:p>
            <a:pPr algn="just"/>
            <a:endParaRPr lang="en-US" sz="3500" b="1" dirty="0">
              <a:solidFill>
                <a:srgbClr val="002060"/>
              </a:solidFill>
              <a:latin typeface="Arial" panose="020B0604020202020204" pitchFamily="34" charset="0"/>
              <a:cs typeface="Arial" panose="020B0604020202020204" pitchFamily="34" charset="0"/>
            </a:endParaRPr>
          </a:p>
        </p:txBody>
      </p:sp>
      <p:sp>
        <p:nvSpPr>
          <p:cNvPr id="4" name="Slide Title">
            <a:extLst>
              <a:ext uri="{FF2B5EF4-FFF2-40B4-BE49-F238E27FC236}">
                <a16:creationId xmlns:a16="http://schemas.microsoft.com/office/drawing/2014/main" id="{DF3F1AF5-D02F-2F73-1B2E-9393F5238FF8}"/>
              </a:ext>
            </a:extLst>
          </p:cNvPr>
          <p:cNvSpPr txBox="1">
            <a:spLocks/>
          </p:cNvSpPr>
          <p:nvPr/>
        </p:nvSpPr>
        <p:spPr>
          <a:xfrm>
            <a:off x="2862469" y="918370"/>
            <a:ext cx="16379687" cy="980664"/>
          </a:xfrm>
          <a:prstGeom prst="rect">
            <a:avLst/>
          </a:prstGeom>
        </p:spPr>
        <p:txBody>
          <a:bodyPr>
            <a:normAutofit/>
          </a:bodyPr>
          <a:lstStyle>
            <a:lvl1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1pPr>
            <a:lvl2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2pPr>
            <a:lvl3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3pPr>
            <a:lvl4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4pPr>
            <a:lvl5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5pPr>
            <a:lvl6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6pPr>
            <a:lvl7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7pPr>
            <a:lvl8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8pPr>
            <a:lvl9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9pPr>
          </a:lstStyle>
          <a:p>
            <a:pPr algn="ctr" hangingPunct="0"/>
            <a:r>
              <a:rPr lang="en-US" sz="6000" b="1" dirty="0">
                <a:solidFill>
                  <a:srgbClr val="002060"/>
                </a:solidFill>
                <a:latin typeface="Calibri" panose="020F0502020204030204" pitchFamily="34" charset="0"/>
                <a:ea typeface="+mj-ea"/>
                <a:sym typeface="Helvetica Neue"/>
              </a:rPr>
              <a:t>6. Partnerships of AWSISA </a:t>
            </a:r>
          </a:p>
          <a:p>
            <a:pPr algn="ctr" hangingPunct="1"/>
            <a:endParaRPr lang="en-US" sz="6000" b="1" dirty="0">
              <a:solidFill>
                <a:srgbClr val="002060"/>
              </a:solidFill>
              <a:latin typeface="Arial" panose="020B0604020202020204" pitchFamily="34" charset="0"/>
              <a:cs typeface="Arial" panose="020B0604020202020204" pitchFamily="34" charset="0"/>
            </a:endParaRPr>
          </a:p>
        </p:txBody>
      </p:sp>
      <p:pic>
        <p:nvPicPr>
          <p:cNvPr id="9" name="Picture 8">
            <a:extLst>
              <a:ext uri="{FF2B5EF4-FFF2-40B4-BE49-F238E27FC236}">
                <a16:creationId xmlns:a16="http://schemas.microsoft.com/office/drawing/2014/main" id="{237C8F87-B184-5E84-9600-A98B0A51BB24}"/>
              </a:ext>
            </a:extLst>
          </p:cNvPr>
          <p:cNvPicPr>
            <a:picLocks noChangeAspect="1"/>
          </p:cNvPicPr>
          <p:nvPr/>
        </p:nvPicPr>
        <p:blipFill>
          <a:blip r:embed="rId4"/>
          <a:stretch>
            <a:fillRect/>
          </a:stretch>
        </p:blipFill>
        <p:spPr>
          <a:xfrm>
            <a:off x="20474940" y="-19878"/>
            <a:ext cx="3909060" cy="3352800"/>
          </a:xfrm>
          <a:prstGeom prst="rect">
            <a:avLst/>
          </a:prstGeom>
        </p:spPr>
      </p:pic>
    </p:spTree>
    <p:extLst>
      <p:ext uri="{BB962C8B-B14F-4D97-AF65-F5344CB8AC3E}">
        <p14:creationId xmlns:p14="http://schemas.microsoft.com/office/powerpoint/2010/main" val="3239095012"/>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35C805B-C899-F390-79AA-73FD2D6F0A1A}"/>
              </a:ext>
            </a:extLst>
          </p:cNvPr>
          <p:cNvSpPr/>
          <p:nvPr/>
        </p:nvSpPr>
        <p:spPr>
          <a:xfrm>
            <a:off x="0" y="12324522"/>
            <a:ext cx="24384000" cy="1391478"/>
          </a:xfrm>
          <a:prstGeom prst="rect">
            <a:avLst/>
          </a:prstGeom>
          <a:solidFill>
            <a:schemeClr val="bg1"/>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2400"/>
              </a:spcBef>
              <a:spcAft>
                <a:spcPts val="0"/>
              </a:spcAft>
              <a:buClrTx/>
              <a:buSzTx/>
              <a:buFontTx/>
              <a:buNone/>
              <a:tabLst>
                <a:tab pos="584200" algn="l"/>
              </a:tabLst>
            </a:pPr>
            <a:endParaRPr kumimoji="0" lang="en-US" sz="2600" b="0" i="0" u="none" strike="noStrike" cap="none" spc="78" normalizeH="0" baseline="0" dirty="0">
              <a:ln>
                <a:noFill/>
              </a:ln>
              <a:solidFill>
                <a:srgbClr val="000034"/>
              </a:solidFill>
              <a:effectLst/>
              <a:uFillTx/>
              <a:latin typeface="+mj-lt"/>
              <a:ea typeface="+mj-ea"/>
              <a:cs typeface="+mj-cs"/>
              <a:sym typeface="Helvetica Neue"/>
            </a:endParaRPr>
          </a:p>
        </p:txBody>
      </p:sp>
      <p:pic>
        <p:nvPicPr>
          <p:cNvPr id="5" name="Picture 4">
            <a:extLst>
              <a:ext uri="{FF2B5EF4-FFF2-40B4-BE49-F238E27FC236}">
                <a16:creationId xmlns:a16="http://schemas.microsoft.com/office/drawing/2014/main" id="{53E91A1C-EDB9-1858-DCD8-AB911146598D}"/>
              </a:ext>
            </a:extLst>
          </p:cNvPr>
          <p:cNvPicPr>
            <a:picLocks noChangeAspect="1"/>
          </p:cNvPicPr>
          <p:nvPr/>
        </p:nvPicPr>
        <p:blipFill rotWithShape="1">
          <a:blip r:embed="rId2"/>
          <a:srcRect l="41735" t="1778" r="41383" b="81700"/>
          <a:stretch/>
        </p:blipFill>
        <p:spPr>
          <a:xfrm>
            <a:off x="20959238" y="9557855"/>
            <a:ext cx="2848037" cy="3943068"/>
          </a:xfrm>
          <a:prstGeom prst="rect">
            <a:avLst/>
          </a:prstGeom>
        </p:spPr>
      </p:pic>
      <p:pic>
        <p:nvPicPr>
          <p:cNvPr id="10" name="Picture 9">
            <a:extLst>
              <a:ext uri="{FF2B5EF4-FFF2-40B4-BE49-F238E27FC236}">
                <a16:creationId xmlns:a16="http://schemas.microsoft.com/office/drawing/2014/main" id="{21ED554D-4137-B79C-956B-F17AA8E906EB}"/>
              </a:ext>
            </a:extLst>
          </p:cNvPr>
          <p:cNvPicPr>
            <a:picLocks noChangeAspect="1"/>
          </p:cNvPicPr>
          <p:nvPr/>
        </p:nvPicPr>
        <p:blipFill>
          <a:blip r:embed="rId3"/>
          <a:stretch>
            <a:fillRect/>
          </a:stretch>
        </p:blipFill>
        <p:spPr>
          <a:xfrm>
            <a:off x="0" y="0"/>
            <a:ext cx="7848600" cy="2606040"/>
          </a:xfrm>
          <a:prstGeom prst="rect">
            <a:avLst/>
          </a:prstGeom>
        </p:spPr>
      </p:pic>
      <p:sp>
        <p:nvSpPr>
          <p:cNvPr id="3" name="TextBox 2">
            <a:extLst>
              <a:ext uri="{FF2B5EF4-FFF2-40B4-BE49-F238E27FC236}">
                <a16:creationId xmlns:a16="http://schemas.microsoft.com/office/drawing/2014/main" id="{31687307-753E-558F-D1DB-5CA98503291F}"/>
              </a:ext>
            </a:extLst>
          </p:cNvPr>
          <p:cNvSpPr txBox="1"/>
          <p:nvPr/>
        </p:nvSpPr>
        <p:spPr>
          <a:xfrm>
            <a:off x="714040" y="1566230"/>
            <a:ext cx="23365160" cy="1179810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854075" indent="-793750" algn="just" defTabSz="457200">
              <a:buFont typeface="+mj-lt"/>
              <a:buAutoNum type="romanUcPeriod"/>
              <a:tabLst/>
            </a:pPr>
            <a:r>
              <a:rPr lang="en-US" sz="3500" dirty="0">
                <a:solidFill>
                  <a:srgbClr val="002060"/>
                </a:solidFill>
                <a:latin typeface="Arial" panose="020B0604020202020204" pitchFamily="34" charset="0"/>
                <a:cs typeface="Arial" panose="020B0604020202020204" pitchFamily="34" charset="0"/>
              </a:rPr>
              <a:t>Water and sanitation institutions should be at the centre of Integrated Water Research Management in support of the DWS mandate.</a:t>
            </a:r>
          </a:p>
          <a:p>
            <a:pPr marL="854075" indent="-793750" algn="just" defTabSz="457200">
              <a:buFont typeface="+mj-lt"/>
              <a:buAutoNum type="romanUcPeriod"/>
              <a:tabLst/>
            </a:pPr>
            <a:r>
              <a:rPr lang="en-US" sz="3500" dirty="0">
                <a:solidFill>
                  <a:srgbClr val="002060"/>
                </a:solidFill>
                <a:latin typeface="Arial" panose="020B0604020202020204" pitchFamily="34" charset="0"/>
                <a:cs typeface="Arial" panose="020B0604020202020204" pitchFamily="34" charset="0"/>
              </a:rPr>
              <a:t>Partnerships between WSAs and WSPs to be based on the Water Board model  that is the SPV model within the framework of Section 19(2) of the Water Services Act no. 108, 1997 </a:t>
            </a:r>
          </a:p>
          <a:p>
            <a:pPr marL="854075" indent="-793750" algn="just" defTabSz="457200">
              <a:buFont typeface="+mj-lt"/>
              <a:buAutoNum type="romanUcPeriod"/>
              <a:tabLst/>
            </a:pPr>
            <a:r>
              <a:rPr lang="en-US" sz="3500" dirty="0">
                <a:solidFill>
                  <a:srgbClr val="002060"/>
                </a:solidFill>
                <a:latin typeface="Arial" panose="020B0604020202020204" pitchFamily="34" charset="0"/>
                <a:cs typeface="Arial" panose="020B0604020202020204" pitchFamily="34" charset="0"/>
              </a:rPr>
              <a:t>AWSISA to be involved in leveraging Project Financing through structures such as TCTA and others.</a:t>
            </a:r>
          </a:p>
          <a:p>
            <a:pPr marL="854075" indent="-793750" algn="just" defTabSz="457200">
              <a:buFont typeface="+mj-lt"/>
              <a:buAutoNum type="romanUcPeriod"/>
              <a:tabLst/>
            </a:pPr>
            <a:r>
              <a:rPr lang="en-US" sz="3500" dirty="0">
                <a:solidFill>
                  <a:srgbClr val="002060"/>
                </a:solidFill>
                <a:latin typeface="Arial" panose="020B0604020202020204" pitchFamily="34" charset="0"/>
                <a:cs typeface="Arial" panose="020B0604020202020204" pitchFamily="34" charset="0"/>
              </a:rPr>
              <a:t>AWSISA membership to play a pivotal role as implementing agent in capital projects in terms of Section 63. This can be an immediate intervention.</a:t>
            </a:r>
          </a:p>
          <a:p>
            <a:pPr marL="854075" indent="-793750" algn="just" defTabSz="457200">
              <a:buFont typeface="+mj-lt"/>
              <a:buAutoNum type="romanUcPeriod"/>
              <a:tabLst/>
            </a:pPr>
            <a:r>
              <a:rPr lang="en-US" sz="3500" dirty="0">
                <a:solidFill>
                  <a:srgbClr val="002060"/>
                </a:solidFill>
                <a:latin typeface="Arial" panose="020B0604020202020204" pitchFamily="34" charset="0"/>
                <a:cs typeface="Arial" panose="020B0604020202020204" pitchFamily="34" charset="0"/>
              </a:rPr>
              <a:t>AWSISA membership to lead innovation, research and development projects through structures such as WRC and share knowledge with WSAs</a:t>
            </a:r>
          </a:p>
          <a:p>
            <a:pPr marL="854075" indent="-793750" algn="just" defTabSz="457200">
              <a:buFont typeface="+mj-lt"/>
              <a:buAutoNum type="romanUcPeriod"/>
              <a:tabLst/>
            </a:pPr>
            <a:r>
              <a:rPr lang="en-US" sz="3500" dirty="0">
                <a:solidFill>
                  <a:srgbClr val="002060"/>
                </a:solidFill>
                <a:latin typeface="Arial" panose="020B0604020202020204" pitchFamily="34" charset="0"/>
                <a:cs typeface="Arial" panose="020B0604020202020204" pitchFamily="34" charset="0"/>
              </a:rPr>
              <a:t>Tariff setting determination to include AWSISA</a:t>
            </a:r>
          </a:p>
          <a:p>
            <a:pPr marL="854075" indent="-793750" algn="just" defTabSz="457200">
              <a:buFont typeface="+mj-lt"/>
              <a:buAutoNum type="romanUcPeriod"/>
              <a:tabLst/>
            </a:pPr>
            <a:r>
              <a:rPr lang="en-US" sz="3500" dirty="0">
                <a:solidFill>
                  <a:srgbClr val="002060"/>
                </a:solidFill>
                <a:latin typeface="Arial" panose="020B0604020202020204" pitchFamily="34" charset="0"/>
                <a:cs typeface="Arial" panose="020B0604020202020204" pitchFamily="34" charset="0"/>
              </a:rPr>
              <a:t>DWS and National Treasury to intervene over municipal debts like Eskom debt intervention in favor of Water Boards.</a:t>
            </a:r>
          </a:p>
          <a:p>
            <a:pPr marL="854075" indent="-793750" algn="just" defTabSz="457200">
              <a:buFont typeface="+mj-lt"/>
              <a:buAutoNum type="romanUcPeriod"/>
              <a:tabLst/>
            </a:pPr>
            <a:r>
              <a:rPr lang="en-US" sz="3500" dirty="0">
                <a:solidFill>
                  <a:srgbClr val="002060"/>
                </a:solidFill>
                <a:latin typeface="Arial" panose="020B0604020202020204" pitchFamily="34" charset="0"/>
                <a:cs typeface="Arial" panose="020B0604020202020204" pitchFamily="34" charset="0"/>
              </a:rPr>
              <a:t> Water Boards to guide or assist WSAs on IDP as it relates to Water and Sanitation Services</a:t>
            </a:r>
          </a:p>
          <a:p>
            <a:pPr marL="854075" indent="-793750" algn="just" defTabSz="457200">
              <a:buFont typeface="+mj-lt"/>
              <a:buAutoNum type="romanUcPeriod"/>
              <a:tabLst/>
            </a:pPr>
            <a:r>
              <a:rPr lang="en-US" sz="3500" dirty="0">
                <a:solidFill>
                  <a:srgbClr val="002060"/>
                </a:solidFill>
                <a:latin typeface="Arial" panose="020B0604020202020204" pitchFamily="34" charset="0"/>
                <a:cs typeface="Arial" panose="020B0604020202020204" pitchFamily="34" charset="0"/>
              </a:rPr>
              <a:t>Assistance with professionalisation of WSA authorities to meet regulatory requirements like regulation 360 on process controllers.</a:t>
            </a:r>
          </a:p>
          <a:p>
            <a:pPr marL="854075" indent="-793750" algn="just" defTabSz="457200">
              <a:buFont typeface="+mj-lt"/>
              <a:buAutoNum type="romanUcPeriod"/>
              <a:tabLst/>
            </a:pPr>
            <a:endParaRPr lang="en-US" sz="3500" dirty="0">
              <a:solidFill>
                <a:srgbClr val="002060"/>
              </a:solidFill>
              <a:latin typeface="Arial" panose="020B0604020202020204" pitchFamily="34" charset="0"/>
              <a:cs typeface="Arial" panose="020B0604020202020204" pitchFamily="34" charset="0"/>
            </a:endParaRPr>
          </a:p>
        </p:txBody>
      </p:sp>
      <p:sp>
        <p:nvSpPr>
          <p:cNvPr id="4" name="Slide Title">
            <a:extLst>
              <a:ext uri="{FF2B5EF4-FFF2-40B4-BE49-F238E27FC236}">
                <a16:creationId xmlns:a16="http://schemas.microsoft.com/office/drawing/2014/main" id="{DF3F1AF5-D02F-2F73-1B2E-9393F5238FF8}"/>
              </a:ext>
            </a:extLst>
          </p:cNvPr>
          <p:cNvSpPr txBox="1">
            <a:spLocks/>
          </p:cNvSpPr>
          <p:nvPr/>
        </p:nvSpPr>
        <p:spPr>
          <a:xfrm>
            <a:off x="2818926" y="203632"/>
            <a:ext cx="16379687" cy="980664"/>
          </a:xfrm>
          <a:prstGeom prst="rect">
            <a:avLst/>
          </a:prstGeom>
        </p:spPr>
        <p:txBody>
          <a:bodyPr>
            <a:normAutofit/>
          </a:bodyPr>
          <a:lstStyle>
            <a:lvl1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1pPr>
            <a:lvl2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2pPr>
            <a:lvl3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3pPr>
            <a:lvl4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4pPr>
            <a:lvl5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5pPr>
            <a:lvl6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6pPr>
            <a:lvl7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7pPr>
            <a:lvl8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8pPr>
            <a:lvl9pPr marL="0" marR="0" indent="0" algn="l" defTabSz="825500" rtl="0" latinLnBrk="0">
              <a:lnSpc>
                <a:spcPct val="80000"/>
              </a:lnSpc>
              <a:spcBef>
                <a:spcPts val="0"/>
              </a:spcBef>
              <a:spcAft>
                <a:spcPts val="0"/>
              </a:spcAft>
              <a:buClrTx/>
              <a:buSzTx/>
              <a:buFontTx/>
              <a:buNone/>
              <a:tabLst/>
              <a:defRPr sz="8000" b="0" i="0" u="none" strike="noStrike" cap="none" spc="-79" baseline="0">
                <a:solidFill>
                  <a:srgbClr val="FFFFFF"/>
                </a:solidFill>
                <a:uFillTx/>
                <a:latin typeface="Founders Grotesk"/>
                <a:ea typeface="Founders Grotesk"/>
                <a:cs typeface="Founders Grotesk"/>
                <a:sym typeface="Founders Grotesk"/>
              </a:defRPr>
            </a:lvl9pPr>
          </a:lstStyle>
          <a:p>
            <a:pPr algn="ctr" hangingPunct="0"/>
            <a:r>
              <a:rPr lang="en-US" sz="6000" b="1" dirty="0">
                <a:solidFill>
                  <a:srgbClr val="002060"/>
                </a:solidFill>
                <a:latin typeface="Calibri" panose="020F0502020204030204" pitchFamily="34" charset="0"/>
                <a:ea typeface="+mj-ea"/>
                <a:sym typeface="Helvetica Neue"/>
              </a:rPr>
              <a:t>8. Way Forward</a:t>
            </a:r>
          </a:p>
          <a:p>
            <a:pPr algn="ctr" hangingPunct="1"/>
            <a:endParaRPr lang="en-US" sz="6000"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5328546"/>
      </p:ext>
    </p:extLst>
  </p:cSld>
  <p:clrMapOvr>
    <a:masterClrMapping/>
  </p:clrMapOvr>
  <p:transition spd="med"/>
</p:sld>
</file>

<file path=ppt/theme/theme1.xml><?xml version="1.0" encoding="utf-8"?>
<a:theme xmlns:a="http://schemas.openxmlformats.org/drawingml/2006/main" name="28_Academy">
  <a:themeElements>
    <a:clrScheme name="28_Academy">
      <a:dk1>
        <a:srgbClr val="000034"/>
      </a:dk1>
      <a:lt1>
        <a:srgbClr val="FFFFFF"/>
      </a:lt1>
      <a:dk2>
        <a:srgbClr val="A7A7A7"/>
      </a:dk2>
      <a:lt2>
        <a:srgbClr val="535353"/>
      </a:lt2>
      <a:accent1>
        <a:srgbClr val="3B39E4"/>
      </a:accent1>
      <a:accent2>
        <a:srgbClr val="51C1FD"/>
      </a:accent2>
      <a:accent3>
        <a:srgbClr val="5EF7D2"/>
      </a:accent3>
      <a:accent4>
        <a:srgbClr val="BFF823"/>
      </a:accent4>
      <a:accent5>
        <a:srgbClr val="FFA728"/>
      </a:accent5>
      <a:accent6>
        <a:srgbClr val="FF5F52"/>
      </a:accent6>
      <a:hlink>
        <a:srgbClr val="0000FF"/>
      </a:hlink>
      <a:folHlink>
        <a:srgbClr val="FF00FF"/>
      </a:folHlink>
    </a:clrScheme>
    <a:fontScheme name="28_Academy">
      <a:majorFont>
        <a:latin typeface="Helvetica Neue"/>
        <a:ea typeface="Helvetica Neue"/>
        <a:cs typeface="Helvetica Neue"/>
      </a:majorFont>
      <a:minorFont>
        <a:latin typeface="Helvetica"/>
        <a:ea typeface="Helvetica"/>
        <a:cs typeface="Helvetica"/>
      </a:minorFont>
    </a:fontScheme>
    <a:fmtScheme name="28_Academ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2400"/>
          </a:spcBef>
          <a:spcAft>
            <a:spcPts val="0"/>
          </a:spcAft>
          <a:buClrTx/>
          <a:buSzTx/>
          <a:buFontTx/>
          <a:buNone/>
          <a:tabLst>
            <a:tab pos="584200" algn="l"/>
          </a:tabLst>
          <a:defRPr kumimoji="0" sz="2600" b="0" i="0" u="none" strike="noStrike" cap="none" spc="78" normalizeH="0" baseline="0">
            <a:ln>
              <a:noFill/>
            </a:ln>
            <a:solidFill>
              <a:srgbClr val="000034"/>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2400"/>
          </a:spcBef>
          <a:spcAft>
            <a:spcPts val="0"/>
          </a:spcAft>
          <a:buClrTx/>
          <a:buSzTx/>
          <a:buFontTx/>
          <a:buNone/>
          <a:tabLst>
            <a:tab pos="584200" algn="l"/>
          </a:tabLst>
          <a:defRPr kumimoji="0" sz="2600" b="0" i="0" u="none" strike="noStrike" cap="none" spc="78" normalizeH="0" baseline="0">
            <a:ln>
              <a:noFill/>
            </a:ln>
            <a:solidFill>
              <a:srgbClr val="000034"/>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8_Academy">
  <a:themeElements>
    <a:clrScheme name="28_Academy">
      <a:dk1>
        <a:srgbClr val="000000"/>
      </a:dk1>
      <a:lt1>
        <a:srgbClr val="FFFFFF"/>
      </a:lt1>
      <a:dk2>
        <a:srgbClr val="A7A7A7"/>
      </a:dk2>
      <a:lt2>
        <a:srgbClr val="535353"/>
      </a:lt2>
      <a:accent1>
        <a:srgbClr val="3B39E4"/>
      </a:accent1>
      <a:accent2>
        <a:srgbClr val="51C1FD"/>
      </a:accent2>
      <a:accent3>
        <a:srgbClr val="5EF7D2"/>
      </a:accent3>
      <a:accent4>
        <a:srgbClr val="BFF823"/>
      </a:accent4>
      <a:accent5>
        <a:srgbClr val="FFA728"/>
      </a:accent5>
      <a:accent6>
        <a:srgbClr val="FF5F52"/>
      </a:accent6>
      <a:hlink>
        <a:srgbClr val="0000FF"/>
      </a:hlink>
      <a:folHlink>
        <a:srgbClr val="FF00FF"/>
      </a:folHlink>
    </a:clrScheme>
    <a:fontScheme name="28_Academy">
      <a:majorFont>
        <a:latin typeface="Helvetica Neue"/>
        <a:ea typeface="Helvetica Neue"/>
        <a:cs typeface="Helvetica Neue"/>
      </a:majorFont>
      <a:minorFont>
        <a:latin typeface="Helvetica"/>
        <a:ea typeface="Helvetica"/>
        <a:cs typeface="Helvetica"/>
      </a:minorFont>
    </a:fontScheme>
    <a:fmtScheme name="28_Academ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2400"/>
          </a:spcBef>
          <a:spcAft>
            <a:spcPts val="0"/>
          </a:spcAft>
          <a:buClrTx/>
          <a:buSzTx/>
          <a:buFontTx/>
          <a:buNone/>
          <a:tabLst>
            <a:tab pos="584200" algn="l"/>
          </a:tabLst>
          <a:defRPr kumimoji="0" sz="2600" b="0" i="0" u="none" strike="noStrike" cap="none" spc="78" normalizeH="0" baseline="0">
            <a:ln>
              <a:noFill/>
            </a:ln>
            <a:solidFill>
              <a:srgbClr val="000034"/>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2400"/>
          </a:spcBef>
          <a:spcAft>
            <a:spcPts val="0"/>
          </a:spcAft>
          <a:buClrTx/>
          <a:buSzTx/>
          <a:buFontTx/>
          <a:buNone/>
          <a:tabLst>
            <a:tab pos="584200" algn="l"/>
          </a:tabLst>
          <a:defRPr kumimoji="0" sz="2600" b="0" i="0" u="none" strike="noStrike" cap="none" spc="78" normalizeH="0" baseline="0">
            <a:ln>
              <a:noFill/>
            </a:ln>
            <a:solidFill>
              <a:srgbClr val="000034"/>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E26AB86887FBD43B86651AD5A68D602" ma:contentTypeVersion="7" ma:contentTypeDescription="Create a new document." ma:contentTypeScope="" ma:versionID="5b948b526ace1fe53a8b6a24cfc2e613">
  <xsd:schema xmlns:xsd="http://www.w3.org/2001/XMLSchema" xmlns:xs="http://www.w3.org/2001/XMLSchema" xmlns:p="http://schemas.microsoft.com/office/2006/metadata/properties" xmlns:ns3="7149e9cb-bf78-454d-8f6b-01cf4d88ff43" targetNamespace="http://schemas.microsoft.com/office/2006/metadata/properties" ma:root="true" ma:fieldsID="58c41533d3e5388ef520044d9078b63c" ns3:_="">
    <xsd:import namespace="7149e9cb-bf78-454d-8f6b-01cf4d88ff4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LengthInSecond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49e9cb-bf78-454d-8f6b-01cf4d88ff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C9DF98-63BD-41C2-9917-B57CBC7784AF}">
  <ds:schemaRefs>
    <ds:schemaRef ds:uri="7149e9cb-bf78-454d-8f6b-01cf4d88ff43"/>
    <ds:schemaRef ds:uri="http://purl.org/dc/dcmitype/"/>
    <ds:schemaRef ds:uri="http://schemas.openxmlformats.org/package/2006/metadata/core-properties"/>
    <ds:schemaRef ds:uri="http://purl.org/dc/terms/"/>
    <ds:schemaRef ds:uri="http://schemas.microsoft.com/office/2006/documentManagement/types"/>
    <ds:schemaRef ds:uri="http://schemas.microsoft.com/office/2006/metadata/properties"/>
    <ds:schemaRef ds:uri="http://www.w3.org/XML/1998/namespace"/>
    <ds:schemaRef ds:uri="http://purl.org/dc/elements/1.1/"/>
    <ds:schemaRef ds:uri="http://schemas.microsoft.com/office/infopath/2007/PartnerControls"/>
  </ds:schemaRefs>
</ds:datastoreItem>
</file>

<file path=customXml/itemProps2.xml><?xml version="1.0" encoding="utf-8"?>
<ds:datastoreItem xmlns:ds="http://schemas.openxmlformats.org/officeDocument/2006/customXml" ds:itemID="{C82E32CE-C252-49EA-9D1A-1056312D0B23}">
  <ds:schemaRefs>
    <ds:schemaRef ds:uri="http://schemas.microsoft.com/sharepoint/v3/contenttype/forms"/>
  </ds:schemaRefs>
</ds:datastoreItem>
</file>

<file path=customXml/itemProps3.xml><?xml version="1.0" encoding="utf-8"?>
<ds:datastoreItem xmlns:ds="http://schemas.openxmlformats.org/officeDocument/2006/customXml" ds:itemID="{C0734D2A-5A58-46D6-9684-9B5A64F528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49e9cb-bf78-454d-8f6b-01cf4d88ff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8531</TotalTime>
  <Words>951</Words>
  <Application>Microsoft Office PowerPoint</Application>
  <PresentationFormat>Custom</PresentationFormat>
  <Paragraphs>112</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Founders Grotesk</vt:lpstr>
      <vt:lpstr>Founders Grotesk Condensed</vt:lpstr>
      <vt:lpstr>Helvetica Neue</vt:lpstr>
      <vt:lpstr>28_Academy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Ngoatje</dc:creator>
  <cp:lastModifiedBy>Ramateu Lefty Monyokolo</cp:lastModifiedBy>
  <cp:revision>300</cp:revision>
  <dcterms:modified xsi:type="dcterms:W3CDTF">2024-01-19T07:18:35Z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0x010100BE26AB86887FBD43B86651AD5A68D602</vt:lpwstr>
  </property>
</Properties>
</file>