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5806" r:id="rId1"/>
    <p:sldMasterId id="2147485865" r:id="rId2"/>
    <p:sldMasterId id="2147485877" r:id="rId3"/>
    <p:sldMasterId id="2147485855" r:id="rId4"/>
    <p:sldMasterId id="2147485891" r:id="rId5"/>
  </p:sldMasterIdLst>
  <p:notesMasterIdLst>
    <p:notesMasterId r:id="rId43"/>
  </p:notesMasterIdLst>
  <p:handoutMasterIdLst>
    <p:handoutMasterId r:id="rId44"/>
  </p:handoutMasterIdLst>
  <p:sldIdLst>
    <p:sldId id="2145706513" r:id="rId6"/>
    <p:sldId id="2145706515" r:id="rId7"/>
    <p:sldId id="426" r:id="rId8"/>
    <p:sldId id="2145706484" r:id="rId9"/>
    <p:sldId id="2145706514" r:id="rId10"/>
    <p:sldId id="2145706476" r:id="rId11"/>
    <p:sldId id="2145706486" r:id="rId12"/>
    <p:sldId id="2145706490" r:id="rId13"/>
    <p:sldId id="2145706516" r:id="rId14"/>
    <p:sldId id="4679" r:id="rId15"/>
    <p:sldId id="2145706492" r:id="rId16"/>
    <p:sldId id="4683" r:id="rId17"/>
    <p:sldId id="2145706518" r:id="rId18"/>
    <p:sldId id="2145706510" r:id="rId19"/>
    <p:sldId id="4685" r:id="rId20"/>
    <p:sldId id="4688" r:id="rId21"/>
    <p:sldId id="4687" r:id="rId22"/>
    <p:sldId id="2145706478" r:id="rId23"/>
    <p:sldId id="2145706521" r:id="rId24"/>
    <p:sldId id="2145706473" r:id="rId25"/>
    <p:sldId id="2145706479" r:id="rId26"/>
    <p:sldId id="2145706480" r:id="rId27"/>
    <p:sldId id="257" r:id="rId28"/>
    <p:sldId id="2145706533" r:id="rId29"/>
    <p:sldId id="2145706534" r:id="rId30"/>
    <p:sldId id="2145706522" r:id="rId31"/>
    <p:sldId id="2145706523" r:id="rId32"/>
    <p:sldId id="2145706524" r:id="rId33"/>
    <p:sldId id="2145706525" r:id="rId34"/>
    <p:sldId id="2145706526" r:id="rId35"/>
    <p:sldId id="2145706527" r:id="rId36"/>
    <p:sldId id="2145706528" r:id="rId37"/>
    <p:sldId id="2145706529" r:id="rId38"/>
    <p:sldId id="2145706530" r:id="rId39"/>
    <p:sldId id="2145706531" r:id="rId40"/>
    <p:sldId id="2145706532" r:id="rId41"/>
    <p:sldId id="263" r:id="rId42"/>
  </p:sldIdLst>
  <p:sldSz cx="12192000" cy="6858000"/>
  <p:notesSz cx="6797675" cy="9926638"/>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58"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93D49A-91D5-D0F0-DB51-BC1A61FC47E6}" name="Moshidi Sizani (DHQ)" initials="MS(" userId="S::VDH@dws.gov.za::8e7ef982-198f-428d-b74e-1d49f9165509" providerId="AD"/>
  <p188:author id="{B5AEFCB0-25ED-3CB1-3715-BEF35762E0B2}" name="Muir Anet" initials="MA" userId="S::DEP@dws.gov.za::c0c6d73f-7e02-46cd-94fb-9b9dea4efcc5" providerId="AD"/>
  <p188:author id="{4107C1F0-0E4F-1D26-5525-A16ADDA5DC76}" name="Sean Phillips" initials="SP" userId="S::PhillipsS@dws.gov.za::dfa8b2a6-967a-44b1-9ecc-6c93c2a916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jola Margaret" initials="MM" lastIdx="1" clrIdx="0">
    <p:extLst>
      <p:ext uri="{19B8F6BF-5375-455C-9EA6-DF929625EA0E}">
        <p15:presenceInfo xmlns:p15="http://schemas.microsoft.com/office/powerpoint/2012/main" userId="S::MajolaM@dws.gov.za::17efd869-62e7-4e83-9624-144253c48c97" providerId="AD"/>
      </p:ext>
    </p:extLst>
  </p:cmAuthor>
  <p:cmAuthor id="2" name="Muir Anet" initials="MA" lastIdx="3" clrIdx="1">
    <p:extLst>
      <p:ext uri="{19B8F6BF-5375-455C-9EA6-DF929625EA0E}">
        <p15:presenceInfo xmlns:p15="http://schemas.microsoft.com/office/powerpoint/2012/main" userId="S::DEP@dws.gov.za::c0c6d73f-7e02-46cd-94fb-9b9dea4efc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B16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4432CB-986D-446C-809C-0625B55CA8C7}" v="1" dt="2023-06-05T15:51:22.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660"/>
  </p:normalViewPr>
  <p:slideViewPr>
    <p:cSldViewPr snapToGrid="0" snapToObjects="1">
      <p:cViewPr varScale="1">
        <p:scale>
          <a:sx n="71" d="100"/>
          <a:sy n="71" d="100"/>
        </p:scale>
        <p:origin x="912" y="78"/>
      </p:cViewPr>
      <p:guideLst>
        <p:guide orient="horz" pos="2358"/>
        <p:guide pos="384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587423755129201"/>
          <c:y val="0.1093520522660576"/>
          <c:w val="0.74030505341761854"/>
          <c:h val="0.75990146998287011"/>
        </c:manualLayout>
      </c:layout>
      <c:pie3DChart>
        <c:varyColors val="1"/>
        <c:ser>
          <c:idx val="0"/>
          <c:order val="0"/>
          <c:explosion val="25"/>
          <c:dPt>
            <c:idx val="0"/>
            <c:bubble3D val="0"/>
            <c:spPr>
              <a:solidFill>
                <a:srgbClr val="0070C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2E0-4475-823E-FDA897C1C7CF}"/>
              </c:ext>
            </c:extLst>
          </c:dPt>
          <c:dPt>
            <c:idx val="1"/>
            <c:bubble3D val="0"/>
            <c:spPr>
              <a:solidFill>
                <a:srgbClr val="00B05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2E0-4475-823E-FDA897C1C7CF}"/>
              </c:ext>
            </c:extLst>
          </c:dPt>
          <c:dPt>
            <c:idx val="2"/>
            <c:bubble3D val="0"/>
            <c:spPr>
              <a:solidFill>
                <a:srgbClr val="FFFF0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32E0-4475-823E-FDA897C1C7CF}"/>
              </c:ext>
            </c:extLst>
          </c:dPt>
          <c:dPt>
            <c:idx val="3"/>
            <c:bubble3D val="0"/>
            <c:spPr>
              <a:solidFill>
                <a:srgbClr val="FF000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32E0-4475-823E-FDA897C1C7CF}"/>
              </c:ext>
            </c:extLst>
          </c:dPt>
          <c:dLbls>
            <c:dLbl>
              <c:idx val="0"/>
              <c:layout>
                <c:manualLayout>
                  <c:x val="-0.19062008798196001"/>
                  <c:y val="3.0627962871977374E-2"/>
                </c:manualLayout>
              </c:layout>
              <c:tx>
                <c:rich>
                  <a:bodyPr/>
                  <a:lstStyle/>
                  <a:p>
                    <a:r>
                      <a:rPr lang="en-US" baseline="0" dirty="0"/>
                      <a:t>59
</a:t>
                    </a:r>
                    <a:fld id="{E2252AFA-EFCF-4FFD-9F94-B3FC8A01F36E}"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E0-4475-823E-FDA897C1C7CF}"/>
                </c:ext>
              </c:extLst>
            </c:dLbl>
            <c:dLbl>
              <c:idx val="1"/>
              <c:layout>
                <c:manualLayout>
                  <c:x val="-7.825928801153377E-2"/>
                  <c:y val="-0.17417935915651939"/>
                </c:manualLayout>
              </c:layout>
              <c:tx>
                <c:rich>
                  <a:bodyPr/>
                  <a:lstStyle/>
                  <a:p>
                    <a:r>
                      <a:rPr lang="en-US" baseline="0" dirty="0"/>
                      <a:t>17
</a:t>
                    </a:r>
                    <a:fld id="{C3996095-7DD3-4906-88FB-26638462B62B}"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2E0-4475-823E-FDA897C1C7CF}"/>
                </c:ext>
              </c:extLst>
            </c:dLbl>
            <c:dLbl>
              <c:idx val="2"/>
              <c:layout>
                <c:manualLayout>
                  <c:x val="3.9427747587889542E-2"/>
                  <c:y val="-0.1964960096670961"/>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r>
                      <a:rPr lang="en-US" sz="1600" dirty="0"/>
                      <a:t>13</a:t>
                    </a:r>
                    <a:r>
                      <a:rPr lang="en-US" sz="1600" baseline="0" dirty="0"/>
                      <a:t>
</a:t>
                    </a:r>
                    <a:fld id="{00A45D96-F7F9-4DD1-9CF3-13F90BFBB9C4}" type="PERCENTAGE">
                      <a:rPr lang="en-US" sz="1600" baseline="0"/>
                      <a:pPr>
                        <a:defRPr sz="1600">
                          <a:solidFill>
                            <a:schemeClr val="tx1"/>
                          </a:solidFill>
                        </a:defRPr>
                      </a:pPr>
                      <a:t>[PERCENTAGE]</a:t>
                    </a:fld>
                    <a:endParaRPr lang="en-US" sz="1600" baseline="0" dirty="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2E0-4475-823E-FDA897C1C7CF}"/>
                </c:ext>
              </c:extLst>
            </c:dLbl>
            <c:dLbl>
              <c:idx val="3"/>
              <c:layout>
                <c:manualLayout>
                  <c:x val="0.16595586115115893"/>
                  <c:y val="2.409171790139027E-2"/>
                </c:manualLayout>
              </c:layout>
              <c:tx>
                <c:rich>
                  <a:bodyPr/>
                  <a:lstStyle/>
                  <a:p>
                    <a:r>
                      <a:rPr lang="en-US" dirty="0"/>
                      <a:t>62</a:t>
                    </a:r>
                    <a:r>
                      <a:rPr lang="en-US" baseline="0" dirty="0"/>
                      <a:t>
</a:t>
                    </a:r>
                    <a:fld id="{21FDFD3D-4AAF-4849-A02D-4FBA805AC80F}"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2E0-4475-823E-FDA897C1C7C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National!$M$4:$P$4</c:f>
              <c:strCache>
                <c:ptCount val="4"/>
                <c:pt idx="0">
                  <c:v># Excellent Status</c:v>
                </c:pt>
                <c:pt idx="1">
                  <c:v># Good Status</c:v>
                </c:pt>
                <c:pt idx="2">
                  <c:v># Poor Status</c:v>
                </c:pt>
                <c:pt idx="3">
                  <c:v># Bad Status</c:v>
                </c:pt>
              </c:strCache>
            </c:strRef>
          </c:cat>
          <c:val>
            <c:numRef>
              <c:f>National!$M$5:$P$5</c:f>
              <c:numCache>
                <c:formatCode>General</c:formatCode>
                <c:ptCount val="4"/>
                <c:pt idx="0">
                  <c:v>59</c:v>
                </c:pt>
                <c:pt idx="1">
                  <c:v>17</c:v>
                </c:pt>
                <c:pt idx="2">
                  <c:v>13</c:v>
                </c:pt>
                <c:pt idx="3">
                  <c:v>62</c:v>
                </c:pt>
              </c:numCache>
            </c:numRef>
          </c:val>
          <c:extLst>
            <c:ext xmlns:c16="http://schemas.microsoft.com/office/drawing/2014/chart" uri="{C3380CC4-5D6E-409C-BE32-E72D297353CC}">
              <c16:uniqueId val="{00000008-32E0-4475-823E-FDA897C1C7CF}"/>
            </c:ext>
          </c:extLst>
        </c:ser>
        <c:dLbls>
          <c:dLblPos val="inEnd"/>
          <c:showLegendKey val="0"/>
          <c:showVal val="0"/>
          <c:showCatName val="1"/>
          <c:showSerName val="0"/>
          <c:showPercent val="0"/>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502566051191136"/>
          <c:y val="0.13464837868932208"/>
          <c:w val="0.7390342955075605"/>
          <c:h val="0.76066181108417952"/>
        </c:manualLayout>
      </c:layout>
      <c:pie3DChart>
        <c:varyColors val="1"/>
        <c:ser>
          <c:idx val="0"/>
          <c:order val="0"/>
          <c:explosion val="25"/>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735-4528-9AFC-A1A3F67B5F9C}"/>
              </c:ext>
            </c:extLst>
          </c:dPt>
          <c:dPt>
            <c:idx val="1"/>
            <c:bubble3D val="0"/>
            <c:spPr>
              <a:solidFill>
                <a:srgbClr val="00B05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735-4528-9AFC-A1A3F67B5F9C}"/>
              </c:ext>
            </c:extLst>
          </c:dPt>
          <c:dPt>
            <c:idx val="2"/>
            <c:bubble3D val="0"/>
            <c:spPr>
              <a:solidFill>
                <a:srgbClr val="FFFF0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2735-4528-9AFC-A1A3F67B5F9C}"/>
              </c:ext>
            </c:extLst>
          </c:dPt>
          <c:dPt>
            <c:idx val="3"/>
            <c:bubble3D val="0"/>
            <c:spPr>
              <a:solidFill>
                <a:srgbClr val="FF000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2735-4528-9AFC-A1A3F67B5F9C}"/>
              </c:ext>
            </c:extLst>
          </c:dPt>
          <c:dLbls>
            <c:dLbl>
              <c:idx val="0"/>
              <c:tx>
                <c:rich>
                  <a:bodyPr/>
                  <a:lstStyle/>
                  <a:p>
                    <a:r>
                      <a:rPr lang="en-US" dirty="0"/>
                      <a:t>25</a:t>
                    </a:r>
                    <a:r>
                      <a:rPr lang="en-US" baseline="0" dirty="0"/>
                      <a:t>
</a:t>
                    </a:r>
                    <a:fld id="{DFEB4688-E5B3-4C8E-A73A-94A3BDFE8837}"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35-4528-9AFC-A1A3F67B5F9C}"/>
                </c:ext>
              </c:extLst>
            </c:dLbl>
            <c:dLbl>
              <c:idx val="1"/>
              <c:layout>
                <c:manualLayout>
                  <c:x val="-0.1188092473384849"/>
                  <c:y val="1.4728139091918424E-2"/>
                </c:manualLayout>
              </c:layout>
              <c:tx>
                <c:rich>
                  <a:bodyPr/>
                  <a:lstStyle/>
                  <a:p>
                    <a:r>
                      <a:rPr lang="en-US" baseline="0" dirty="0"/>
                      <a:t>20
</a:t>
                    </a:r>
                    <a:fld id="{AA4353AA-DC88-4E95-A73C-0955B94E6C1D}"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735-4528-9AFC-A1A3F67B5F9C}"/>
                </c:ext>
              </c:extLst>
            </c:dLbl>
            <c:dLbl>
              <c:idx val="2"/>
              <c:layout>
                <c:manualLayout>
                  <c:x val="-0.13700562105245426"/>
                  <c:y val="-0.12088331945035939"/>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r>
                      <a:rPr lang="en-US" sz="1600" dirty="0"/>
                      <a:t>23</a:t>
                    </a:r>
                    <a:r>
                      <a:rPr lang="en-US" sz="1600" baseline="0" dirty="0"/>
                      <a:t>
</a:t>
                    </a:r>
                    <a:fld id="{F6E09936-B5BE-4C1F-965D-A342D4F5538C}" type="PERCENTAGE">
                      <a:rPr lang="en-US" sz="1600" baseline="0"/>
                      <a:pPr>
                        <a:defRPr sz="1600">
                          <a:solidFill>
                            <a:schemeClr val="tx1"/>
                          </a:solidFill>
                        </a:defRPr>
                      </a:pPr>
                      <a:t>[PERCENTAGE]</a:t>
                    </a:fld>
                    <a:endParaRPr lang="en-US" sz="1600" baseline="0" dirty="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735-4528-9AFC-A1A3F67B5F9C}"/>
                </c:ext>
              </c:extLst>
            </c:dLbl>
            <c:dLbl>
              <c:idx val="3"/>
              <c:layout>
                <c:manualLayout>
                  <c:x val="0.19736878668881822"/>
                  <c:y val="-6.3576445122069794E-2"/>
                </c:manualLayout>
              </c:layout>
              <c:tx>
                <c:rich>
                  <a:bodyPr/>
                  <a:lstStyle/>
                  <a:p>
                    <a:r>
                      <a:rPr lang="en-US" baseline="0" dirty="0"/>
                      <a:t>83
</a:t>
                    </a:r>
                    <a:fld id="{17CEBCBA-B4FD-484B-A1E9-87D48A64AB94}"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735-4528-9AFC-A1A3F67B5F9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National!$R$4:$U$4</c:f>
              <c:strCache>
                <c:ptCount val="4"/>
                <c:pt idx="0">
                  <c:v># Excellent Status</c:v>
                </c:pt>
                <c:pt idx="1">
                  <c:v># Good Status</c:v>
                </c:pt>
                <c:pt idx="2">
                  <c:v># Poor Status</c:v>
                </c:pt>
                <c:pt idx="3">
                  <c:v># Bad Status</c:v>
                </c:pt>
              </c:strCache>
            </c:strRef>
          </c:cat>
          <c:val>
            <c:numRef>
              <c:f>National!$R$5:$U$5</c:f>
              <c:numCache>
                <c:formatCode>General</c:formatCode>
                <c:ptCount val="4"/>
                <c:pt idx="0">
                  <c:v>25</c:v>
                </c:pt>
                <c:pt idx="1">
                  <c:v>20</c:v>
                </c:pt>
                <c:pt idx="2">
                  <c:v>23</c:v>
                </c:pt>
                <c:pt idx="3">
                  <c:v>83</c:v>
                </c:pt>
              </c:numCache>
            </c:numRef>
          </c:val>
          <c:extLst>
            <c:ext xmlns:c16="http://schemas.microsoft.com/office/drawing/2014/chart" uri="{C3380CC4-5D6E-409C-BE32-E72D297353CC}">
              <c16:uniqueId val="{00000008-2735-4528-9AFC-A1A3F67B5F9C}"/>
            </c:ext>
          </c:extLst>
        </c:ser>
        <c:dLbls>
          <c:dLblPos val="inEnd"/>
          <c:showLegendKey val="0"/>
          <c:showVal val="0"/>
          <c:showCatName val="1"/>
          <c:showSerName val="0"/>
          <c:showPercent val="0"/>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0.03029</cdr:x>
      <cdr:y>0.05406</cdr:y>
    </cdr:from>
    <cdr:to>
      <cdr:x>0.91458</cdr:x>
      <cdr:y>0.23588</cdr:y>
    </cdr:to>
    <cdr:sp macro="" textlink="">
      <cdr:nvSpPr>
        <cdr:cNvPr id="2" name="TextBox 1"/>
        <cdr:cNvSpPr txBox="1"/>
      </cdr:nvSpPr>
      <cdr:spPr>
        <a:xfrm xmlns:a="http://schemas.openxmlformats.org/drawingml/2006/main">
          <a:off x="121131" y="182880"/>
          <a:ext cx="3535797" cy="6150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ZA" sz="1600" b="1" dirty="0"/>
            <a:t>Microbiological Compliance</a:t>
          </a:r>
        </a:p>
      </cdr:txBody>
    </cdr:sp>
  </cdr:relSizeAnchor>
</c:userShapes>
</file>

<file path=ppt/drawings/drawing2.xml><?xml version="1.0" encoding="utf-8"?>
<c:userShapes xmlns:c="http://schemas.openxmlformats.org/drawingml/2006/chart">
  <cdr:relSizeAnchor xmlns:cdr="http://schemas.openxmlformats.org/drawingml/2006/chartDrawing">
    <cdr:from>
      <cdr:x>0.05989</cdr:x>
      <cdr:y>0</cdr:y>
    </cdr:from>
    <cdr:to>
      <cdr:x>0.94418</cdr:x>
      <cdr:y>0.18946</cdr:y>
    </cdr:to>
    <cdr:sp macro="" textlink="">
      <cdr:nvSpPr>
        <cdr:cNvPr id="2" name="TextBox 1"/>
        <cdr:cNvSpPr txBox="1"/>
      </cdr:nvSpPr>
      <cdr:spPr>
        <a:xfrm xmlns:a="http://schemas.openxmlformats.org/drawingml/2006/main">
          <a:off x="191786" y="-1705226"/>
          <a:ext cx="2831767" cy="5654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ZA" sz="1800" b="1" dirty="0"/>
            <a:t>Chemical Compliance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9FF973-66B5-664A-775B-441FBCBA781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EE0816-DF1C-4F50-CD70-BE63593649E3}"/>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E3E33A-B48F-480E-A5AE-F1C805596783}" type="datetimeFigureOut">
              <a:rPr lang="en-US" smtClean="0"/>
              <a:t>6/6/2023</a:t>
            </a:fld>
            <a:endParaRPr lang="en-US"/>
          </a:p>
        </p:txBody>
      </p:sp>
      <p:sp>
        <p:nvSpPr>
          <p:cNvPr id="4" name="Footer Placeholder 3">
            <a:extLst>
              <a:ext uri="{FF2B5EF4-FFF2-40B4-BE49-F238E27FC236}">
                <a16:creationId xmlns:a16="http://schemas.microsoft.com/office/drawing/2014/main" id="{329E471A-873D-ED7B-7665-FD801D5B30D4}"/>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2A98A-ED38-F795-A97D-8F4C8FC3F2CB}"/>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C5BA1DB-E9EF-4786-B297-E8A6EE50D30C}" type="slidenum">
              <a:rPr lang="en-US" smtClean="0"/>
              <a:t>‹#›</a:t>
            </a:fld>
            <a:endParaRPr lang="en-US"/>
          </a:p>
        </p:txBody>
      </p:sp>
    </p:spTree>
    <p:extLst>
      <p:ext uri="{BB962C8B-B14F-4D97-AF65-F5344CB8AC3E}">
        <p14:creationId xmlns:p14="http://schemas.microsoft.com/office/powerpoint/2010/main" val="1685694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594E1D7-B690-493D-B8C5-83C1B9863B0A}"/>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mn-ea"/>
                <a:cs typeface="+mn-cs"/>
              </a:defRPr>
            </a:lvl1pPr>
          </a:lstStyle>
          <a:p>
            <a:pPr>
              <a:defRPr/>
            </a:pPr>
            <a:endParaRPr lang="en-US"/>
          </a:p>
        </p:txBody>
      </p:sp>
      <p:sp>
        <p:nvSpPr>
          <p:cNvPr id="30723" name="Rectangle 3">
            <a:extLst>
              <a:ext uri="{FF2B5EF4-FFF2-40B4-BE49-F238E27FC236}">
                <a16:creationId xmlns:a16="http://schemas.microsoft.com/office/drawing/2014/main" id="{B7A69FA6-BB82-41F4-B2D7-4EF9FF863134}"/>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anose="020B0600070205080204" pitchFamily="34" charset="-128"/>
              </a:defRPr>
            </a:lvl1pPr>
          </a:lstStyle>
          <a:p>
            <a:pPr>
              <a:defRPr/>
            </a:pPr>
            <a:fld id="{15776BF8-6DAB-4D2C-AC2A-3942F0193EA3}" type="datetimeFigureOut">
              <a:rPr lang="en-US"/>
              <a:pPr>
                <a:defRPr/>
              </a:pPr>
              <a:t>6/6/2023</a:t>
            </a:fld>
            <a:endParaRPr lang="en-US" dirty="0"/>
          </a:p>
        </p:txBody>
      </p:sp>
      <p:sp>
        <p:nvSpPr>
          <p:cNvPr id="7172" name="Rectangle 4">
            <a:extLst>
              <a:ext uri="{FF2B5EF4-FFF2-40B4-BE49-F238E27FC236}">
                <a16:creationId xmlns:a16="http://schemas.microsoft.com/office/drawing/2014/main" id="{CE341B5B-B6C8-4B20-AB84-8FF1C1A13271}"/>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8D72A020-7376-4B84-9677-50F62FA8A912}"/>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2727401C-7285-46F1-BD51-DA03B27FD0CC}"/>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mn-ea"/>
                <a:cs typeface="+mn-cs"/>
              </a:defRPr>
            </a:lvl1pPr>
          </a:lstStyle>
          <a:p>
            <a:pPr>
              <a:defRPr/>
            </a:pPr>
            <a:endParaRPr lang="en-US"/>
          </a:p>
        </p:txBody>
      </p:sp>
      <p:sp>
        <p:nvSpPr>
          <p:cNvPr id="30727" name="Rectangle 7">
            <a:extLst>
              <a:ext uri="{FF2B5EF4-FFF2-40B4-BE49-F238E27FC236}">
                <a16:creationId xmlns:a16="http://schemas.microsoft.com/office/drawing/2014/main" id="{1E437040-506C-45C8-8B98-B848FFBF5FBA}"/>
              </a:ext>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367754D1-2F5C-46D5-97ED-9AB5BE0E7BF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84F4E7-895B-4D35-AAAA-19EAF0AB1FF6}"/>
              </a:ext>
            </a:extLst>
          </p:cNvPr>
          <p:cNvSpPr txBox="1">
            <a:spLocks noChangeArrowheads="1"/>
          </p:cNvSpPr>
          <p:nvPr userDrawn="1"/>
        </p:nvSpPr>
        <p:spPr bwMode="auto">
          <a:xfrm>
            <a:off x="812800" y="457201"/>
            <a:ext cx="10464800" cy="41592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ZA" altLang="en-US" sz="2100" b="1">
                <a:cs typeface="Arial" panose="020B0604020202020204" pitchFamily="34" charset="0"/>
              </a:rPr>
              <a:t> </a:t>
            </a:r>
          </a:p>
        </p:txBody>
      </p:sp>
      <p:sp>
        <p:nvSpPr>
          <p:cNvPr id="4" name="Title 3"/>
          <p:cNvSpPr>
            <a:spLocks noGrp="1"/>
          </p:cNvSpPr>
          <p:nvPr>
            <p:ph type="title"/>
          </p:nvPr>
        </p:nvSpPr>
        <p:spPr>
          <a:xfrm>
            <a:off x="838200" y="365128"/>
            <a:ext cx="10515600" cy="615295"/>
          </a:xfrm>
          <a:prstGeom prst="rect">
            <a:avLst/>
          </a:prstGeom>
        </p:spPr>
        <p:txBody>
          <a:bodyPr/>
          <a:lstStyle>
            <a:lvl1pPr>
              <a:defRPr sz="2100" b="1"/>
            </a:lvl1pPr>
          </a:lstStyle>
          <a:p>
            <a:r>
              <a:rPr lang="en-US" dirty="0"/>
              <a:t>Click to edit Master title style</a:t>
            </a:r>
            <a:endParaRPr lang="en-ZA" dirty="0"/>
          </a:p>
        </p:txBody>
      </p:sp>
      <p:sp>
        <p:nvSpPr>
          <p:cNvPr id="6" name="Text Placeholder 5"/>
          <p:cNvSpPr>
            <a:spLocks noGrp="1"/>
          </p:cNvSpPr>
          <p:nvPr>
            <p:ph type="body" sz="quarter" idx="10"/>
          </p:nvPr>
        </p:nvSpPr>
        <p:spPr>
          <a:xfrm>
            <a:off x="878840" y="1458686"/>
            <a:ext cx="10058400" cy="3886200"/>
          </a:xfrm>
          <a:prstGeom prst="rect">
            <a:avLst/>
          </a:prstGeom>
        </p:spPr>
        <p:txBody>
          <a:bodyPr/>
          <a:lstStyle>
            <a:lvl1pPr>
              <a:defRPr sz="2100"/>
            </a:lvl1pPr>
            <a:lvl2pPr>
              <a:defRPr sz="1800"/>
            </a:lvl2pPr>
            <a:lvl3pPr>
              <a:defRPr sz="1500"/>
            </a:lvl3pPr>
            <a:lvl4pPr>
              <a:defRPr sz="135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14647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CD887-8276-485A-A6EA-586A05804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37623A0F-3A2C-4A55-B869-D3823ABAC7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00E1B5B8-A997-4476-89E2-4C9435503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40EC64-2767-426D-8644-634A72875037}"/>
              </a:ext>
            </a:extLst>
          </p:cNvPr>
          <p:cNvSpPr>
            <a:spLocks noGrp="1"/>
          </p:cNvSpPr>
          <p:nvPr>
            <p:ph type="dt" sz="half" idx="10"/>
          </p:nvPr>
        </p:nvSpPr>
        <p:spPr/>
        <p:txBody>
          <a:bodyPr/>
          <a:lstStyle/>
          <a:p>
            <a:fld id="{40B3135C-8AC8-42F3-B0B2-839A3E09C990}" type="datetimeFigureOut">
              <a:rPr lang="en-ZA" smtClean="0"/>
              <a:t>2023/06/06</a:t>
            </a:fld>
            <a:endParaRPr lang="en-ZA"/>
          </a:p>
        </p:txBody>
      </p:sp>
      <p:sp>
        <p:nvSpPr>
          <p:cNvPr id="6" name="Footer Placeholder 5">
            <a:extLst>
              <a:ext uri="{FF2B5EF4-FFF2-40B4-BE49-F238E27FC236}">
                <a16:creationId xmlns:a16="http://schemas.microsoft.com/office/drawing/2014/main" id="{343A5A69-ACB0-4560-B775-43B65EDECC5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875A213-6B4B-4BC8-90C1-F6185818A48A}"/>
              </a:ext>
            </a:extLst>
          </p:cNvPr>
          <p:cNvSpPr>
            <a:spLocks noGrp="1"/>
          </p:cNvSpPr>
          <p:nvPr>
            <p:ph type="sldNum" sz="quarter" idx="12"/>
          </p:nvPr>
        </p:nvSpPr>
        <p:spPr/>
        <p:txBody>
          <a:bodyPr/>
          <a:lstStyle/>
          <a:p>
            <a:fld id="{C3995762-E10F-4F55-A99A-2CE3573DC9E0}" type="slidenum">
              <a:rPr lang="en-ZA" smtClean="0"/>
              <a:t>‹#›</a:t>
            </a:fld>
            <a:endParaRPr lang="en-ZA"/>
          </a:p>
        </p:txBody>
      </p:sp>
    </p:spTree>
    <p:extLst>
      <p:ext uri="{BB962C8B-B14F-4D97-AF65-F5344CB8AC3E}">
        <p14:creationId xmlns:p14="http://schemas.microsoft.com/office/powerpoint/2010/main" val="333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24BC-DC96-4DB1-8DC2-4899E5AECDD8}"/>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AA73618-FE7E-48F4-B3B2-599DBC0BDE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F156816-58A8-4590-A3CD-A0B1AF2D9E9F}"/>
              </a:ext>
            </a:extLst>
          </p:cNvPr>
          <p:cNvSpPr>
            <a:spLocks noGrp="1"/>
          </p:cNvSpPr>
          <p:nvPr>
            <p:ph type="dt" sz="half" idx="10"/>
          </p:nvPr>
        </p:nvSpPr>
        <p:spPr/>
        <p:txBody>
          <a:bodyPr/>
          <a:lstStyle/>
          <a:p>
            <a:fld id="{40B3135C-8AC8-42F3-B0B2-839A3E09C990}" type="datetimeFigureOut">
              <a:rPr lang="en-ZA" smtClean="0"/>
              <a:t>2023/06/06</a:t>
            </a:fld>
            <a:endParaRPr lang="en-ZA"/>
          </a:p>
        </p:txBody>
      </p:sp>
      <p:sp>
        <p:nvSpPr>
          <p:cNvPr id="5" name="Footer Placeholder 4">
            <a:extLst>
              <a:ext uri="{FF2B5EF4-FFF2-40B4-BE49-F238E27FC236}">
                <a16:creationId xmlns:a16="http://schemas.microsoft.com/office/drawing/2014/main" id="{4C95CDF9-C10C-4DBE-BD01-FB23D0C2384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3532167-A8B1-4BEB-B12D-41420244D8BB}"/>
              </a:ext>
            </a:extLst>
          </p:cNvPr>
          <p:cNvSpPr>
            <a:spLocks noGrp="1"/>
          </p:cNvSpPr>
          <p:nvPr>
            <p:ph type="sldNum" sz="quarter" idx="12"/>
          </p:nvPr>
        </p:nvSpPr>
        <p:spPr/>
        <p:txBody>
          <a:bodyPr/>
          <a:lstStyle/>
          <a:p>
            <a:fld id="{C3995762-E10F-4F55-A99A-2CE3573DC9E0}" type="slidenum">
              <a:rPr lang="en-ZA" smtClean="0"/>
              <a:t>‹#›</a:t>
            </a:fld>
            <a:endParaRPr lang="en-ZA"/>
          </a:p>
        </p:txBody>
      </p:sp>
    </p:spTree>
    <p:extLst>
      <p:ext uri="{BB962C8B-B14F-4D97-AF65-F5344CB8AC3E}">
        <p14:creationId xmlns:p14="http://schemas.microsoft.com/office/powerpoint/2010/main" val="1293030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C9B37-1FF4-4BB1-8E2E-B8AB636473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389893C-7468-4704-B269-31B09EA94F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E999D9B-8AC4-436B-B88A-9F6036E99B18}"/>
              </a:ext>
            </a:extLst>
          </p:cNvPr>
          <p:cNvSpPr>
            <a:spLocks noGrp="1"/>
          </p:cNvSpPr>
          <p:nvPr>
            <p:ph type="dt" sz="half" idx="10"/>
          </p:nvPr>
        </p:nvSpPr>
        <p:spPr/>
        <p:txBody>
          <a:bodyPr/>
          <a:lstStyle/>
          <a:p>
            <a:fld id="{40B3135C-8AC8-42F3-B0B2-839A3E09C990}" type="datetimeFigureOut">
              <a:rPr lang="en-ZA" smtClean="0"/>
              <a:t>2023/06/06</a:t>
            </a:fld>
            <a:endParaRPr lang="en-ZA"/>
          </a:p>
        </p:txBody>
      </p:sp>
      <p:sp>
        <p:nvSpPr>
          <p:cNvPr id="5" name="Footer Placeholder 4">
            <a:extLst>
              <a:ext uri="{FF2B5EF4-FFF2-40B4-BE49-F238E27FC236}">
                <a16:creationId xmlns:a16="http://schemas.microsoft.com/office/drawing/2014/main" id="{BA4F09D1-9F9F-4F79-AEA5-57143951E97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163194C-9221-47EB-9F31-ED60F319382F}"/>
              </a:ext>
            </a:extLst>
          </p:cNvPr>
          <p:cNvSpPr>
            <a:spLocks noGrp="1"/>
          </p:cNvSpPr>
          <p:nvPr>
            <p:ph type="sldNum" sz="quarter" idx="12"/>
          </p:nvPr>
        </p:nvSpPr>
        <p:spPr/>
        <p:txBody>
          <a:bodyPr/>
          <a:lstStyle/>
          <a:p>
            <a:fld id="{C3995762-E10F-4F55-A99A-2CE3573DC9E0}" type="slidenum">
              <a:rPr lang="en-ZA" smtClean="0"/>
              <a:t>‹#›</a:t>
            </a:fld>
            <a:endParaRPr lang="en-ZA"/>
          </a:p>
        </p:txBody>
      </p:sp>
    </p:spTree>
    <p:extLst>
      <p:ext uri="{BB962C8B-B14F-4D97-AF65-F5344CB8AC3E}">
        <p14:creationId xmlns:p14="http://schemas.microsoft.com/office/powerpoint/2010/main" val="20851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CC8A-4967-4A1B-A44A-CE11FE12D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02ECCC31-E4A7-4783-9762-07C255A43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E1E7ECB9-6130-44DE-A6BE-DEB373EF790F}"/>
              </a:ext>
            </a:extLst>
          </p:cNvPr>
          <p:cNvSpPr>
            <a:spLocks noGrp="1"/>
          </p:cNvSpPr>
          <p:nvPr>
            <p:ph type="dt" sz="half" idx="10"/>
          </p:nvPr>
        </p:nvSpPr>
        <p:spPr/>
        <p:txBody>
          <a:bodyPr/>
          <a:lstStyle/>
          <a:p>
            <a:fld id="{FEF2BCE6-5C66-405A-86ED-F78A161832C5}" type="datetimeFigureOut">
              <a:rPr lang="en-ZA" smtClean="0"/>
              <a:t>2023/06/06</a:t>
            </a:fld>
            <a:endParaRPr lang="en-ZA"/>
          </a:p>
        </p:txBody>
      </p:sp>
      <p:sp>
        <p:nvSpPr>
          <p:cNvPr id="5" name="Footer Placeholder 4">
            <a:extLst>
              <a:ext uri="{FF2B5EF4-FFF2-40B4-BE49-F238E27FC236}">
                <a16:creationId xmlns:a16="http://schemas.microsoft.com/office/drawing/2014/main" id="{0B4BFBF9-B014-418C-B0E5-EDD45532631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76EF1B1-2078-4CF2-B5EC-4C4158B57DC5}"/>
              </a:ext>
            </a:extLst>
          </p:cNvPr>
          <p:cNvSpPr>
            <a:spLocks noGrp="1"/>
          </p:cNvSpPr>
          <p:nvPr>
            <p:ph type="sldNum" sz="quarter" idx="12"/>
          </p:nvPr>
        </p:nvSpPr>
        <p:spPr/>
        <p:txBody>
          <a:bodyPr/>
          <a:lstStyle/>
          <a:p>
            <a:fld id="{5315E69D-A881-4265-9E81-1339E2B9BFBA}" type="slidenum">
              <a:rPr lang="en-ZA" smtClean="0"/>
              <a:t>‹#›</a:t>
            </a:fld>
            <a:endParaRPr lang="en-ZA"/>
          </a:p>
        </p:txBody>
      </p:sp>
    </p:spTree>
    <p:extLst>
      <p:ext uri="{BB962C8B-B14F-4D97-AF65-F5344CB8AC3E}">
        <p14:creationId xmlns:p14="http://schemas.microsoft.com/office/powerpoint/2010/main" val="1560275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9A62-AEE8-4B95-8209-531A2086F09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BCCFA67-3CF1-484B-9D26-3CD24BEBA4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C625A18-1D68-4E39-AA4F-01B47A1E3500}"/>
              </a:ext>
            </a:extLst>
          </p:cNvPr>
          <p:cNvSpPr>
            <a:spLocks noGrp="1"/>
          </p:cNvSpPr>
          <p:nvPr>
            <p:ph type="dt" sz="half" idx="10"/>
          </p:nvPr>
        </p:nvSpPr>
        <p:spPr/>
        <p:txBody>
          <a:bodyPr/>
          <a:lstStyle/>
          <a:p>
            <a:fld id="{FEF2BCE6-5C66-405A-86ED-F78A161832C5}" type="datetimeFigureOut">
              <a:rPr lang="en-ZA" smtClean="0"/>
              <a:t>2023/06/06</a:t>
            </a:fld>
            <a:endParaRPr lang="en-ZA"/>
          </a:p>
        </p:txBody>
      </p:sp>
      <p:sp>
        <p:nvSpPr>
          <p:cNvPr id="5" name="Footer Placeholder 4">
            <a:extLst>
              <a:ext uri="{FF2B5EF4-FFF2-40B4-BE49-F238E27FC236}">
                <a16:creationId xmlns:a16="http://schemas.microsoft.com/office/drawing/2014/main" id="{0C866C9C-5817-499E-9FC5-CF4843CCDA2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5C58C36-1199-49D1-9BDB-379976045824}"/>
              </a:ext>
            </a:extLst>
          </p:cNvPr>
          <p:cNvSpPr>
            <a:spLocks noGrp="1"/>
          </p:cNvSpPr>
          <p:nvPr>
            <p:ph type="sldNum" sz="quarter" idx="12"/>
          </p:nvPr>
        </p:nvSpPr>
        <p:spPr/>
        <p:txBody>
          <a:bodyPr/>
          <a:lstStyle/>
          <a:p>
            <a:fld id="{5315E69D-A881-4265-9E81-1339E2B9BFBA}" type="slidenum">
              <a:rPr lang="en-ZA" smtClean="0"/>
              <a:t>‹#›</a:t>
            </a:fld>
            <a:endParaRPr lang="en-ZA"/>
          </a:p>
        </p:txBody>
      </p:sp>
    </p:spTree>
    <p:extLst>
      <p:ext uri="{BB962C8B-B14F-4D97-AF65-F5344CB8AC3E}">
        <p14:creationId xmlns:p14="http://schemas.microsoft.com/office/powerpoint/2010/main" val="3022806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64B0-7FB5-4508-95E4-27A2DD0DD5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9DF62B8-DB08-4323-A5F3-96E7C35C9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92EEBB-DBE3-44BB-B729-F2BC76067D2D}"/>
              </a:ext>
            </a:extLst>
          </p:cNvPr>
          <p:cNvSpPr>
            <a:spLocks noGrp="1"/>
          </p:cNvSpPr>
          <p:nvPr>
            <p:ph type="dt" sz="half" idx="10"/>
          </p:nvPr>
        </p:nvSpPr>
        <p:spPr/>
        <p:txBody>
          <a:bodyPr/>
          <a:lstStyle/>
          <a:p>
            <a:fld id="{FEF2BCE6-5C66-405A-86ED-F78A161832C5}" type="datetimeFigureOut">
              <a:rPr lang="en-ZA" smtClean="0"/>
              <a:t>2023/06/06</a:t>
            </a:fld>
            <a:endParaRPr lang="en-ZA"/>
          </a:p>
        </p:txBody>
      </p:sp>
      <p:sp>
        <p:nvSpPr>
          <p:cNvPr id="5" name="Footer Placeholder 4">
            <a:extLst>
              <a:ext uri="{FF2B5EF4-FFF2-40B4-BE49-F238E27FC236}">
                <a16:creationId xmlns:a16="http://schemas.microsoft.com/office/drawing/2014/main" id="{C97EB0BB-E211-4018-A364-183E7929CE4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E3043F1-4748-4172-9F51-EA1BA019FC0D}"/>
              </a:ext>
            </a:extLst>
          </p:cNvPr>
          <p:cNvSpPr>
            <a:spLocks noGrp="1"/>
          </p:cNvSpPr>
          <p:nvPr>
            <p:ph type="sldNum" sz="quarter" idx="12"/>
          </p:nvPr>
        </p:nvSpPr>
        <p:spPr/>
        <p:txBody>
          <a:bodyPr/>
          <a:lstStyle/>
          <a:p>
            <a:fld id="{5315E69D-A881-4265-9E81-1339E2B9BFBA}" type="slidenum">
              <a:rPr lang="en-ZA" smtClean="0"/>
              <a:t>‹#›</a:t>
            </a:fld>
            <a:endParaRPr lang="en-ZA"/>
          </a:p>
        </p:txBody>
      </p:sp>
    </p:spTree>
    <p:extLst>
      <p:ext uri="{BB962C8B-B14F-4D97-AF65-F5344CB8AC3E}">
        <p14:creationId xmlns:p14="http://schemas.microsoft.com/office/powerpoint/2010/main" val="1018876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ADFE-E5E2-4CD7-8CE2-D1C5087D3FF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A6330AC-F109-4E4A-8ABD-48A888C19E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8C8C77F-213F-433A-BE82-65C80AB546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30B81D76-4BAE-4BA7-ADF2-D2783E61FDA5}"/>
              </a:ext>
            </a:extLst>
          </p:cNvPr>
          <p:cNvSpPr>
            <a:spLocks noGrp="1"/>
          </p:cNvSpPr>
          <p:nvPr>
            <p:ph type="dt" sz="half" idx="10"/>
          </p:nvPr>
        </p:nvSpPr>
        <p:spPr/>
        <p:txBody>
          <a:bodyPr/>
          <a:lstStyle/>
          <a:p>
            <a:fld id="{FEF2BCE6-5C66-405A-86ED-F78A161832C5}" type="datetimeFigureOut">
              <a:rPr lang="en-ZA" smtClean="0"/>
              <a:t>2023/06/06</a:t>
            </a:fld>
            <a:endParaRPr lang="en-ZA"/>
          </a:p>
        </p:txBody>
      </p:sp>
      <p:sp>
        <p:nvSpPr>
          <p:cNvPr id="6" name="Footer Placeholder 5">
            <a:extLst>
              <a:ext uri="{FF2B5EF4-FFF2-40B4-BE49-F238E27FC236}">
                <a16:creationId xmlns:a16="http://schemas.microsoft.com/office/drawing/2014/main" id="{3B56287B-A68D-4E71-80C1-B9C593104FF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7324B24-5782-429C-8C1C-C74EAB646309}"/>
              </a:ext>
            </a:extLst>
          </p:cNvPr>
          <p:cNvSpPr>
            <a:spLocks noGrp="1"/>
          </p:cNvSpPr>
          <p:nvPr>
            <p:ph type="sldNum" sz="quarter" idx="12"/>
          </p:nvPr>
        </p:nvSpPr>
        <p:spPr/>
        <p:txBody>
          <a:bodyPr/>
          <a:lstStyle/>
          <a:p>
            <a:fld id="{5315E69D-A881-4265-9E81-1339E2B9BFBA}" type="slidenum">
              <a:rPr lang="en-ZA" smtClean="0"/>
              <a:t>‹#›</a:t>
            </a:fld>
            <a:endParaRPr lang="en-ZA"/>
          </a:p>
        </p:txBody>
      </p:sp>
    </p:spTree>
    <p:extLst>
      <p:ext uri="{BB962C8B-B14F-4D97-AF65-F5344CB8AC3E}">
        <p14:creationId xmlns:p14="http://schemas.microsoft.com/office/powerpoint/2010/main" val="309443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7B3A-96DB-4189-9026-246D45316D66}"/>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DBADBD80-7EB1-4247-BFD8-7BBAF41E4C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DE86DE-09DD-4D90-B181-15CCBE7BC4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CB2BA7E7-6EB9-46B7-98DE-091450C97F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8B096F-9C0B-4C6C-8B79-58A973E26A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0CE7903-98C1-4667-862C-95B6F7957024}"/>
              </a:ext>
            </a:extLst>
          </p:cNvPr>
          <p:cNvSpPr>
            <a:spLocks noGrp="1"/>
          </p:cNvSpPr>
          <p:nvPr>
            <p:ph type="dt" sz="half" idx="10"/>
          </p:nvPr>
        </p:nvSpPr>
        <p:spPr/>
        <p:txBody>
          <a:bodyPr/>
          <a:lstStyle/>
          <a:p>
            <a:fld id="{FEF2BCE6-5C66-405A-86ED-F78A161832C5}" type="datetimeFigureOut">
              <a:rPr lang="en-ZA" smtClean="0"/>
              <a:t>2023/06/06</a:t>
            </a:fld>
            <a:endParaRPr lang="en-ZA"/>
          </a:p>
        </p:txBody>
      </p:sp>
      <p:sp>
        <p:nvSpPr>
          <p:cNvPr id="8" name="Footer Placeholder 7">
            <a:extLst>
              <a:ext uri="{FF2B5EF4-FFF2-40B4-BE49-F238E27FC236}">
                <a16:creationId xmlns:a16="http://schemas.microsoft.com/office/drawing/2014/main" id="{22A12835-C383-4435-87F3-4EBF73E8191D}"/>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48B23681-CB05-4B64-A57F-D4EC1A0A5EC8}"/>
              </a:ext>
            </a:extLst>
          </p:cNvPr>
          <p:cNvSpPr>
            <a:spLocks noGrp="1"/>
          </p:cNvSpPr>
          <p:nvPr>
            <p:ph type="sldNum" sz="quarter" idx="12"/>
          </p:nvPr>
        </p:nvSpPr>
        <p:spPr/>
        <p:txBody>
          <a:bodyPr/>
          <a:lstStyle/>
          <a:p>
            <a:fld id="{5315E69D-A881-4265-9E81-1339E2B9BFBA}" type="slidenum">
              <a:rPr lang="en-ZA" smtClean="0"/>
              <a:t>‹#›</a:t>
            </a:fld>
            <a:endParaRPr lang="en-ZA"/>
          </a:p>
        </p:txBody>
      </p:sp>
    </p:spTree>
    <p:extLst>
      <p:ext uri="{BB962C8B-B14F-4D97-AF65-F5344CB8AC3E}">
        <p14:creationId xmlns:p14="http://schemas.microsoft.com/office/powerpoint/2010/main" val="3309994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961F9-841A-41D4-A8AE-2968B8C6C20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975B8CAD-F4A0-4287-9D92-BA0B78BD7B22}"/>
              </a:ext>
            </a:extLst>
          </p:cNvPr>
          <p:cNvSpPr>
            <a:spLocks noGrp="1"/>
          </p:cNvSpPr>
          <p:nvPr>
            <p:ph type="dt" sz="half" idx="10"/>
          </p:nvPr>
        </p:nvSpPr>
        <p:spPr/>
        <p:txBody>
          <a:bodyPr/>
          <a:lstStyle/>
          <a:p>
            <a:fld id="{FEF2BCE6-5C66-405A-86ED-F78A161832C5}" type="datetimeFigureOut">
              <a:rPr lang="en-ZA" smtClean="0"/>
              <a:t>2023/06/06</a:t>
            </a:fld>
            <a:endParaRPr lang="en-ZA"/>
          </a:p>
        </p:txBody>
      </p:sp>
      <p:sp>
        <p:nvSpPr>
          <p:cNvPr id="4" name="Footer Placeholder 3">
            <a:extLst>
              <a:ext uri="{FF2B5EF4-FFF2-40B4-BE49-F238E27FC236}">
                <a16:creationId xmlns:a16="http://schemas.microsoft.com/office/drawing/2014/main" id="{C1245FED-DE65-4885-9051-6E158110E9C2}"/>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992B061B-DD16-40CB-A637-FB07F197E876}"/>
              </a:ext>
            </a:extLst>
          </p:cNvPr>
          <p:cNvSpPr>
            <a:spLocks noGrp="1"/>
          </p:cNvSpPr>
          <p:nvPr>
            <p:ph type="sldNum" sz="quarter" idx="12"/>
          </p:nvPr>
        </p:nvSpPr>
        <p:spPr/>
        <p:txBody>
          <a:bodyPr/>
          <a:lstStyle/>
          <a:p>
            <a:fld id="{5315E69D-A881-4265-9E81-1339E2B9BFBA}" type="slidenum">
              <a:rPr lang="en-ZA" smtClean="0"/>
              <a:t>‹#›</a:t>
            </a:fld>
            <a:endParaRPr lang="en-ZA"/>
          </a:p>
        </p:txBody>
      </p:sp>
    </p:spTree>
    <p:extLst>
      <p:ext uri="{BB962C8B-B14F-4D97-AF65-F5344CB8AC3E}">
        <p14:creationId xmlns:p14="http://schemas.microsoft.com/office/powerpoint/2010/main" val="2284037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8C8BC4-27C6-4CCF-A97C-F522C939CC7F}"/>
              </a:ext>
            </a:extLst>
          </p:cNvPr>
          <p:cNvSpPr>
            <a:spLocks noGrp="1"/>
          </p:cNvSpPr>
          <p:nvPr>
            <p:ph type="dt" sz="half" idx="10"/>
          </p:nvPr>
        </p:nvSpPr>
        <p:spPr/>
        <p:txBody>
          <a:bodyPr/>
          <a:lstStyle/>
          <a:p>
            <a:fld id="{FEF2BCE6-5C66-405A-86ED-F78A161832C5}" type="datetimeFigureOut">
              <a:rPr lang="en-ZA" smtClean="0"/>
              <a:t>2023/06/06</a:t>
            </a:fld>
            <a:endParaRPr lang="en-ZA"/>
          </a:p>
        </p:txBody>
      </p:sp>
      <p:sp>
        <p:nvSpPr>
          <p:cNvPr id="3" name="Footer Placeholder 2">
            <a:extLst>
              <a:ext uri="{FF2B5EF4-FFF2-40B4-BE49-F238E27FC236}">
                <a16:creationId xmlns:a16="http://schemas.microsoft.com/office/drawing/2014/main" id="{823982E8-1D8D-4A90-861D-5A260530D2FF}"/>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B3C845E2-BF37-44BC-BBB6-D8A63BA5A0FF}"/>
              </a:ext>
            </a:extLst>
          </p:cNvPr>
          <p:cNvSpPr>
            <a:spLocks noGrp="1"/>
          </p:cNvSpPr>
          <p:nvPr>
            <p:ph type="sldNum" sz="quarter" idx="12"/>
          </p:nvPr>
        </p:nvSpPr>
        <p:spPr/>
        <p:txBody>
          <a:bodyPr/>
          <a:lstStyle/>
          <a:p>
            <a:fld id="{5315E69D-A881-4265-9E81-1339E2B9BFBA}" type="slidenum">
              <a:rPr lang="en-ZA" smtClean="0"/>
              <a:t>‹#›</a:t>
            </a:fld>
            <a:endParaRPr lang="en-ZA"/>
          </a:p>
        </p:txBody>
      </p:sp>
    </p:spTree>
    <p:extLst>
      <p:ext uri="{BB962C8B-B14F-4D97-AF65-F5344CB8AC3E}">
        <p14:creationId xmlns:p14="http://schemas.microsoft.com/office/powerpoint/2010/main" val="274598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EFD28-29C1-4135-A630-D5D2178387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9C761D7F-C456-4F69-93E3-1DEB09F1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32AE39A2-D1B1-44CE-AEA4-FB0F5DB6A168}"/>
              </a:ext>
            </a:extLst>
          </p:cNvPr>
          <p:cNvSpPr>
            <a:spLocks noGrp="1"/>
          </p:cNvSpPr>
          <p:nvPr>
            <p:ph type="dt" sz="half" idx="10"/>
          </p:nvPr>
        </p:nvSpPr>
        <p:spPr/>
        <p:txBody>
          <a:bodyPr/>
          <a:lstStyle/>
          <a:p>
            <a:fld id="{40B3135C-8AC8-42F3-B0B2-839A3E09C990}" type="datetimeFigureOut">
              <a:rPr lang="en-ZA" smtClean="0"/>
              <a:t>2023/06/06</a:t>
            </a:fld>
            <a:endParaRPr lang="en-ZA"/>
          </a:p>
        </p:txBody>
      </p:sp>
      <p:sp>
        <p:nvSpPr>
          <p:cNvPr id="5" name="Footer Placeholder 4">
            <a:extLst>
              <a:ext uri="{FF2B5EF4-FFF2-40B4-BE49-F238E27FC236}">
                <a16:creationId xmlns:a16="http://schemas.microsoft.com/office/drawing/2014/main" id="{8C7019C9-9A82-4830-8C58-072A2D56453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9CE3D4C-8E38-4BE5-9D06-1A7DDFEADE9F}"/>
              </a:ext>
            </a:extLst>
          </p:cNvPr>
          <p:cNvSpPr>
            <a:spLocks noGrp="1"/>
          </p:cNvSpPr>
          <p:nvPr>
            <p:ph type="sldNum" sz="quarter" idx="12"/>
          </p:nvPr>
        </p:nvSpPr>
        <p:spPr/>
        <p:txBody>
          <a:bodyPr/>
          <a:lstStyle/>
          <a:p>
            <a:fld id="{C3995762-E10F-4F55-A99A-2CE3573DC9E0}" type="slidenum">
              <a:rPr lang="en-ZA" smtClean="0"/>
              <a:t>‹#›</a:t>
            </a:fld>
            <a:endParaRPr lang="en-ZA"/>
          </a:p>
        </p:txBody>
      </p:sp>
    </p:spTree>
    <p:extLst>
      <p:ext uri="{BB962C8B-B14F-4D97-AF65-F5344CB8AC3E}">
        <p14:creationId xmlns:p14="http://schemas.microsoft.com/office/powerpoint/2010/main" val="592353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23F7-3C00-41EB-ADCD-EC22BDCD1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07288875-E909-439D-897D-FF384E3079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60BC576-A302-4A45-A80E-F5A421916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22FE58-EE88-416B-8C54-0763D451EC5A}"/>
              </a:ext>
            </a:extLst>
          </p:cNvPr>
          <p:cNvSpPr>
            <a:spLocks noGrp="1"/>
          </p:cNvSpPr>
          <p:nvPr>
            <p:ph type="dt" sz="half" idx="10"/>
          </p:nvPr>
        </p:nvSpPr>
        <p:spPr/>
        <p:txBody>
          <a:bodyPr/>
          <a:lstStyle/>
          <a:p>
            <a:fld id="{FEF2BCE6-5C66-405A-86ED-F78A161832C5}" type="datetimeFigureOut">
              <a:rPr lang="en-ZA" smtClean="0"/>
              <a:t>2023/06/06</a:t>
            </a:fld>
            <a:endParaRPr lang="en-ZA"/>
          </a:p>
        </p:txBody>
      </p:sp>
      <p:sp>
        <p:nvSpPr>
          <p:cNvPr id="6" name="Footer Placeholder 5">
            <a:extLst>
              <a:ext uri="{FF2B5EF4-FFF2-40B4-BE49-F238E27FC236}">
                <a16:creationId xmlns:a16="http://schemas.microsoft.com/office/drawing/2014/main" id="{9287B6E4-3190-48E4-92D9-B52D53726CF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5C10066-6176-4BCE-A3B5-45B0AB9B214F}"/>
              </a:ext>
            </a:extLst>
          </p:cNvPr>
          <p:cNvSpPr>
            <a:spLocks noGrp="1"/>
          </p:cNvSpPr>
          <p:nvPr>
            <p:ph type="sldNum" sz="quarter" idx="12"/>
          </p:nvPr>
        </p:nvSpPr>
        <p:spPr/>
        <p:txBody>
          <a:bodyPr/>
          <a:lstStyle/>
          <a:p>
            <a:fld id="{5315E69D-A881-4265-9E81-1339E2B9BFBA}" type="slidenum">
              <a:rPr lang="en-ZA" smtClean="0"/>
              <a:t>‹#›</a:t>
            </a:fld>
            <a:endParaRPr lang="en-ZA"/>
          </a:p>
        </p:txBody>
      </p:sp>
    </p:spTree>
    <p:extLst>
      <p:ext uri="{BB962C8B-B14F-4D97-AF65-F5344CB8AC3E}">
        <p14:creationId xmlns:p14="http://schemas.microsoft.com/office/powerpoint/2010/main" val="3320918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9C47-29EA-4B24-8041-ADBECA08B1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C7B00216-A2BB-4667-8475-E0976DB7D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D5F4D5E4-9999-4098-9458-8B7EC225C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88FC0-EBDA-42A4-A440-B77F36E487B1}"/>
              </a:ext>
            </a:extLst>
          </p:cNvPr>
          <p:cNvSpPr>
            <a:spLocks noGrp="1"/>
          </p:cNvSpPr>
          <p:nvPr>
            <p:ph type="dt" sz="half" idx="10"/>
          </p:nvPr>
        </p:nvSpPr>
        <p:spPr/>
        <p:txBody>
          <a:bodyPr/>
          <a:lstStyle/>
          <a:p>
            <a:fld id="{FEF2BCE6-5C66-405A-86ED-F78A161832C5}" type="datetimeFigureOut">
              <a:rPr lang="en-ZA" smtClean="0"/>
              <a:t>2023/06/06</a:t>
            </a:fld>
            <a:endParaRPr lang="en-ZA"/>
          </a:p>
        </p:txBody>
      </p:sp>
      <p:sp>
        <p:nvSpPr>
          <p:cNvPr id="6" name="Footer Placeholder 5">
            <a:extLst>
              <a:ext uri="{FF2B5EF4-FFF2-40B4-BE49-F238E27FC236}">
                <a16:creationId xmlns:a16="http://schemas.microsoft.com/office/drawing/2014/main" id="{97139E96-82BB-453A-871A-5D59ABABC94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A6D2EF0-1B2A-4989-B11E-345CC12764EE}"/>
              </a:ext>
            </a:extLst>
          </p:cNvPr>
          <p:cNvSpPr>
            <a:spLocks noGrp="1"/>
          </p:cNvSpPr>
          <p:nvPr>
            <p:ph type="sldNum" sz="quarter" idx="12"/>
          </p:nvPr>
        </p:nvSpPr>
        <p:spPr/>
        <p:txBody>
          <a:bodyPr/>
          <a:lstStyle/>
          <a:p>
            <a:fld id="{5315E69D-A881-4265-9E81-1339E2B9BFBA}" type="slidenum">
              <a:rPr lang="en-ZA" smtClean="0"/>
              <a:t>‹#›</a:t>
            </a:fld>
            <a:endParaRPr lang="en-ZA"/>
          </a:p>
        </p:txBody>
      </p:sp>
    </p:spTree>
    <p:extLst>
      <p:ext uri="{BB962C8B-B14F-4D97-AF65-F5344CB8AC3E}">
        <p14:creationId xmlns:p14="http://schemas.microsoft.com/office/powerpoint/2010/main" val="385977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C70D-A2A4-4EBC-9C4A-ABAD09C283EE}"/>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F2373008-AFB6-42A1-8CB4-0F582EE3F1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B9A8302-DEFE-44FB-857D-00FE24E3DF9C}"/>
              </a:ext>
            </a:extLst>
          </p:cNvPr>
          <p:cNvSpPr>
            <a:spLocks noGrp="1"/>
          </p:cNvSpPr>
          <p:nvPr>
            <p:ph type="dt" sz="half" idx="10"/>
          </p:nvPr>
        </p:nvSpPr>
        <p:spPr/>
        <p:txBody>
          <a:bodyPr/>
          <a:lstStyle/>
          <a:p>
            <a:fld id="{FEF2BCE6-5C66-405A-86ED-F78A161832C5}" type="datetimeFigureOut">
              <a:rPr lang="en-ZA" smtClean="0"/>
              <a:t>2023/06/06</a:t>
            </a:fld>
            <a:endParaRPr lang="en-ZA"/>
          </a:p>
        </p:txBody>
      </p:sp>
      <p:sp>
        <p:nvSpPr>
          <p:cNvPr id="5" name="Footer Placeholder 4">
            <a:extLst>
              <a:ext uri="{FF2B5EF4-FFF2-40B4-BE49-F238E27FC236}">
                <a16:creationId xmlns:a16="http://schemas.microsoft.com/office/drawing/2014/main" id="{904994C0-86A5-456D-AEC2-762746280B1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2770314-7FAD-4CC0-BE55-6CB451C746B3}"/>
              </a:ext>
            </a:extLst>
          </p:cNvPr>
          <p:cNvSpPr>
            <a:spLocks noGrp="1"/>
          </p:cNvSpPr>
          <p:nvPr>
            <p:ph type="sldNum" sz="quarter" idx="12"/>
          </p:nvPr>
        </p:nvSpPr>
        <p:spPr/>
        <p:txBody>
          <a:bodyPr/>
          <a:lstStyle/>
          <a:p>
            <a:fld id="{5315E69D-A881-4265-9E81-1339E2B9BFBA}" type="slidenum">
              <a:rPr lang="en-ZA" smtClean="0"/>
              <a:t>‹#›</a:t>
            </a:fld>
            <a:endParaRPr lang="en-ZA"/>
          </a:p>
        </p:txBody>
      </p:sp>
    </p:spTree>
    <p:extLst>
      <p:ext uri="{BB962C8B-B14F-4D97-AF65-F5344CB8AC3E}">
        <p14:creationId xmlns:p14="http://schemas.microsoft.com/office/powerpoint/2010/main" val="3242834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C67F05-37C4-4897-B970-EFA6C1E10C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0C6B987-7772-47C5-8211-102CB87EA5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C431C98-F134-425B-8757-A073DFB4B813}"/>
              </a:ext>
            </a:extLst>
          </p:cNvPr>
          <p:cNvSpPr>
            <a:spLocks noGrp="1"/>
          </p:cNvSpPr>
          <p:nvPr>
            <p:ph type="dt" sz="half" idx="10"/>
          </p:nvPr>
        </p:nvSpPr>
        <p:spPr/>
        <p:txBody>
          <a:bodyPr/>
          <a:lstStyle/>
          <a:p>
            <a:fld id="{FEF2BCE6-5C66-405A-86ED-F78A161832C5}" type="datetimeFigureOut">
              <a:rPr lang="en-ZA" smtClean="0"/>
              <a:t>2023/06/06</a:t>
            </a:fld>
            <a:endParaRPr lang="en-ZA"/>
          </a:p>
        </p:txBody>
      </p:sp>
      <p:sp>
        <p:nvSpPr>
          <p:cNvPr id="5" name="Footer Placeholder 4">
            <a:extLst>
              <a:ext uri="{FF2B5EF4-FFF2-40B4-BE49-F238E27FC236}">
                <a16:creationId xmlns:a16="http://schemas.microsoft.com/office/drawing/2014/main" id="{5A8DAE3E-CC19-4B01-9208-4E1327951C4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1F07B4-6656-4359-973C-2506B916338F}"/>
              </a:ext>
            </a:extLst>
          </p:cNvPr>
          <p:cNvSpPr>
            <a:spLocks noGrp="1"/>
          </p:cNvSpPr>
          <p:nvPr>
            <p:ph type="sldNum" sz="quarter" idx="12"/>
          </p:nvPr>
        </p:nvSpPr>
        <p:spPr/>
        <p:txBody>
          <a:bodyPr/>
          <a:lstStyle/>
          <a:p>
            <a:fld id="{5315E69D-A881-4265-9E81-1339E2B9BFBA}" type="slidenum">
              <a:rPr lang="en-ZA" smtClean="0"/>
              <a:t>‹#›</a:t>
            </a:fld>
            <a:endParaRPr lang="en-ZA"/>
          </a:p>
        </p:txBody>
      </p:sp>
    </p:spTree>
    <p:extLst>
      <p:ext uri="{BB962C8B-B14F-4D97-AF65-F5344CB8AC3E}">
        <p14:creationId xmlns:p14="http://schemas.microsoft.com/office/powerpoint/2010/main" val="890060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319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82C7E67-1EE8-45B0-BDF4-FB621080F5D5}" type="slidenum">
              <a:rPr lang="en-US"/>
              <a:pPr>
                <a:defRPr/>
              </a:pPr>
              <a:t>‹#›</a:t>
            </a:fld>
            <a:endParaRPr lang="en-US"/>
          </a:p>
        </p:txBody>
      </p:sp>
    </p:spTree>
    <p:extLst>
      <p:ext uri="{BB962C8B-B14F-4D97-AF65-F5344CB8AC3E}">
        <p14:creationId xmlns:p14="http://schemas.microsoft.com/office/powerpoint/2010/main" val="2764427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82C7E67-1EE8-45B0-BDF4-FB621080F5D5}" type="slidenum">
              <a:rPr lang="en-US"/>
              <a:pPr>
                <a:defRPr/>
              </a:pPr>
              <a:t>‹#›</a:t>
            </a:fld>
            <a:endParaRPr lang="en-US"/>
          </a:p>
        </p:txBody>
      </p:sp>
    </p:spTree>
    <p:extLst>
      <p:ext uri="{BB962C8B-B14F-4D97-AF65-F5344CB8AC3E}">
        <p14:creationId xmlns:p14="http://schemas.microsoft.com/office/powerpoint/2010/main" val="4055841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E548DD-6926-4AFD-9BE6-4D5E3560E91C}"/>
              </a:ext>
            </a:extLst>
          </p:cNvPr>
          <p:cNvSpPr>
            <a:spLocks noGrp="1"/>
          </p:cNvSpPr>
          <p:nvPr>
            <p:ph type="dt" sz="half" idx="10"/>
          </p:nvPr>
        </p:nvSpPr>
        <p:spPr/>
        <p:txBody>
          <a:bodyPr/>
          <a:lstStyle/>
          <a:p>
            <a:fld id="{A957827D-8765-4F97-B949-A76B7316A1C0}" type="datetimeFigureOut">
              <a:rPr lang="en-US" smtClean="0"/>
              <a:t>6/6/2023</a:t>
            </a:fld>
            <a:endParaRPr lang="en-US"/>
          </a:p>
        </p:txBody>
      </p:sp>
      <p:sp>
        <p:nvSpPr>
          <p:cNvPr id="3" name="Footer Placeholder 2">
            <a:extLst>
              <a:ext uri="{FF2B5EF4-FFF2-40B4-BE49-F238E27FC236}">
                <a16:creationId xmlns:a16="http://schemas.microsoft.com/office/drawing/2014/main" id="{6BBFB091-479C-49C9-9E7E-9BD0E5BDD4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050EE3-54D6-4798-90EF-E3E033B42EAE}"/>
              </a:ext>
            </a:extLst>
          </p:cNvPr>
          <p:cNvSpPr>
            <a:spLocks noGrp="1"/>
          </p:cNvSpPr>
          <p:nvPr>
            <p:ph type="sldNum" sz="quarter" idx="12"/>
          </p:nvPr>
        </p:nvSpPr>
        <p:spPr/>
        <p:txBody>
          <a:bodyPr/>
          <a:lstStyle/>
          <a:p>
            <a:fld id="{A3436404-2BCB-4483-9183-1D03E2DABD55}" type="slidenum">
              <a:rPr lang="en-US" smtClean="0"/>
              <a:t>‹#›</a:t>
            </a:fld>
            <a:endParaRPr lang="en-US"/>
          </a:p>
        </p:txBody>
      </p:sp>
    </p:spTree>
    <p:extLst>
      <p:ext uri="{BB962C8B-B14F-4D97-AF65-F5344CB8AC3E}">
        <p14:creationId xmlns:p14="http://schemas.microsoft.com/office/powerpoint/2010/main" val="888258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455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82C7E67-1EE8-45B0-BDF4-FB621080F5D5}" type="slidenum">
              <a:rPr lang="en-US"/>
              <a:pPr>
                <a:defRPr/>
              </a:pPr>
              <a:t>‹#›</a:t>
            </a:fld>
            <a:endParaRPr lang="en-US"/>
          </a:p>
        </p:txBody>
      </p:sp>
    </p:spTree>
    <p:extLst>
      <p:ext uri="{BB962C8B-B14F-4D97-AF65-F5344CB8AC3E}">
        <p14:creationId xmlns:p14="http://schemas.microsoft.com/office/powerpoint/2010/main" val="380234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6BE3-86DF-44AD-8741-04ABC18002F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2A2A126-818A-4997-8ADB-DABA92EBEF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D2B1478-454E-4235-8FBC-0CC5AC856E88}"/>
              </a:ext>
            </a:extLst>
          </p:cNvPr>
          <p:cNvSpPr>
            <a:spLocks noGrp="1"/>
          </p:cNvSpPr>
          <p:nvPr>
            <p:ph type="dt" sz="half" idx="10"/>
          </p:nvPr>
        </p:nvSpPr>
        <p:spPr/>
        <p:txBody>
          <a:bodyPr/>
          <a:lstStyle/>
          <a:p>
            <a:fld id="{40B3135C-8AC8-42F3-B0B2-839A3E09C990}" type="datetimeFigureOut">
              <a:rPr lang="en-ZA" smtClean="0"/>
              <a:t>2023/06/06</a:t>
            </a:fld>
            <a:endParaRPr lang="en-ZA"/>
          </a:p>
        </p:txBody>
      </p:sp>
      <p:sp>
        <p:nvSpPr>
          <p:cNvPr id="5" name="Footer Placeholder 4">
            <a:extLst>
              <a:ext uri="{FF2B5EF4-FFF2-40B4-BE49-F238E27FC236}">
                <a16:creationId xmlns:a16="http://schemas.microsoft.com/office/drawing/2014/main" id="{1DD46FBC-6F64-45A8-A593-BBA30818771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BC11967-4056-485E-957D-AD3E5B88ABC7}"/>
              </a:ext>
            </a:extLst>
          </p:cNvPr>
          <p:cNvSpPr>
            <a:spLocks noGrp="1"/>
          </p:cNvSpPr>
          <p:nvPr>
            <p:ph type="sldNum" sz="quarter" idx="12"/>
          </p:nvPr>
        </p:nvSpPr>
        <p:spPr/>
        <p:txBody>
          <a:bodyPr/>
          <a:lstStyle/>
          <a:p>
            <a:fld id="{C3995762-E10F-4F55-A99A-2CE3573DC9E0}" type="slidenum">
              <a:rPr lang="en-ZA" smtClean="0"/>
              <a:t>‹#›</a:t>
            </a:fld>
            <a:endParaRPr lang="en-ZA"/>
          </a:p>
        </p:txBody>
      </p:sp>
    </p:spTree>
    <p:extLst>
      <p:ext uri="{BB962C8B-B14F-4D97-AF65-F5344CB8AC3E}">
        <p14:creationId xmlns:p14="http://schemas.microsoft.com/office/powerpoint/2010/main" val="1028974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dirty="0"/>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a:p>
        </p:txBody>
      </p:sp>
    </p:spTree>
    <p:extLst>
      <p:ext uri="{BB962C8B-B14F-4D97-AF65-F5344CB8AC3E}">
        <p14:creationId xmlns:p14="http://schemas.microsoft.com/office/powerpoint/2010/main" val="96852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5A3A-2CA1-4DC1-8493-0E4BB8A59F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FC6B0285-53A2-40E3-9B37-61C2F4A8ED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DDBFB0-EE32-4AA1-A820-AC2635326111}"/>
              </a:ext>
            </a:extLst>
          </p:cNvPr>
          <p:cNvSpPr>
            <a:spLocks noGrp="1"/>
          </p:cNvSpPr>
          <p:nvPr>
            <p:ph type="dt" sz="half" idx="10"/>
          </p:nvPr>
        </p:nvSpPr>
        <p:spPr/>
        <p:txBody>
          <a:bodyPr/>
          <a:lstStyle/>
          <a:p>
            <a:fld id="{40B3135C-8AC8-42F3-B0B2-839A3E09C990}" type="datetimeFigureOut">
              <a:rPr lang="en-ZA" smtClean="0"/>
              <a:t>2023/06/06</a:t>
            </a:fld>
            <a:endParaRPr lang="en-ZA"/>
          </a:p>
        </p:txBody>
      </p:sp>
      <p:sp>
        <p:nvSpPr>
          <p:cNvPr id="5" name="Footer Placeholder 4">
            <a:extLst>
              <a:ext uri="{FF2B5EF4-FFF2-40B4-BE49-F238E27FC236}">
                <a16:creationId xmlns:a16="http://schemas.microsoft.com/office/drawing/2014/main" id="{E28837E5-29F1-4C64-BC50-61F4B9E0260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0716EEE-26A3-47D0-88C3-C72FC610463C}"/>
              </a:ext>
            </a:extLst>
          </p:cNvPr>
          <p:cNvSpPr>
            <a:spLocks noGrp="1"/>
          </p:cNvSpPr>
          <p:nvPr>
            <p:ph type="sldNum" sz="quarter" idx="12"/>
          </p:nvPr>
        </p:nvSpPr>
        <p:spPr/>
        <p:txBody>
          <a:bodyPr/>
          <a:lstStyle/>
          <a:p>
            <a:fld id="{C3995762-E10F-4F55-A99A-2CE3573DC9E0}" type="slidenum">
              <a:rPr lang="en-ZA" smtClean="0"/>
              <a:t>‹#›</a:t>
            </a:fld>
            <a:endParaRPr lang="en-ZA"/>
          </a:p>
        </p:txBody>
      </p:sp>
    </p:spTree>
    <p:extLst>
      <p:ext uri="{BB962C8B-B14F-4D97-AF65-F5344CB8AC3E}">
        <p14:creationId xmlns:p14="http://schemas.microsoft.com/office/powerpoint/2010/main" val="362010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126F-E805-4B92-8B3D-6CF7F78210D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7430F88-797C-418D-849D-3593D8C2F4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68A6BCFE-069C-4679-B8CA-4CF0425153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520D0A6D-6F28-423E-9AAD-745FA0F2AFF2}"/>
              </a:ext>
            </a:extLst>
          </p:cNvPr>
          <p:cNvSpPr>
            <a:spLocks noGrp="1"/>
          </p:cNvSpPr>
          <p:nvPr>
            <p:ph type="dt" sz="half" idx="10"/>
          </p:nvPr>
        </p:nvSpPr>
        <p:spPr/>
        <p:txBody>
          <a:bodyPr/>
          <a:lstStyle/>
          <a:p>
            <a:fld id="{40B3135C-8AC8-42F3-B0B2-839A3E09C990}" type="datetimeFigureOut">
              <a:rPr lang="en-ZA" smtClean="0"/>
              <a:t>2023/06/06</a:t>
            </a:fld>
            <a:endParaRPr lang="en-ZA"/>
          </a:p>
        </p:txBody>
      </p:sp>
      <p:sp>
        <p:nvSpPr>
          <p:cNvPr id="6" name="Footer Placeholder 5">
            <a:extLst>
              <a:ext uri="{FF2B5EF4-FFF2-40B4-BE49-F238E27FC236}">
                <a16:creationId xmlns:a16="http://schemas.microsoft.com/office/drawing/2014/main" id="{41AD5001-B4EB-4D19-B1A3-569FEBD3E2D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2A54963-1A96-4949-9A42-E7D15B47FD6C}"/>
              </a:ext>
            </a:extLst>
          </p:cNvPr>
          <p:cNvSpPr>
            <a:spLocks noGrp="1"/>
          </p:cNvSpPr>
          <p:nvPr>
            <p:ph type="sldNum" sz="quarter" idx="12"/>
          </p:nvPr>
        </p:nvSpPr>
        <p:spPr/>
        <p:txBody>
          <a:bodyPr/>
          <a:lstStyle/>
          <a:p>
            <a:fld id="{C3995762-E10F-4F55-A99A-2CE3573DC9E0}" type="slidenum">
              <a:rPr lang="en-ZA" smtClean="0"/>
              <a:t>‹#›</a:t>
            </a:fld>
            <a:endParaRPr lang="en-ZA"/>
          </a:p>
        </p:txBody>
      </p:sp>
    </p:spTree>
    <p:extLst>
      <p:ext uri="{BB962C8B-B14F-4D97-AF65-F5344CB8AC3E}">
        <p14:creationId xmlns:p14="http://schemas.microsoft.com/office/powerpoint/2010/main" val="49315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0BE8-83C6-458D-80B5-0F98CEE1860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C80A4776-0597-4045-AE4B-6986764297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9EFA7-E4B9-4E6D-8E1A-3061AEA0D2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AD991466-9307-49F4-83CB-6619D065BD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BD39A9-C8DC-4D63-B2D3-38C94F0764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DC6F8F5-738E-4416-8BB7-1380D1B17DB0}"/>
              </a:ext>
            </a:extLst>
          </p:cNvPr>
          <p:cNvSpPr>
            <a:spLocks noGrp="1"/>
          </p:cNvSpPr>
          <p:nvPr>
            <p:ph type="dt" sz="half" idx="10"/>
          </p:nvPr>
        </p:nvSpPr>
        <p:spPr/>
        <p:txBody>
          <a:bodyPr/>
          <a:lstStyle/>
          <a:p>
            <a:fld id="{40B3135C-8AC8-42F3-B0B2-839A3E09C990}" type="datetimeFigureOut">
              <a:rPr lang="en-ZA" smtClean="0"/>
              <a:t>2023/06/06</a:t>
            </a:fld>
            <a:endParaRPr lang="en-ZA"/>
          </a:p>
        </p:txBody>
      </p:sp>
      <p:sp>
        <p:nvSpPr>
          <p:cNvPr id="8" name="Footer Placeholder 7">
            <a:extLst>
              <a:ext uri="{FF2B5EF4-FFF2-40B4-BE49-F238E27FC236}">
                <a16:creationId xmlns:a16="http://schemas.microsoft.com/office/drawing/2014/main" id="{C212F4DE-F7AF-420D-A560-7C63400D2199}"/>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A33043B4-9A1F-40FB-A60C-2615D98D8948}"/>
              </a:ext>
            </a:extLst>
          </p:cNvPr>
          <p:cNvSpPr>
            <a:spLocks noGrp="1"/>
          </p:cNvSpPr>
          <p:nvPr>
            <p:ph type="sldNum" sz="quarter" idx="12"/>
          </p:nvPr>
        </p:nvSpPr>
        <p:spPr/>
        <p:txBody>
          <a:bodyPr/>
          <a:lstStyle/>
          <a:p>
            <a:fld id="{C3995762-E10F-4F55-A99A-2CE3573DC9E0}" type="slidenum">
              <a:rPr lang="en-ZA" smtClean="0"/>
              <a:t>‹#›</a:t>
            </a:fld>
            <a:endParaRPr lang="en-ZA"/>
          </a:p>
        </p:txBody>
      </p:sp>
    </p:spTree>
    <p:extLst>
      <p:ext uri="{BB962C8B-B14F-4D97-AF65-F5344CB8AC3E}">
        <p14:creationId xmlns:p14="http://schemas.microsoft.com/office/powerpoint/2010/main" val="742535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D2E1-0E85-451B-B52B-4BCC180B4B9D}"/>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3C8B116E-CCD6-488E-8EF0-A8C94F262CAF}"/>
              </a:ext>
            </a:extLst>
          </p:cNvPr>
          <p:cNvSpPr>
            <a:spLocks noGrp="1"/>
          </p:cNvSpPr>
          <p:nvPr>
            <p:ph type="dt" sz="half" idx="10"/>
          </p:nvPr>
        </p:nvSpPr>
        <p:spPr/>
        <p:txBody>
          <a:bodyPr/>
          <a:lstStyle/>
          <a:p>
            <a:fld id="{40B3135C-8AC8-42F3-B0B2-839A3E09C990}" type="datetimeFigureOut">
              <a:rPr lang="en-ZA" smtClean="0"/>
              <a:t>2023/06/06</a:t>
            </a:fld>
            <a:endParaRPr lang="en-ZA"/>
          </a:p>
        </p:txBody>
      </p:sp>
      <p:sp>
        <p:nvSpPr>
          <p:cNvPr id="4" name="Footer Placeholder 3">
            <a:extLst>
              <a:ext uri="{FF2B5EF4-FFF2-40B4-BE49-F238E27FC236}">
                <a16:creationId xmlns:a16="http://schemas.microsoft.com/office/drawing/2014/main" id="{DFCBF5B5-6778-4CE0-BC0D-FBD060A3A587}"/>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437B1E83-CB44-4D49-BC9F-3A43DA73A8E8}"/>
              </a:ext>
            </a:extLst>
          </p:cNvPr>
          <p:cNvSpPr>
            <a:spLocks noGrp="1"/>
          </p:cNvSpPr>
          <p:nvPr>
            <p:ph type="sldNum" sz="quarter" idx="12"/>
          </p:nvPr>
        </p:nvSpPr>
        <p:spPr/>
        <p:txBody>
          <a:bodyPr/>
          <a:lstStyle/>
          <a:p>
            <a:fld id="{C3995762-E10F-4F55-A99A-2CE3573DC9E0}" type="slidenum">
              <a:rPr lang="en-ZA" smtClean="0"/>
              <a:t>‹#›</a:t>
            </a:fld>
            <a:endParaRPr lang="en-ZA"/>
          </a:p>
        </p:txBody>
      </p:sp>
    </p:spTree>
    <p:extLst>
      <p:ext uri="{BB962C8B-B14F-4D97-AF65-F5344CB8AC3E}">
        <p14:creationId xmlns:p14="http://schemas.microsoft.com/office/powerpoint/2010/main" val="276600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6B0E9D-262E-475F-9B1F-CE3B62BC11BF}"/>
              </a:ext>
            </a:extLst>
          </p:cNvPr>
          <p:cNvSpPr>
            <a:spLocks noGrp="1"/>
          </p:cNvSpPr>
          <p:nvPr>
            <p:ph type="dt" sz="half" idx="10"/>
          </p:nvPr>
        </p:nvSpPr>
        <p:spPr/>
        <p:txBody>
          <a:bodyPr/>
          <a:lstStyle/>
          <a:p>
            <a:fld id="{40B3135C-8AC8-42F3-B0B2-839A3E09C990}" type="datetimeFigureOut">
              <a:rPr lang="en-ZA" smtClean="0"/>
              <a:t>2023/06/06</a:t>
            </a:fld>
            <a:endParaRPr lang="en-ZA"/>
          </a:p>
        </p:txBody>
      </p:sp>
      <p:sp>
        <p:nvSpPr>
          <p:cNvPr id="3" name="Footer Placeholder 2">
            <a:extLst>
              <a:ext uri="{FF2B5EF4-FFF2-40B4-BE49-F238E27FC236}">
                <a16:creationId xmlns:a16="http://schemas.microsoft.com/office/drawing/2014/main" id="{186A2BEF-D03A-46C6-BA45-F391282EC679}"/>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9018F55-6183-49ED-ABBD-885D1C1EB90D}"/>
              </a:ext>
            </a:extLst>
          </p:cNvPr>
          <p:cNvSpPr>
            <a:spLocks noGrp="1"/>
          </p:cNvSpPr>
          <p:nvPr>
            <p:ph type="sldNum" sz="quarter" idx="12"/>
          </p:nvPr>
        </p:nvSpPr>
        <p:spPr/>
        <p:txBody>
          <a:bodyPr/>
          <a:lstStyle/>
          <a:p>
            <a:fld id="{C3995762-E10F-4F55-A99A-2CE3573DC9E0}" type="slidenum">
              <a:rPr lang="en-ZA" smtClean="0"/>
              <a:t>‹#›</a:t>
            </a:fld>
            <a:endParaRPr lang="en-ZA"/>
          </a:p>
        </p:txBody>
      </p:sp>
    </p:spTree>
    <p:extLst>
      <p:ext uri="{BB962C8B-B14F-4D97-AF65-F5344CB8AC3E}">
        <p14:creationId xmlns:p14="http://schemas.microsoft.com/office/powerpoint/2010/main" val="394820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D54D-6878-4923-96C6-2F3F2BC6F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A8B9B704-FE60-4C94-878E-54066462D4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186EA98-3D33-42E2-A4B2-16521646E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EF2C9-9B81-48BC-B5A2-6A4F77D284D0}"/>
              </a:ext>
            </a:extLst>
          </p:cNvPr>
          <p:cNvSpPr>
            <a:spLocks noGrp="1"/>
          </p:cNvSpPr>
          <p:nvPr>
            <p:ph type="dt" sz="half" idx="10"/>
          </p:nvPr>
        </p:nvSpPr>
        <p:spPr/>
        <p:txBody>
          <a:bodyPr/>
          <a:lstStyle/>
          <a:p>
            <a:fld id="{40B3135C-8AC8-42F3-B0B2-839A3E09C990}" type="datetimeFigureOut">
              <a:rPr lang="en-ZA" smtClean="0"/>
              <a:t>2023/06/06</a:t>
            </a:fld>
            <a:endParaRPr lang="en-ZA"/>
          </a:p>
        </p:txBody>
      </p:sp>
      <p:sp>
        <p:nvSpPr>
          <p:cNvPr id="6" name="Footer Placeholder 5">
            <a:extLst>
              <a:ext uri="{FF2B5EF4-FFF2-40B4-BE49-F238E27FC236}">
                <a16:creationId xmlns:a16="http://schemas.microsoft.com/office/drawing/2014/main" id="{E97ADC1E-B2A8-4EFE-A7E8-6964CA672A0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DB6D415-B458-4BF2-80E7-AC810EA73FBF}"/>
              </a:ext>
            </a:extLst>
          </p:cNvPr>
          <p:cNvSpPr>
            <a:spLocks noGrp="1"/>
          </p:cNvSpPr>
          <p:nvPr>
            <p:ph type="sldNum" sz="quarter" idx="12"/>
          </p:nvPr>
        </p:nvSpPr>
        <p:spPr/>
        <p:txBody>
          <a:bodyPr/>
          <a:lstStyle/>
          <a:p>
            <a:fld id="{C3995762-E10F-4F55-A99A-2CE3573DC9E0}" type="slidenum">
              <a:rPr lang="en-ZA" smtClean="0"/>
              <a:t>‹#›</a:t>
            </a:fld>
            <a:endParaRPr lang="en-ZA"/>
          </a:p>
        </p:txBody>
      </p:sp>
    </p:spTree>
    <p:extLst>
      <p:ext uri="{BB962C8B-B14F-4D97-AF65-F5344CB8AC3E}">
        <p14:creationId xmlns:p14="http://schemas.microsoft.com/office/powerpoint/2010/main" val="29812626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jpeg"/><Relationship Id="rId5" Type="http://schemas.openxmlformats.org/officeDocument/2006/relationships/theme" Target="../theme/theme4.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1440A76A-C9CB-4EFD-9C07-F5C9FD8073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665413"/>
            <a:ext cx="12192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5">
            <a:extLst>
              <a:ext uri="{FF2B5EF4-FFF2-40B4-BE49-F238E27FC236}">
                <a16:creationId xmlns:a16="http://schemas.microsoft.com/office/drawing/2014/main" id="{2404E876-F1E6-4779-A652-EAD60B6B6A47}"/>
              </a:ext>
            </a:extLst>
          </p:cNvPr>
          <p:cNvSpPr>
            <a:spLocks noGrp="1" noChangeArrowheads="1"/>
          </p:cNvSpPr>
          <p:nvPr>
            <p:ph type="title"/>
          </p:nvPr>
        </p:nvSpPr>
        <p:spPr bwMode="auto">
          <a:xfrm>
            <a:off x="766233" y="304800"/>
            <a:ext cx="10515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8" name="Text Placeholder 6">
            <a:extLst>
              <a:ext uri="{FF2B5EF4-FFF2-40B4-BE49-F238E27FC236}">
                <a16:creationId xmlns:a16="http://schemas.microsoft.com/office/drawing/2014/main" id="{F6D92FEC-8F3E-4370-9FFC-CA6382ECF22B}"/>
              </a:ext>
            </a:extLst>
          </p:cNvPr>
          <p:cNvSpPr>
            <a:spLocks noGrp="1" noChangeArrowheads="1"/>
          </p:cNvSpPr>
          <p:nvPr>
            <p:ph type="body" idx="1"/>
          </p:nvPr>
        </p:nvSpPr>
        <p:spPr bwMode="auto">
          <a:xfrm>
            <a:off x="838200" y="160020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Tree>
  </p:cSld>
  <p:clrMap bg1="lt1" tx1="dk1" bg2="lt2" tx2="dk2" accent1="accent1" accent2="accent2" accent3="accent3" accent4="accent4" accent5="accent5" accent6="accent6" hlink="hlink" folHlink="folHlink"/>
  <p:sldLayoutIdLst>
    <p:sldLayoutId id="2147485836" r:id="rId1"/>
  </p:sldLayoutIdLst>
  <p:hf hdr="0" ftr="0" dt="0"/>
  <p:txStyles>
    <p:titleStyle>
      <a:lvl1pPr algn="ctr" defTabSz="342900" rtl="0" eaLnBrk="0" fontAlgn="base" hangingPunct="0">
        <a:spcBef>
          <a:spcPct val="0"/>
        </a:spcBef>
        <a:spcAft>
          <a:spcPct val="0"/>
        </a:spcAft>
        <a:defRPr sz="2400" b="1" kern="1200">
          <a:solidFill>
            <a:schemeClr val="tx1"/>
          </a:solidFill>
          <a:latin typeface="Arial"/>
          <a:ea typeface="MS PGothic" panose="020B0600070205080204" pitchFamily="34" charset="-128"/>
          <a:cs typeface="ＭＳ Ｐゴシック" pitchFamily="-108" charset="-128"/>
        </a:defRPr>
      </a:lvl1pPr>
      <a:lvl2pPr algn="ctr" defTabSz="342900" rtl="0" eaLnBrk="0" fontAlgn="base" hangingPunct="0">
        <a:spcBef>
          <a:spcPct val="0"/>
        </a:spcBef>
        <a:spcAft>
          <a:spcPct val="0"/>
        </a:spcAft>
        <a:defRPr sz="2400" b="1">
          <a:solidFill>
            <a:schemeClr val="tx1"/>
          </a:solidFill>
          <a:latin typeface="Arial" charset="0"/>
          <a:ea typeface="MS PGothic" panose="020B0600070205080204" pitchFamily="34" charset="-128"/>
          <a:cs typeface="ＭＳ Ｐゴシック" pitchFamily="-108" charset="-128"/>
        </a:defRPr>
      </a:lvl2pPr>
      <a:lvl3pPr algn="ctr" defTabSz="342900" rtl="0" eaLnBrk="0" fontAlgn="base" hangingPunct="0">
        <a:spcBef>
          <a:spcPct val="0"/>
        </a:spcBef>
        <a:spcAft>
          <a:spcPct val="0"/>
        </a:spcAft>
        <a:defRPr sz="2400" b="1">
          <a:solidFill>
            <a:schemeClr val="tx1"/>
          </a:solidFill>
          <a:latin typeface="Arial" charset="0"/>
          <a:ea typeface="MS PGothic" panose="020B0600070205080204" pitchFamily="34" charset="-128"/>
          <a:cs typeface="ＭＳ Ｐゴシック" pitchFamily="-108" charset="-128"/>
        </a:defRPr>
      </a:lvl3pPr>
      <a:lvl4pPr algn="ctr" defTabSz="342900" rtl="0" eaLnBrk="0" fontAlgn="base" hangingPunct="0">
        <a:spcBef>
          <a:spcPct val="0"/>
        </a:spcBef>
        <a:spcAft>
          <a:spcPct val="0"/>
        </a:spcAft>
        <a:defRPr sz="2400" b="1">
          <a:solidFill>
            <a:schemeClr val="tx1"/>
          </a:solidFill>
          <a:latin typeface="Arial" charset="0"/>
          <a:ea typeface="MS PGothic" panose="020B0600070205080204" pitchFamily="34" charset="-128"/>
          <a:cs typeface="ＭＳ Ｐゴシック" pitchFamily="-108" charset="-128"/>
        </a:defRPr>
      </a:lvl4pPr>
      <a:lvl5pPr algn="ctr" defTabSz="342900" rtl="0" eaLnBrk="0" fontAlgn="base" hangingPunct="0">
        <a:spcBef>
          <a:spcPct val="0"/>
        </a:spcBef>
        <a:spcAft>
          <a:spcPct val="0"/>
        </a:spcAft>
        <a:defRPr sz="2400" b="1">
          <a:solidFill>
            <a:schemeClr val="tx1"/>
          </a:solidFill>
          <a:latin typeface="Arial" charset="0"/>
          <a:ea typeface="MS PGothic" panose="020B0600070205080204" pitchFamily="34" charset="-128"/>
          <a:cs typeface="ＭＳ Ｐゴシック" pitchFamily="-108" charset="-128"/>
        </a:defRPr>
      </a:lvl5pPr>
      <a:lvl6pPr marL="342900" algn="ctr" defTabSz="342900"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6pPr>
      <a:lvl7pPr marL="685800" algn="ctr" defTabSz="342900"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7pPr>
      <a:lvl8pPr marL="1028700" algn="ctr" defTabSz="342900"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8pPr>
      <a:lvl9pPr marL="1371600" algn="ctr" defTabSz="342900"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Arial"/>
          <a:ea typeface="MS PGothic" panose="020B0600070205080204" pitchFamily="34" charset="-128"/>
          <a:cs typeface="ＭＳ Ｐゴシック" pitchFamily="-108" charset="-128"/>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Arial"/>
          <a:ea typeface="MS PGothic" panose="020B0600070205080204" pitchFamily="34"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Arial"/>
          <a:ea typeface="MS PGothic" panose="020B0600070205080204" pitchFamily="34"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Arial"/>
          <a:ea typeface="MS PGothic" panose="020B0600070205080204" pitchFamily="34"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Arial"/>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475E2E-E6EE-4888-B653-0BFED2A6C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2B3471E-0884-44BE-962B-63AC578C3F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E839DD7-386C-4107-8290-AF56FC3AE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3135C-8AC8-42F3-B0B2-839A3E09C990}" type="datetimeFigureOut">
              <a:rPr lang="en-ZA" smtClean="0"/>
              <a:t>2023/06/06</a:t>
            </a:fld>
            <a:endParaRPr lang="en-ZA"/>
          </a:p>
        </p:txBody>
      </p:sp>
      <p:sp>
        <p:nvSpPr>
          <p:cNvPr id="5" name="Footer Placeholder 4">
            <a:extLst>
              <a:ext uri="{FF2B5EF4-FFF2-40B4-BE49-F238E27FC236}">
                <a16:creationId xmlns:a16="http://schemas.microsoft.com/office/drawing/2014/main" id="{02A7E7DE-96E8-4DF4-ACE0-3738EADACA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1F8074DB-D325-4B29-8B61-A942146313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95762-E10F-4F55-A99A-2CE3573DC9E0}" type="slidenum">
              <a:rPr lang="en-ZA" smtClean="0"/>
              <a:t>‹#›</a:t>
            </a:fld>
            <a:endParaRPr lang="en-ZA"/>
          </a:p>
        </p:txBody>
      </p:sp>
    </p:spTree>
    <p:extLst>
      <p:ext uri="{BB962C8B-B14F-4D97-AF65-F5344CB8AC3E}">
        <p14:creationId xmlns:p14="http://schemas.microsoft.com/office/powerpoint/2010/main" val="1516762333"/>
      </p:ext>
    </p:extLst>
  </p:cSld>
  <p:clrMap bg1="lt1" tx1="dk1" bg2="lt2" tx2="dk2" accent1="accent1" accent2="accent2" accent3="accent3" accent4="accent4" accent5="accent5" accent6="accent6" hlink="hlink" folHlink="folHlink"/>
  <p:sldLayoutIdLst>
    <p:sldLayoutId id="2147485866" r:id="rId1"/>
    <p:sldLayoutId id="2147485867" r:id="rId2"/>
    <p:sldLayoutId id="2147485868" r:id="rId3"/>
    <p:sldLayoutId id="2147485869" r:id="rId4"/>
    <p:sldLayoutId id="2147485870" r:id="rId5"/>
    <p:sldLayoutId id="2147485871" r:id="rId6"/>
    <p:sldLayoutId id="2147485872" r:id="rId7"/>
    <p:sldLayoutId id="2147485873" r:id="rId8"/>
    <p:sldLayoutId id="2147485874" r:id="rId9"/>
    <p:sldLayoutId id="2147485875" r:id="rId10"/>
    <p:sldLayoutId id="21474858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1B5EB-0051-4C2C-B775-0F75D7F009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1623ECA-887C-402C-827F-549C91493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533B701-1698-4E3E-A277-55FACF1117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2BCE6-5C66-405A-86ED-F78A161832C5}" type="datetimeFigureOut">
              <a:rPr lang="en-ZA" smtClean="0"/>
              <a:t>2023/06/06</a:t>
            </a:fld>
            <a:endParaRPr lang="en-ZA"/>
          </a:p>
        </p:txBody>
      </p:sp>
      <p:sp>
        <p:nvSpPr>
          <p:cNvPr id="5" name="Footer Placeholder 4">
            <a:extLst>
              <a:ext uri="{FF2B5EF4-FFF2-40B4-BE49-F238E27FC236}">
                <a16:creationId xmlns:a16="http://schemas.microsoft.com/office/drawing/2014/main" id="{25139B97-5EF4-4CB3-9C69-EA6D562A9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8C6F7556-A4CF-47F7-935A-BC0D3AC3ED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5E69D-A881-4265-9E81-1339E2B9BFBA}" type="slidenum">
              <a:rPr lang="en-ZA" smtClean="0"/>
              <a:t>‹#›</a:t>
            </a:fld>
            <a:endParaRPr lang="en-ZA"/>
          </a:p>
        </p:txBody>
      </p:sp>
    </p:spTree>
    <p:extLst>
      <p:ext uri="{BB962C8B-B14F-4D97-AF65-F5344CB8AC3E}">
        <p14:creationId xmlns:p14="http://schemas.microsoft.com/office/powerpoint/2010/main" val="2618780053"/>
      </p:ext>
    </p:extLst>
  </p:cSld>
  <p:clrMap bg1="lt1" tx1="dk1" bg2="lt2" tx2="dk2" accent1="accent1" accent2="accent2" accent3="accent3" accent4="accent4" accent5="accent5" accent6="accent6" hlink="hlink" folHlink="folHlink"/>
  <p:sldLayoutIdLst>
    <p:sldLayoutId id="2147485878" r:id="rId1"/>
    <p:sldLayoutId id="2147485879" r:id="rId2"/>
    <p:sldLayoutId id="2147485880" r:id="rId3"/>
    <p:sldLayoutId id="2147485881" r:id="rId4"/>
    <p:sldLayoutId id="2147485882" r:id="rId5"/>
    <p:sldLayoutId id="2147485883" r:id="rId6"/>
    <p:sldLayoutId id="2147485884" r:id="rId7"/>
    <p:sldLayoutId id="2147485885" r:id="rId8"/>
    <p:sldLayoutId id="2147485886" r:id="rId9"/>
    <p:sldLayoutId id="2147485887" r:id="rId10"/>
    <p:sldLayoutId id="21474858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479E83F3-F084-402E-9834-F581D73169D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2665413"/>
            <a:ext cx="12192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488595"/>
      </p:ext>
    </p:extLst>
  </p:cSld>
  <p:clrMap bg1="lt1" tx1="dk1" bg2="lt2" tx2="dk2" accent1="accent1" accent2="accent2" accent3="accent3" accent4="accent4" accent5="accent5" accent6="accent6" hlink="hlink" folHlink="folHlink"/>
  <p:sldLayoutIdLst>
    <p:sldLayoutId id="2147485856" r:id="rId1"/>
    <p:sldLayoutId id="2147485857" r:id="rId2"/>
    <p:sldLayoutId id="2147485864" r:id="rId3"/>
    <p:sldLayoutId id="2147485898" r:id="rId4"/>
  </p:sldLayoutIdLst>
  <p:hf hdr="0" ftr="0" dt="0"/>
  <p:txStyles>
    <p:title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46DEE245-073F-4907-92FC-A06B3D01FBC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2665413"/>
            <a:ext cx="12192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131965"/>
      </p:ext>
    </p:extLst>
  </p:cSld>
  <p:clrMap bg1="lt1" tx1="dk1" bg2="lt2" tx2="dk2" accent1="accent1" accent2="accent2" accent3="accent3" accent4="accent4" accent5="accent5" accent6="accent6" hlink="hlink" folHlink="folHlink"/>
  <p:sldLayoutIdLst>
    <p:sldLayoutId id="2147485892" r:id="rId1"/>
    <p:sldLayoutId id="2147485896" r:id="rId2"/>
    <p:sldLayoutId id="2147485897" r:id="rId3"/>
  </p:sldLayoutIdLst>
  <p:hf hdr="0"/>
  <p:txStyles>
    <p:title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jp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0.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C260BC18-EADE-474A-ACEE-C4E291EC0E3D}"/>
              </a:ext>
            </a:extLst>
          </p:cNvPr>
          <p:cNvSpPr txBox="1">
            <a:spLocks noChangeArrowheads="1"/>
          </p:cNvSpPr>
          <p:nvPr/>
        </p:nvSpPr>
        <p:spPr bwMode="auto">
          <a:xfrm>
            <a:off x="1885950" y="2649539"/>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dirty="0">
              <a:solidFill>
                <a:prstClr val="black"/>
              </a:solidFill>
            </a:endParaRPr>
          </a:p>
        </p:txBody>
      </p:sp>
      <p:pic>
        <p:nvPicPr>
          <p:cNvPr id="4099" name="Picture 7">
            <a:extLst>
              <a:ext uri="{FF2B5EF4-FFF2-40B4-BE49-F238E27FC236}">
                <a16:creationId xmlns:a16="http://schemas.microsoft.com/office/drawing/2014/main" id="{AA7C5D27-9469-422D-AC51-5F4B3D170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12192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E0477B3-59F7-471E-937C-DFA8B7CBB698}"/>
              </a:ext>
            </a:extLst>
          </p:cNvPr>
          <p:cNvSpPr/>
          <p:nvPr/>
        </p:nvSpPr>
        <p:spPr>
          <a:xfrm>
            <a:off x="142240" y="1489260"/>
            <a:ext cx="12049760" cy="2431435"/>
          </a:xfrm>
          <a:prstGeom prst="rect">
            <a:avLst/>
          </a:prstGeom>
        </p:spPr>
        <p:txBody>
          <a:bodyPr wrap="square">
            <a:spAutoFit/>
          </a:bodyPr>
          <a:lstStyle/>
          <a:p>
            <a:pPr algn="ctr">
              <a:defRPr/>
            </a:pPr>
            <a:r>
              <a:rPr lang="en-US" sz="3600" b="1" dirty="0">
                <a:solidFill>
                  <a:srgbClr val="1F497D">
                    <a:lumMod val="75000"/>
                  </a:srgbClr>
                </a:solidFill>
                <a:ea typeface="ＭＳ Ｐゴシック" panose="020B0600070205080204" pitchFamily="34" charset="-128"/>
                <a:cs typeface="Arial" panose="020B0604020202020204" pitchFamily="34" charset="0"/>
              </a:rPr>
              <a:t>Regulatory Watch Reports</a:t>
            </a:r>
          </a:p>
          <a:p>
            <a:pPr>
              <a:defRPr/>
            </a:pPr>
            <a:endParaRPr lang="en-US" sz="1600" b="1" dirty="0">
              <a:solidFill>
                <a:srgbClr val="1F497D">
                  <a:lumMod val="75000"/>
                </a:srgbClr>
              </a:solidFill>
              <a:ea typeface="ＭＳ Ｐゴシック" panose="020B0600070205080204" pitchFamily="34" charset="-128"/>
              <a:cs typeface="Arial" panose="020B0604020202020204" pitchFamily="34" charset="0"/>
            </a:endParaRPr>
          </a:p>
          <a:p>
            <a:pPr>
              <a:defRPr/>
            </a:pPr>
            <a:r>
              <a:rPr lang="en-US" sz="3200" b="1" dirty="0">
                <a:solidFill>
                  <a:srgbClr val="1F497D">
                    <a:lumMod val="75000"/>
                  </a:srgbClr>
                </a:solidFill>
                <a:ea typeface="ＭＳ Ｐゴシック" panose="020B0600070205080204" pitchFamily="34" charset="-128"/>
                <a:cs typeface="Arial" panose="020B0604020202020204" pitchFamily="34" charset="0"/>
              </a:rPr>
              <a:t>Drinking Water (Blue Drop)</a:t>
            </a:r>
          </a:p>
          <a:p>
            <a:pPr>
              <a:defRPr/>
            </a:pPr>
            <a:r>
              <a:rPr lang="en-US" sz="3200" b="1" dirty="0">
                <a:solidFill>
                  <a:srgbClr val="1F497D">
                    <a:lumMod val="75000"/>
                  </a:srgbClr>
                </a:solidFill>
                <a:ea typeface="ＭＳ Ｐゴシック" panose="020B0600070205080204" pitchFamily="34" charset="-128"/>
                <a:cs typeface="Arial" panose="020B0604020202020204" pitchFamily="34" charset="0"/>
              </a:rPr>
              <a:t>Wastewater (Green Drop)</a:t>
            </a:r>
          </a:p>
          <a:p>
            <a:pPr>
              <a:defRPr/>
            </a:pPr>
            <a:r>
              <a:rPr lang="en-US" sz="3200" b="1" dirty="0">
                <a:solidFill>
                  <a:srgbClr val="1F497D">
                    <a:lumMod val="75000"/>
                  </a:srgbClr>
                </a:solidFill>
                <a:ea typeface="ＭＳ Ｐゴシック" panose="020B0600070205080204" pitchFamily="34" charset="-128"/>
                <a:cs typeface="Arial" panose="020B0604020202020204" pitchFamily="34" charset="0"/>
              </a:rPr>
              <a:t>Water Conservation and Demand Management (No Drop)</a:t>
            </a:r>
            <a:r>
              <a:rPr lang="en-US" sz="3600" b="1" dirty="0">
                <a:solidFill>
                  <a:srgbClr val="1F497D">
                    <a:lumMod val="75000"/>
                  </a:srgbClr>
                </a:solidFill>
                <a:ea typeface="ＭＳ Ｐゴシック" panose="020B0600070205080204" pitchFamily="34" charset="-128"/>
                <a:cs typeface="Arial" panose="020B0604020202020204" pitchFamily="34" charset="0"/>
              </a:rPr>
              <a:t> </a:t>
            </a:r>
          </a:p>
        </p:txBody>
      </p:sp>
      <p:sp>
        <p:nvSpPr>
          <p:cNvPr id="2" name="TextBox 1">
            <a:extLst>
              <a:ext uri="{FF2B5EF4-FFF2-40B4-BE49-F238E27FC236}">
                <a16:creationId xmlns:a16="http://schemas.microsoft.com/office/drawing/2014/main" id="{C97E2A8E-792F-4C25-A13C-723A544291BC}"/>
              </a:ext>
            </a:extLst>
          </p:cNvPr>
          <p:cNvSpPr txBox="1"/>
          <p:nvPr/>
        </p:nvSpPr>
        <p:spPr>
          <a:xfrm>
            <a:off x="9641840" y="4074160"/>
            <a:ext cx="1880643" cy="461665"/>
          </a:xfrm>
          <a:prstGeom prst="rect">
            <a:avLst/>
          </a:prstGeom>
          <a:noFill/>
        </p:spPr>
        <p:txBody>
          <a:bodyPr wrap="none" rtlCol="0">
            <a:spAutoFit/>
          </a:bodyPr>
          <a:lstStyle/>
          <a:p>
            <a:r>
              <a:rPr lang="en-US" dirty="0"/>
              <a:t>6 June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84A8D0-4300-429B-A676-95DC28170C45}"/>
              </a:ext>
            </a:extLst>
          </p:cNvPr>
          <p:cNvSpPr>
            <a:spLocks noGrp="1"/>
          </p:cNvSpPr>
          <p:nvPr>
            <p:ph type="sldNum" sz="quarter" idx="12"/>
          </p:nvPr>
        </p:nvSpPr>
        <p:spPr/>
        <p:txBody>
          <a:bodyPr/>
          <a:lstStyle/>
          <a:p>
            <a:pPr>
              <a:defRPr/>
            </a:pPr>
            <a:fld id="{882C7E67-1EE8-45B0-BDF4-FB621080F5D5}" type="slidenum">
              <a:rPr lang="en-US" smtClean="0"/>
              <a:pPr>
                <a:defRPr/>
              </a:pPr>
              <a:t>10</a:t>
            </a:fld>
            <a:endParaRPr lang="en-US" dirty="0"/>
          </a:p>
        </p:txBody>
      </p:sp>
      <p:sp>
        <p:nvSpPr>
          <p:cNvPr id="5" name="Title 1">
            <a:extLst>
              <a:ext uri="{FF2B5EF4-FFF2-40B4-BE49-F238E27FC236}">
                <a16:creationId xmlns:a16="http://schemas.microsoft.com/office/drawing/2014/main" id="{654BDE11-7B1B-4E50-958E-1B63218F6160}"/>
              </a:ext>
            </a:extLst>
          </p:cNvPr>
          <p:cNvSpPr txBox="1">
            <a:spLocks noChangeArrowheads="1"/>
          </p:cNvSpPr>
          <p:nvPr/>
        </p:nvSpPr>
        <p:spPr bwMode="auto">
          <a:xfrm>
            <a:off x="478780" y="136524"/>
            <a:ext cx="9681220" cy="6172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a:r>
              <a:rPr lang="en-US" altLang="en-US" sz="2400" b="1" dirty="0">
                <a:latin typeface="Arial" panose="020B0604020202020204" pitchFamily="34" charset="0"/>
              </a:rPr>
              <a:t>1. GREEN DROP WATCH REPORT: SUMMARY OF FINDINGS</a:t>
            </a:r>
            <a:endParaRPr lang="en-ZA" altLang="en-US" sz="2400" b="1" dirty="0">
              <a:latin typeface="Arial" panose="020B0604020202020204" pitchFamily="34" charset="0"/>
            </a:endParaRPr>
          </a:p>
        </p:txBody>
      </p:sp>
      <p:sp>
        <p:nvSpPr>
          <p:cNvPr id="6" name="TextBox 5">
            <a:extLst>
              <a:ext uri="{FF2B5EF4-FFF2-40B4-BE49-F238E27FC236}">
                <a16:creationId xmlns:a16="http://schemas.microsoft.com/office/drawing/2014/main" id="{0764C790-ABD4-4447-AAF1-663A00E15D7D}"/>
              </a:ext>
            </a:extLst>
          </p:cNvPr>
          <p:cNvSpPr txBox="1"/>
          <p:nvPr/>
        </p:nvSpPr>
        <p:spPr>
          <a:xfrm>
            <a:off x="124708" y="687918"/>
            <a:ext cx="11707242" cy="5616922"/>
          </a:xfrm>
          <a:prstGeom prst="rect">
            <a:avLst/>
          </a:prstGeom>
          <a:noFill/>
        </p:spPr>
        <p:txBody>
          <a:bodyPr wrap="square" lIns="91440" tIns="45720" rIns="91440" bIns="45720" rtlCol="0" anchor="t">
            <a:spAutoFit/>
          </a:bodyPr>
          <a:lstStyle/>
          <a:p>
            <a:pPr marL="285750" indent="-285750" algn="just">
              <a:spcBef>
                <a:spcPts val="600"/>
              </a:spcBef>
              <a:buFont typeface="Arial" panose="020B0604020202020204" pitchFamily="34" charset="0"/>
              <a:buChar char="•"/>
            </a:pPr>
            <a:r>
              <a:rPr lang="en-GB" sz="1800" dirty="0">
                <a:latin typeface="Arial"/>
                <a:ea typeface="MS PGothic"/>
                <a:cs typeface="Arial"/>
              </a:rPr>
              <a:t>2022 full Green Drop report released in April 2022 found 334 out of 850 (39%) municipal wastewater systems in 90 municipalities which are water services authorities (63% of the 144 water services authorities) to be in critical condition, receiving Green Drop scores of 30% and below</a:t>
            </a:r>
          </a:p>
          <a:p>
            <a:pPr marL="285750" indent="-285750" algn="just">
              <a:spcBef>
                <a:spcPts val="600"/>
              </a:spcBef>
              <a:buFont typeface="Arial" panose="020B0604020202020204" pitchFamily="34" charset="0"/>
              <a:buChar char="•"/>
            </a:pPr>
            <a:r>
              <a:rPr lang="en-GB" sz="1800" dirty="0">
                <a:latin typeface="Arial"/>
                <a:ea typeface="MS PGothic"/>
                <a:cs typeface="Arial"/>
              </a:rPr>
              <a:t>In 2013, when the last Green Drop assessment report was done, 248 out of 824 (30%) municipal wastewater systems were in a critical condition, indicating a decline between 2103 and 2022</a:t>
            </a:r>
            <a:endParaRPr lang="en-ZA" sz="1800" dirty="0"/>
          </a:p>
          <a:p>
            <a:pPr marL="285750" indent="-285750" algn="just">
              <a:spcBef>
                <a:spcPts val="600"/>
              </a:spcBef>
              <a:buFont typeface="Arial" panose="020B0604020202020204" pitchFamily="34" charset="0"/>
              <a:buChar char="•"/>
            </a:pPr>
            <a:r>
              <a:rPr lang="en-GB" sz="1800" dirty="0"/>
              <a:t>Following the release of the 2022 Green Drop report, the Department issued non-compliance notices to these 90 municipalities, requesting the municipalities to submit corrective action plans to address the shortcomings identified in the Green Drop report</a:t>
            </a:r>
          </a:p>
          <a:p>
            <a:pPr marL="285750" indent="-285750" algn="just">
              <a:spcBef>
                <a:spcPts val="600"/>
              </a:spcBef>
              <a:buFont typeface="Arial" panose="020B0604020202020204" pitchFamily="34" charset="0"/>
              <a:buChar char="•"/>
            </a:pPr>
            <a:r>
              <a:rPr lang="en-US" sz="1800" dirty="0"/>
              <a:t>By March 2023, Department had received corrective action plans from municipalities for 168 of the 334 wastewater systems (i.e. a 50% response rate). 43 of the 90 municipalities requested support from the Department to develop corrective action plans</a:t>
            </a:r>
          </a:p>
          <a:p>
            <a:pPr marL="285750" indent="-285750" algn="just">
              <a:spcBef>
                <a:spcPts val="600"/>
              </a:spcBef>
              <a:buFont typeface="Arial" panose="020B0604020202020204" pitchFamily="34" charset="0"/>
              <a:buChar char="•"/>
            </a:pPr>
            <a:r>
              <a:rPr lang="en-US" sz="1800" dirty="0"/>
              <a:t>By March 2023, only 34 of the 168 plans submitted to the department were being implemented, with the balance being in planning phase or no progress reported</a:t>
            </a:r>
          </a:p>
          <a:p>
            <a:pPr marL="285750" indent="-285750" algn="just">
              <a:spcBef>
                <a:spcPts val="600"/>
              </a:spcBef>
              <a:buFont typeface="Arial" panose="020B0604020202020204" pitchFamily="34" charset="0"/>
              <a:buChar char="•"/>
            </a:pPr>
            <a:r>
              <a:rPr lang="en-US" sz="1800" dirty="0"/>
              <a:t>For those municipalities which did not submit corrective action plans, DWS has issued directives in terms of the National Water Act compelling them to submit such plans</a:t>
            </a:r>
          </a:p>
          <a:p>
            <a:pPr marL="285750" indent="-285750" algn="just">
              <a:spcBef>
                <a:spcPts val="600"/>
              </a:spcBef>
              <a:buFont typeface="Arial" panose="020B0604020202020204" pitchFamily="34" charset="0"/>
              <a:buChar char="•"/>
            </a:pPr>
            <a:r>
              <a:rPr lang="en-US" sz="1800" dirty="0"/>
              <a:t>Criminal charges have been laid against some of the municipalities which have not submitted corrective action plans</a:t>
            </a:r>
          </a:p>
          <a:p>
            <a:pPr marL="285750" indent="-285750" algn="just">
              <a:spcBef>
                <a:spcPts val="600"/>
              </a:spcBef>
              <a:buFont typeface="Arial" panose="020B0604020202020204" pitchFamily="34" charset="0"/>
              <a:buChar char="•"/>
            </a:pPr>
            <a:endParaRPr lang="en-ZA" sz="1800" dirty="0"/>
          </a:p>
        </p:txBody>
      </p:sp>
    </p:spTree>
    <p:extLst>
      <p:ext uri="{BB962C8B-B14F-4D97-AF65-F5344CB8AC3E}">
        <p14:creationId xmlns:p14="http://schemas.microsoft.com/office/powerpoint/2010/main" val="176204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50195B-9A2F-4749-9D82-98FC5B141250}"/>
              </a:ext>
            </a:extLst>
          </p:cNvPr>
          <p:cNvSpPr>
            <a:spLocks noGrp="1"/>
          </p:cNvSpPr>
          <p:nvPr>
            <p:ph type="sldNum" sz="quarter" idx="12"/>
          </p:nvPr>
        </p:nvSpPr>
        <p:spPr/>
        <p:txBody>
          <a:bodyPr/>
          <a:lstStyle/>
          <a:p>
            <a:pPr>
              <a:defRPr/>
            </a:pPr>
            <a:fld id="{882C7E67-1EE8-45B0-BDF4-FB621080F5D5}" type="slidenum">
              <a:rPr lang="en-US" smtClean="0"/>
              <a:pPr>
                <a:defRPr/>
              </a:pPr>
              <a:t>11</a:t>
            </a:fld>
            <a:endParaRPr lang="en-US" dirty="0"/>
          </a:p>
        </p:txBody>
      </p:sp>
      <p:graphicFrame>
        <p:nvGraphicFramePr>
          <p:cNvPr id="7" name="Table 6">
            <a:extLst>
              <a:ext uri="{FF2B5EF4-FFF2-40B4-BE49-F238E27FC236}">
                <a16:creationId xmlns:a16="http://schemas.microsoft.com/office/drawing/2014/main" id="{79F41E2A-B195-4E45-82A6-E29EF6ED2DE3}"/>
              </a:ext>
            </a:extLst>
          </p:cNvPr>
          <p:cNvGraphicFramePr>
            <a:graphicFrameLocks noGrp="1"/>
          </p:cNvGraphicFramePr>
          <p:nvPr>
            <p:extLst>
              <p:ext uri="{D42A27DB-BD31-4B8C-83A1-F6EECF244321}">
                <p14:modId xmlns:p14="http://schemas.microsoft.com/office/powerpoint/2010/main" val="3011706733"/>
              </p:ext>
            </p:extLst>
          </p:nvPr>
        </p:nvGraphicFramePr>
        <p:xfrm>
          <a:off x="319340" y="990221"/>
          <a:ext cx="11553320" cy="4289717"/>
        </p:xfrm>
        <a:graphic>
          <a:graphicData uri="http://schemas.openxmlformats.org/drawingml/2006/table">
            <a:tbl>
              <a:tblPr firstRow="1" firstCol="1" bandRow="1"/>
              <a:tblGrid>
                <a:gridCol w="1894315">
                  <a:extLst>
                    <a:ext uri="{9D8B030D-6E8A-4147-A177-3AD203B41FA5}">
                      <a16:colId xmlns:a16="http://schemas.microsoft.com/office/drawing/2014/main" val="3097624323"/>
                    </a:ext>
                  </a:extLst>
                </a:gridCol>
                <a:gridCol w="3014268">
                  <a:extLst>
                    <a:ext uri="{9D8B030D-6E8A-4147-A177-3AD203B41FA5}">
                      <a16:colId xmlns:a16="http://schemas.microsoft.com/office/drawing/2014/main" val="3262553152"/>
                    </a:ext>
                  </a:extLst>
                </a:gridCol>
                <a:gridCol w="2137286">
                  <a:extLst>
                    <a:ext uri="{9D8B030D-6E8A-4147-A177-3AD203B41FA5}">
                      <a16:colId xmlns:a16="http://schemas.microsoft.com/office/drawing/2014/main" val="293426872"/>
                    </a:ext>
                  </a:extLst>
                </a:gridCol>
                <a:gridCol w="2266471">
                  <a:extLst>
                    <a:ext uri="{9D8B030D-6E8A-4147-A177-3AD203B41FA5}">
                      <a16:colId xmlns:a16="http://schemas.microsoft.com/office/drawing/2014/main" val="1670032754"/>
                    </a:ext>
                  </a:extLst>
                </a:gridCol>
                <a:gridCol w="2240980">
                  <a:extLst>
                    <a:ext uri="{9D8B030D-6E8A-4147-A177-3AD203B41FA5}">
                      <a16:colId xmlns:a16="http://schemas.microsoft.com/office/drawing/2014/main" val="3158493238"/>
                    </a:ext>
                  </a:extLst>
                </a:gridCol>
              </a:tblGrid>
              <a:tr h="1171527">
                <a:tc>
                  <a:txBody>
                    <a:bodyPr/>
                    <a:lstStyle/>
                    <a:p>
                      <a:pPr algn="l"/>
                      <a:r>
                        <a:rPr lang="en-GB" sz="1800" b="1" dirty="0">
                          <a:solidFill>
                            <a:srgbClr val="000000"/>
                          </a:solidFill>
                          <a:effectLst/>
                          <a:latin typeface="+mn-lt"/>
                          <a:ea typeface="Times New Roman" panose="02020603050405020304" pitchFamily="18" charset="0"/>
                          <a:cs typeface="Times New Roman" panose="02020603050405020304" pitchFamily="18" charset="0"/>
                        </a:rPr>
                        <a:t>Province</a:t>
                      </a:r>
                      <a:endParaRPr lang="en-ZA" sz="18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C2D69B"/>
                    </a:solidFill>
                  </a:tcPr>
                </a:tc>
                <a:tc>
                  <a:txBody>
                    <a:bodyPr/>
                    <a:lstStyle/>
                    <a:p>
                      <a:pPr algn="l"/>
                      <a:r>
                        <a:rPr lang="en-GB" sz="1800" b="1" dirty="0">
                          <a:solidFill>
                            <a:srgbClr val="000000"/>
                          </a:solidFill>
                          <a:effectLst/>
                          <a:latin typeface="+mn-lt"/>
                          <a:ea typeface="Times New Roman" panose="02020603050405020304" pitchFamily="18" charset="0"/>
                          <a:cs typeface="Times New Roman" panose="02020603050405020304" pitchFamily="18" charset="0"/>
                        </a:rPr>
                        <a:t>No of Water Services Authorities with systems in a critical condition</a:t>
                      </a:r>
                      <a:endParaRPr lang="en-ZA" sz="18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C2D69B"/>
                    </a:solidFill>
                  </a:tcPr>
                </a:tc>
                <a:tc>
                  <a:txBody>
                    <a:bodyPr/>
                    <a:lstStyle/>
                    <a:p>
                      <a:pPr algn="l"/>
                      <a:r>
                        <a:rPr lang="en-GB" sz="1800" b="1" dirty="0">
                          <a:solidFill>
                            <a:srgbClr val="000000"/>
                          </a:solidFill>
                          <a:effectLst/>
                          <a:latin typeface="+mn-lt"/>
                          <a:ea typeface="Times New Roman" panose="02020603050405020304" pitchFamily="18" charset="0"/>
                          <a:cs typeface="Times New Roman" panose="02020603050405020304" pitchFamily="18" charset="0"/>
                        </a:rPr>
                        <a:t>No of wastewater treatment systems in a critical condition</a:t>
                      </a:r>
                      <a:endParaRPr lang="en-ZA" sz="18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C2D69B"/>
                    </a:solidFill>
                  </a:tcPr>
                </a:tc>
                <a:tc>
                  <a:txBody>
                    <a:bodyPr/>
                    <a:lstStyle/>
                    <a:p>
                      <a:pPr algn="l"/>
                      <a:r>
                        <a:rPr lang="en-GB" sz="1800" b="1" dirty="0">
                          <a:solidFill>
                            <a:srgbClr val="000000"/>
                          </a:solidFill>
                          <a:effectLst/>
                          <a:latin typeface="+mn-lt"/>
                          <a:ea typeface="Times New Roman" panose="02020603050405020304" pitchFamily="18" charset="0"/>
                          <a:cs typeface="Times New Roman" panose="02020603050405020304" pitchFamily="18" charset="0"/>
                        </a:rPr>
                        <a:t>No (%) of corrective action plans received by DWS </a:t>
                      </a:r>
                      <a:endParaRPr lang="en-ZA" sz="18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C2D69B"/>
                    </a:solidFill>
                  </a:tcPr>
                </a:tc>
                <a:tc>
                  <a:txBody>
                    <a:bodyPr/>
                    <a:lstStyle/>
                    <a:p>
                      <a:pPr algn="l"/>
                      <a:r>
                        <a:rPr lang="en-GB" sz="1800" b="1" dirty="0">
                          <a:solidFill>
                            <a:srgbClr val="000000"/>
                          </a:solidFill>
                          <a:effectLst/>
                          <a:latin typeface="+mn-lt"/>
                          <a:ea typeface="Times New Roman" panose="02020603050405020304" pitchFamily="18" charset="0"/>
                          <a:cs typeface="Times New Roman" panose="02020603050405020304" pitchFamily="18" charset="0"/>
                        </a:rPr>
                        <a:t>No of corrective action plans in implementation (31 March 2023)</a:t>
                      </a:r>
                      <a:endParaRPr lang="en-ZA" sz="18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C2D69B"/>
                    </a:solidFill>
                  </a:tcPr>
                </a:tc>
                <a:extLst>
                  <a:ext uri="{0D108BD9-81ED-4DB2-BD59-A6C34878D82A}">
                    <a16:rowId xmlns:a16="http://schemas.microsoft.com/office/drawing/2014/main" val="124083145"/>
                  </a:ext>
                </a:extLst>
              </a:tr>
              <a:tr h="311819">
                <a:tc>
                  <a:txBody>
                    <a:bodyPr/>
                    <a:lstStyle/>
                    <a:p>
                      <a:r>
                        <a:rPr lang="en-GB" sz="1800" dirty="0">
                          <a:solidFill>
                            <a:srgbClr val="000000"/>
                          </a:solidFill>
                          <a:effectLst/>
                          <a:latin typeface="+mn-lt"/>
                          <a:ea typeface="Times New Roman" panose="02020603050405020304" pitchFamily="18" charset="0"/>
                          <a:cs typeface="Times New Roman" panose="02020603050405020304" pitchFamily="18" charset="0"/>
                        </a:rPr>
                        <a:t>Eastern Cape</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EAF1DD"/>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10</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48</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45 (94%)</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2</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2634667976"/>
                  </a:ext>
                </a:extLst>
              </a:tr>
              <a:tr h="311819">
                <a:tc>
                  <a:txBody>
                    <a:bodyPr/>
                    <a:lstStyle/>
                    <a:p>
                      <a:r>
                        <a:rPr lang="en-GB" sz="1800" dirty="0">
                          <a:solidFill>
                            <a:srgbClr val="000000"/>
                          </a:solidFill>
                          <a:effectLst/>
                          <a:latin typeface="+mn-lt"/>
                          <a:ea typeface="Times New Roman" panose="02020603050405020304" pitchFamily="18" charset="0"/>
                          <a:cs typeface="Times New Roman" panose="02020603050405020304" pitchFamily="18" charset="0"/>
                        </a:rPr>
                        <a:t>Free State</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EAF1DD"/>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17</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64</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10 (16%)</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None</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1909831154"/>
                  </a:ext>
                </a:extLst>
              </a:tr>
              <a:tr h="311819">
                <a:tc>
                  <a:txBody>
                    <a:bodyPr/>
                    <a:lstStyle/>
                    <a:p>
                      <a:r>
                        <a:rPr lang="en-GB" sz="1800" dirty="0">
                          <a:solidFill>
                            <a:srgbClr val="000000"/>
                          </a:solidFill>
                          <a:effectLst/>
                          <a:latin typeface="+mn-lt"/>
                          <a:ea typeface="Times New Roman" panose="02020603050405020304" pitchFamily="18" charset="0"/>
                          <a:cs typeface="Times New Roman" panose="02020603050405020304" pitchFamily="18" charset="0"/>
                        </a:rPr>
                        <a:t>Gauteng</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EAF1DD"/>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4</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9</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8 (89%)</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2</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4257588237"/>
                  </a:ext>
                </a:extLst>
              </a:tr>
              <a:tr h="311819">
                <a:tc>
                  <a:txBody>
                    <a:bodyPr/>
                    <a:lstStyle/>
                    <a:p>
                      <a:r>
                        <a:rPr lang="en-GB" sz="1800" dirty="0">
                          <a:solidFill>
                            <a:srgbClr val="000000"/>
                          </a:solidFill>
                          <a:effectLst/>
                          <a:latin typeface="+mn-lt"/>
                          <a:ea typeface="Times New Roman" panose="02020603050405020304" pitchFamily="18" charset="0"/>
                          <a:cs typeface="Times New Roman" panose="02020603050405020304" pitchFamily="18" charset="0"/>
                        </a:rPr>
                        <a:t>KwaZulu Natal</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EAF1DD"/>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4</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20</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0 (0%)</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None</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2446202138"/>
                  </a:ext>
                </a:extLst>
              </a:tr>
              <a:tr h="311819">
                <a:tc>
                  <a:txBody>
                    <a:bodyPr/>
                    <a:lstStyle/>
                    <a:p>
                      <a:r>
                        <a:rPr lang="en-GB" sz="1800" dirty="0">
                          <a:solidFill>
                            <a:srgbClr val="000000"/>
                          </a:solidFill>
                          <a:effectLst/>
                          <a:latin typeface="+mn-lt"/>
                          <a:ea typeface="Times New Roman" panose="02020603050405020304" pitchFamily="18" charset="0"/>
                          <a:cs typeface="Times New Roman" panose="02020603050405020304" pitchFamily="18" charset="0"/>
                        </a:rPr>
                        <a:t>Limpopo</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EAF1DD"/>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10</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50</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50 (100%)</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None</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129823515"/>
                  </a:ext>
                </a:extLst>
              </a:tr>
              <a:tr h="311819">
                <a:tc>
                  <a:txBody>
                    <a:bodyPr/>
                    <a:lstStyle/>
                    <a:p>
                      <a:r>
                        <a:rPr lang="en-GB" sz="1800" dirty="0">
                          <a:solidFill>
                            <a:srgbClr val="000000"/>
                          </a:solidFill>
                          <a:effectLst/>
                          <a:latin typeface="+mn-lt"/>
                          <a:ea typeface="Times New Roman" panose="02020603050405020304" pitchFamily="18" charset="0"/>
                          <a:cs typeface="Times New Roman" panose="02020603050405020304" pitchFamily="18" charset="0"/>
                        </a:rPr>
                        <a:t>Mpumalanga</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EAF1DD"/>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8</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33</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10 (30%)</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None</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183172866"/>
                  </a:ext>
                </a:extLst>
              </a:tr>
              <a:tr h="311819">
                <a:tc>
                  <a:txBody>
                    <a:bodyPr/>
                    <a:lstStyle/>
                    <a:p>
                      <a:r>
                        <a:rPr lang="en-GB" sz="1800" dirty="0">
                          <a:solidFill>
                            <a:srgbClr val="000000"/>
                          </a:solidFill>
                          <a:effectLst/>
                          <a:latin typeface="+mn-lt"/>
                          <a:ea typeface="Times New Roman" panose="02020603050405020304" pitchFamily="18" charset="0"/>
                          <a:cs typeface="Times New Roman" panose="02020603050405020304" pitchFamily="18" charset="0"/>
                        </a:rPr>
                        <a:t>Northern Cape</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EAF1DD"/>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23</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59</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14 (24%)</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8</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323579702"/>
                  </a:ext>
                </a:extLst>
              </a:tr>
              <a:tr h="311819">
                <a:tc>
                  <a:txBody>
                    <a:bodyPr/>
                    <a:lstStyle/>
                    <a:p>
                      <a:r>
                        <a:rPr lang="en-GB" sz="1800" dirty="0">
                          <a:solidFill>
                            <a:srgbClr val="000000"/>
                          </a:solidFill>
                          <a:effectLst/>
                          <a:latin typeface="+mn-lt"/>
                          <a:ea typeface="Times New Roman" panose="02020603050405020304" pitchFamily="18" charset="0"/>
                          <a:cs typeface="Times New Roman" panose="02020603050405020304" pitchFamily="18" charset="0"/>
                        </a:rPr>
                        <a:t>North West</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EAF1DD"/>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7</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33</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13 (39%)</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9</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1592785090"/>
                  </a:ext>
                </a:extLst>
              </a:tr>
              <a:tr h="311819">
                <a:tc>
                  <a:txBody>
                    <a:bodyPr/>
                    <a:lstStyle/>
                    <a:p>
                      <a:r>
                        <a:rPr lang="en-GB" sz="1800" dirty="0">
                          <a:solidFill>
                            <a:srgbClr val="000000"/>
                          </a:solidFill>
                          <a:effectLst/>
                          <a:latin typeface="+mn-lt"/>
                          <a:ea typeface="Times New Roman" panose="02020603050405020304" pitchFamily="18" charset="0"/>
                          <a:cs typeface="Times New Roman" panose="02020603050405020304" pitchFamily="18" charset="0"/>
                        </a:rPr>
                        <a:t>Western Cape</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EAF1DD"/>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7</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18</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18 (100%)</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mn-lt"/>
                          <a:ea typeface="Times New Roman" panose="02020603050405020304" pitchFamily="18" charset="0"/>
                          <a:cs typeface="Times New Roman" panose="02020603050405020304" pitchFamily="18" charset="0"/>
                        </a:rPr>
                        <a:t>13</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20067666"/>
                  </a:ext>
                </a:extLst>
              </a:tr>
              <a:tr h="311819">
                <a:tc>
                  <a:txBody>
                    <a:bodyPr/>
                    <a:lstStyle/>
                    <a:p>
                      <a:r>
                        <a:rPr lang="en-GB" sz="1800" b="1" dirty="0">
                          <a:solidFill>
                            <a:srgbClr val="000000"/>
                          </a:solidFill>
                          <a:effectLst/>
                          <a:latin typeface="+mn-lt"/>
                          <a:ea typeface="Times New Roman" panose="02020603050405020304" pitchFamily="18" charset="0"/>
                          <a:cs typeface="Times New Roman" panose="02020603050405020304" pitchFamily="18" charset="0"/>
                        </a:rPr>
                        <a:t>National Totals</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C2D69B"/>
                    </a:solidFill>
                  </a:tcPr>
                </a:tc>
                <a:tc>
                  <a:txBody>
                    <a:bodyPr/>
                    <a:lstStyle/>
                    <a:p>
                      <a:pPr algn="ctr"/>
                      <a:r>
                        <a:rPr lang="en-GB" sz="1800" b="1" dirty="0">
                          <a:solidFill>
                            <a:srgbClr val="000000"/>
                          </a:solidFill>
                          <a:effectLst/>
                          <a:latin typeface="+mn-lt"/>
                          <a:ea typeface="Times New Roman" panose="02020603050405020304" pitchFamily="18" charset="0"/>
                          <a:cs typeface="Times New Roman" panose="02020603050405020304" pitchFamily="18" charset="0"/>
                        </a:rPr>
                        <a:t>90</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C2D69B"/>
                    </a:solidFill>
                  </a:tcPr>
                </a:tc>
                <a:tc>
                  <a:txBody>
                    <a:bodyPr/>
                    <a:lstStyle/>
                    <a:p>
                      <a:pPr algn="ctr"/>
                      <a:r>
                        <a:rPr lang="en-GB" sz="1800" b="1" dirty="0">
                          <a:solidFill>
                            <a:srgbClr val="000000"/>
                          </a:solidFill>
                          <a:effectLst/>
                          <a:latin typeface="+mn-lt"/>
                          <a:ea typeface="Times New Roman" panose="02020603050405020304" pitchFamily="18" charset="0"/>
                          <a:cs typeface="Times New Roman" panose="02020603050405020304" pitchFamily="18" charset="0"/>
                        </a:rPr>
                        <a:t>334</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C2D69B"/>
                    </a:solidFill>
                  </a:tcPr>
                </a:tc>
                <a:tc>
                  <a:txBody>
                    <a:bodyPr/>
                    <a:lstStyle/>
                    <a:p>
                      <a:pPr algn="ctr"/>
                      <a:r>
                        <a:rPr lang="en-GB" sz="1800" b="1" dirty="0">
                          <a:solidFill>
                            <a:srgbClr val="000000"/>
                          </a:solidFill>
                          <a:effectLst/>
                          <a:latin typeface="+mn-lt"/>
                          <a:ea typeface="Times New Roman" panose="02020603050405020304" pitchFamily="18" charset="0"/>
                          <a:cs typeface="Times New Roman" panose="02020603050405020304" pitchFamily="18" charset="0"/>
                        </a:rPr>
                        <a:t>168 (50%)</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C2D69B"/>
                    </a:solidFill>
                  </a:tcPr>
                </a:tc>
                <a:tc>
                  <a:txBody>
                    <a:bodyPr/>
                    <a:lstStyle/>
                    <a:p>
                      <a:pPr algn="ctr"/>
                      <a:r>
                        <a:rPr lang="en-GB" sz="1800" b="1" dirty="0">
                          <a:solidFill>
                            <a:srgbClr val="000000"/>
                          </a:solidFill>
                          <a:effectLst/>
                          <a:latin typeface="+mn-lt"/>
                          <a:ea typeface="Times New Roman" panose="02020603050405020304" pitchFamily="18" charset="0"/>
                          <a:cs typeface="Times New Roman" panose="02020603050405020304" pitchFamily="18" charset="0"/>
                        </a:rPr>
                        <a:t> 34 (10%)</a:t>
                      </a:r>
                      <a:endParaRPr lang="en-ZA"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C2D69B"/>
                    </a:solidFill>
                  </a:tcPr>
                </a:tc>
                <a:extLst>
                  <a:ext uri="{0D108BD9-81ED-4DB2-BD59-A6C34878D82A}">
                    <a16:rowId xmlns:a16="http://schemas.microsoft.com/office/drawing/2014/main" val="1442976243"/>
                  </a:ext>
                </a:extLst>
              </a:tr>
            </a:tbl>
          </a:graphicData>
        </a:graphic>
      </p:graphicFrame>
      <p:sp>
        <p:nvSpPr>
          <p:cNvPr id="2" name="TextBox 1">
            <a:extLst>
              <a:ext uri="{FF2B5EF4-FFF2-40B4-BE49-F238E27FC236}">
                <a16:creationId xmlns:a16="http://schemas.microsoft.com/office/drawing/2014/main" id="{8155230E-AD04-4ADC-97DF-58041E395351}"/>
              </a:ext>
            </a:extLst>
          </p:cNvPr>
          <p:cNvSpPr txBox="1"/>
          <p:nvPr/>
        </p:nvSpPr>
        <p:spPr>
          <a:xfrm>
            <a:off x="368562" y="149487"/>
            <a:ext cx="10898527" cy="707886"/>
          </a:xfrm>
          <a:prstGeom prst="rect">
            <a:avLst/>
          </a:prstGeom>
          <a:solidFill>
            <a:schemeClr val="bg1">
              <a:lumMod val="95000"/>
            </a:schemeClr>
          </a:solidFill>
        </p:spPr>
        <p:txBody>
          <a:bodyPr wrap="square" rtlCol="0">
            <a:spAutoFit/>
          </a:bodyPr>
          <a:lstStyle/>
          <a:p>
            <a:pPr algn="ctr"/>
            <a:r>
              <a:rPr lang="en-US" sz="2000" b="1" dirty="0"/>
              <a:t>Municipal progress in addressing findings of 2022 Green Drop report </a:t>
            </a:r>
          </a:p>
          <a:p>
            <a:pPr algn="ctr"/>
            <a:r>
              <a:rPr lang="en-US" sz="2000" b="1" dirty="0"/>
              <a:t>(wastewater treatment systems in a critical condition)</a:t>
            </a:r>
          </a:p>
        </p:txBody>
      </p:sp>
      <p:sp>
        <p:nvSpPr>
          <p:cNvPr id="3" name="TextBox 2">
            <a:extLst>
              <a:ext uri="{FF2B5EF4-FFF2-40B4-BE49-F238E27FC236}">
                <a16:creationId xmlns:a16="http://schemas.microsoft.com/office/drawing/2014/main" id="{6A8334FB-85E7-499C-97D1-BB4ECBA31538}"/>
              </a:ext>
            </a:extLst>
          </p:cNvPr>
          <p:cNvSpPr txBox="1"/>
          <p:nvPr/>
        </p:nvSpPr>
        <p:spPr>
          <a:xfrm>
            <a:off x="185375" y="5412744"/>
            <a:ext cx="11821249" cy="584775"/>
          </a:xfrm>
          <a:prstGeom prst="rect">
            <a:avLst/>
          </a:prstGeom>
          <a:solidFill>
            <a:schemeClr val="bg1">
              <a:lumMod val="95000"/>
            </a:schemeClr>
          </a:solidFill>
        </p:spPr>
        <p:txBody>
          <a:bodyPr wrap="none" rtlCol="0">
            <a:spAutoFit/>
          </a:bodyPr>
          <a:lstStyle/>
          <a:p>
            <a:pPr algn="l"/>
            <a:r>
              <a:rPr lang="en-US" sz="1600" dirty="0"/>
              <a:t>Details of which municipalities were found to have wastewater systems in a critical condition are in the Watch report on the DWS</a:t>
            </a:r>
          </a:p>
          <a:p>
            <a:pPr algn="l"/>
            <a:r>
              <a:rPr lang="en-US" sz="1600" dirty="0"/>
              <a:t>website. Details of which municipalities submitted corrective action plans are also in the Watch report. </a:t>
            </a:r>
          </a:p>
        </p:txBody>
      </p:sp>
    </p:spTree>
    <p:extLst>
      <p:ext uri="{BB962C8B-B14F-4D97-AF65-F5344CB8AC3E}">
        <p14:creationId xmlns:p14="http://schemas.microsoft.com/office/powerpoint/2010/main" val="2932051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28F5-7A70-452F-A63B-9B25745AC217}"/>
              </a:ext>
            </a:extLst>
          </p:cNvPr>
          <p:cNvSpPr>
            <a:spLocks noGrp="1"/>
          </p:cNvSpPr>
          <p:nvPr>
            <p:ph type="ctrTitle"/>
          </p:nvPr>
        </p:nvSpPr>
        <p:spPr>
          <a:xfrm>
            <a:off x="1648023" y="145715"/>
            <a:ext cx="9076466" cy="619919"/>
          </a:xfrm>
        </p:spPr>
        <p:txBody>
          <a:bodyPr/>
          <a:lstStyle/>
          <a:p>
            <a:r>
              <a:rPr lang="en-US" sz="2400" b="1" dirty="0"/>
              <a:t>2. BLUE DROP WATCH REPORT SUMMARY OF FINDINGS </a:t>
            </a:r>
            <a:endParaRPr lang="en-ZA" sz="2400" b="1" dirty="0"/>
          </a:p>
        </p:txBody>
      </p:sp>
      <p:sp>
        <p:nvSpPr>
          <p:cNvPr id="3" name="Subtitle 2">
            <a:extLst>
              <a:ext uri="{FF2B5EF4-FFF2-40B4-BE49-F238E27FC236}">
                <a16:creationId xmlns:a16="http://schemas.microsoft.com/office/drawing/2014/main" id="{C86E798A-33F8-4909-BDA2-CC071A9F7681}"/>
              </a:ext>
            </a:extLst>
          </p:cNvPr>
          <p:cNvSpPr>
            <a:spLocks noGrp="1"/>
          </p:cNvSpPr>
          <p:nvPr>
            <p:ph type="subTitle" idx="1"/>
          </p:nvPr>
        </p:nvSpPr>
        <p:spPr>
          <a:xfrm>
            <a:off x="310227" y="928194"/>
            <a:ext cx="11571546" cy="4570020"/>
          </a:xfrm>
        </p:spPr>
        <p:txBody>
          <a:bodyPr/>
          <a:lstStyle/>
          <a:p>
            <a:pPr algn="just">
              <a:spcBef>
                <a:spcPts val="1800"/>
              </a:spcBef>
            </a:pPr>
            <a:r>
              <a:rPr lang="en-GB" sz="1800" dirty="0">
                <a:solidFill>
                  <a:schemeClr val="tx1"/>
                </a:solidFill>
              </a:rPr>
              <a:t>151 out of 1035 water treatment systems in the country were sampled. All water service authorities were covered by the sample.</a:t>
            </a:r>
          </a:p>
          <a:p>
            <a:pPr algn="just">
              <a:spcBef>
                <a:spcPts val="1800"/>
              </a:spcBef>
            </a:pPr>
            <a:r>
              <a:rPr lang="en-GB" sz="1800" u="sng" dirty="0">
                <a:solidFill>
                  <a:schemeClr val="tx1"/>
                </a:solidFill>
              </a:rPr>
              <a:t>Infrastructure condition:</a:t>
            </a:r>
          </a:p>
          <a:p>
            <a:pPr marL="285750" indent="-285750" algn="just">
              <a:spcBef>
                <a:spcPts val="1800"/>
              </a:spcBef>
              <a:buFont typeface="Arial" panose="020B0604020202020204" pitchFamily="34" charset="0"/>
              <a:buChar char="•"/>
            </a:pPr>
            <a:r>
              <a:rPr lang="en-GB" sz="1800" dirty="0">
                <a:solidFill>
                  <a:schemeClr val="tx1"/>
                </a:solidFill>
              </a:rPr>
              <a:t>3% of the sampled systems were found to be in a critical infrastructural condition, 12% of the sampled systems were found to be in an poor infrastructural condition, 49% of the sampled systems were found to be in an average infrastructural condition, 31% in good condition, and 5% in an excellent condition</a:t>
            </a:r>
          </a:p>
          <a:p>
            <a:pPr marL="285750" indent="-285750" algn="just">
              <a:spcBef>
                <a:spcPts val="1800"/>
              </a:spcBef>
              <a:buFont typeface="Arial" panose="020B0604020202020204" pitchFamily="34" charset="0"/>
              <a:buChar char="•"/>
            </a:pPr>
            <a:r>
              <a:rPr lang="en-GB" sz="1800" dirty="0">
                <a:solidFill>
                  <a:schemeClr val="tx1"/>
                </a:solidFill>
              </a:rPr>
              <a:t>These findings were supported in the 2022 South African Institute of Civil Engineers Infrastructure Report Card </a:t>
            </a:r>
          </a:p>
          <a:p>
            <a:pPr algn="just">
              <a:spcBef>
                <a:spcPts val="1800"/>
              </a:spcBef>
            </a:pPr>
            <a:r>
              <a:rPr lang="en-GB" sz="1800" u="sng" dirty="0">
                <a:solidFill>
                  <a:schemeClr val="tx1"/>
                </a:solidFill>
              </a:rPr>
              <a:t>Water quality testing requirements in South Africa</a:t>
            </a:r>
          </a:p>
          <a:p>
            <a:pPr marL="285750" indent="-285750" algn="just">
              <a:spcBef>
                <a:spcPts val="1800"/>
              </a:spcBef>
              <a:buFont typeface="Arial" panose="020B0604020202020204" pitchFamily="34" charset="0"/>
              <a:buChar char="•"/>
            </a:pPr>
            <a:r>
              <a:rPr lang="en-GB" sz="1800" dirty="0">
                <a:solidFill>
                  <a:schemeClr val="tx1"/>
                </a:solidFill>
              </a:rPr>
              <a:t>In terms of SANS 241, municipalities are required to monitor the microbiological and chemical quality of the water provided to residents at specified intervals, including hourly, daily, weekly, fortnightly and monthly tests of various types</a:t>
            </a:r>
          </a:p>
          <a:p>
            <a:pPr marL="285750" indent="-285750" algn="just">
              <a:spcBef>
                <a:spcPts val="1800"/>
              </a:spcBef>
              <a:buFont typeface="Arial" panose="020B0604020202020204" pitchFamily="34" charset="0"/>
              <a:buChar char="•"/>
            </a:pPr>
            <a:endParaRPr lang="en-GB" sz="1800" dirty="0">
              <a:solidFill>
                <a:schemeClr val="tx1"/>
              </a:solidFill>
            </a:endParaRPr>
          </a:p>
        </p:txBody>
      </p:sp>
      <p:sp>
        <p:nvSpPr>
          <p:cNvPr id="4" name="Slide Number Placeholder 3">
            <a:extLst>
              <a:ext uri="{FF2B5EF4-FFF2-40B4-BE49-F238E27FC236}">
                <a16:creationId xmlns:a16="http://schemas.microsoft.com/office/drawing/2014/main" id="{1A0B5DB7-122E-4012-B71B-4F0821473364}"/>
              </a:ext>
            </a:extLst>
          </p:cNvPr>
          <p:cNvSpPr>
            <a:spLocks noGrp="1"/>
          </p:cNvSpPr>
          <p:nvPr>
            <p:ph type="sldNum" sz="quarter" idx="12"/>
          </p:nvPr>
        </p:nvSpPr>
        <p:spPr>
          <a:xfrm>
            <a:off x="9804400" y="6173788"/>
            <a:ext cx="1117600" cy="365125"/>
          </a:xfrm>
        </p:spPr>
        <p:txBody>
          <a:bodyPr/>
          <a:lstStyle/>
          <a:p>
            <a:pPr>
              <a:defRPr/>
            </a:pPr>
            <a:fld id="{882C7E67-1EE8-45B0-BDF4-FB621080F5D5}" type="slidenum">
              <a:rPr lang="en-US" smtClean="0"/>
              <a:pPr>
                <a:defRPr/>
              </a:pPr>
              <a:t>12</a:t>
            </a:fld>
            <a:endParaRPr lang="en-US" dirty="0"/>
          </a:p>
        </p:txBody>
      </p:sp>
    </p:spTree>
    <p:extLst>
      <p:ext uri="{BB962C8B-B14F-4D97-AF65-F5344CB8AC3E}">
        <p14:creationId xmlns:p14="http://schemas.microsoft.com/office/powerpoint/2010/main" val="802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6E798A-33F8-4909-BDA2-CC071A9F7681}"/>
              </a:ext>
            </a:extLst>
          </p:cNvPr>
          <p:cNvSpPr>
            <a:spLocks noGrp="1"/>
          </p:cNvSpPr>
          <p:nvPr>
            <p:ph type="subTitle" idx="1"/>
          </p:nvPr>
        </p:nvSpPr>
        <p:spPr>
          <a:xfrm>
            <a:off x="113537" y="0"/>
            <a:ext cx="11571546" cy="2474573"/>
          </a:xfrm>
        </p:spPr>
        <p:txBody>
          <a:bodyPr/>
          <a:lstStyle/>
          <a:p>
            <a:pPr algn="just">
              <a:spcBef>
                <a:spcPts val="600"/>
              </a:spcBef>
            </a:pPr>
            <a:r>
              <a:rPr lang="en-GB" sz="1800" u="sng" dirty="0">
                <a:solidFill>
                  <a:schemeClr val="tx1"/>
                </a:solidFill>
              </a:rPr>
              <a:t>Microbiological and chemical water quality compliance:</a:t>
            </a:r>
            <a:endParaRPr lang="en-ZA" sz="1800" u="sng" dirty="0"/>
          </a:p>
          <a:p>
            <a:pPr marL="285750" indent="-285750" algn="just">
              <a:spcBef>
                <a:spcPts val="600"/>
              </a:spcBef>
              <a:buFont typeface="Arial" panose="020B0604020202020204" pitchFamily="34" charset="0"/>
              <a:buChar char="•"/>
            </a:pPr>
            <a:r>
              <a:rPr lang="en-US" sz="1800" dirty="0">
                <a:solidFill>
                  <a:schemeClr val="tx1"/>
                </a:solidFill>
              </a:rPr>
              <a:t>Water quality tests carried out by the municipalities themselves during the 2021/2022 municipal financial year were assessed</a:t>
            </a:r>
          </a:p>
          <a:p>
            <a:pPr marL="285750" indent="-285750" algn="just">
              <a:spcBef>
                <a:spcPts val="600"/>
              </a:spcBef>
              <a:buFont typeface="Arial" panose="020B0604020202020204" pitchFamily="34" charset="0"/>
              <a:buChar char="•"/>
            </a:pPr>
            <a:r>
              <a:rPr lang="en-US" sz="1800" dirty="0">
                <a:solidFill>
                  <a:schemeClr val="tx1"/>
                </a:solidFill>
              </a:rPr>
              <a:t>39% of systems achieved excellent, 11% of systems achieved good, 9% achieved poor, and 41% achieved bad microbiological water quality compliance</a:t>
            </a:r>
          </a:p>
          <a:p>
            <a:pPr marL="285750" indent="-285750" algn="l">
              <a:spcBef>
                <a:spcPts val="600"/>
              </a:spcBef>
              <a:buFont typeface="Arial" panose="020B0604020202020204" pitchFamily="34" charset="0"/>
              <a:buChar char="•"/>
            </a:pPr>
            <a:r>
              <a:rPr lang="en-US" sz="1800" dirty="0">
                <a:solidFill>
                  <a:schemeClr val="tx1"/>
                </a:solidFill>
              </a:rPr>
              <a:t>17% of systems achieved excellent, 13% of systems achieved good, 15% achieved poor, and 55% achieved bad chemical water quality compliance</a:t>
            </a:r>
          </a:p>
          <a:p>
            <a:pPr marL="285750" indent="-285750" algn="just">
              <a:spcBef>
                <a:spcPts val="600"/>
              </a:spcBef>
              <a:buFont typeface="Arial" panose="020B0604020202020204" pitchFamily="34" charset="0"/>
              <a:buChar char="•"/>
            </a:pPr>
            <a:endParaRPr lang="en-US" sz="1800" dirty="0">
              <a:solidFill>
                <a:schemeClr val="tx1"/>
              </a:solidFill>
            </a:endParaRPr>
          </a:p>
        </p:txBody>
      </p:sp>
      <p:sp>
        <p:nvSpPr>
          <p:cNvPr id="4" name="Slide Number Placeholder 3">
            <a:extLst>
              <a:ext uri="{FF2B5EF4-FFF2-40B4-BE49-F238E27FC236}">
                <a16:creationId xmlns:a16="http://schemas.microsoft.com/office/drawing/2014/main" id="{1A0B5DB7-122E-4012-B71B-4F0821473364}"/>
              </a:ext>
            </a:extLst>
          </p:cNvPr>
          <p:cNvSpPr>
            <a:spLocks noGrp="1"/>
          </p:cNvSpPr>
          <p:nvPr>
            <p:ph type="sldNum" sz="quarter" idx="12"/>
          </p:nvPr>
        </p:nvSpPr>
        <p:spPr>
          <a:xfrm>
            <a:off x="9804400" y="6173788"/>
            <a:ext cx="1117600" cy="365125"/>
          </a:xfrm>
        </p:spPr>
        <p:txBody>
          <a:bodyPr/>
          <a:lstStyle/>
          <a:p>
            <a:pPr>
              <a:defRPr/>
            </a:pPr>
            <a:fld id="{882C7E67-1EE8-45B0-BDF4-FB621080F5D5}" type="slidenum">
              <a:rPr lang="en-US" smtClean="0"/>
              <a:pPr>
                <a:defRPr/>
              </a:pPr>
              <a:t>13</a:t>
            </a:fld>
            <a:endParaRPr lang="en-US" dirty="0"/>
          </a:p>
        </p:txBody>
      </p:sp>
      <p:graphicFrame>
        <p:nvGraphicFramePr>
          <p:cNvPr id="7" name="Table 6">
            <a:extLst>
              <a:ext uri="{FF2B5EF4-FFF2-40B4-BE49-F238E27FC236}">
                <a16:creationId xmlns:a16="http://schemas.microsoft.com/office/drawing/2014/main" id="{E7A02F54-4B81-47DF-AF1C-17B4E6D75A10}"/>
              </a:ext>
            </a:extLst>
          </p:cNvPr>
          <p:cNvGraphicFramePr>
            <a:graphicFrameLocks noGrp="1"/>
          </p:cNvGraphicFramePr>
          <p:nvPr>
            <p:extLst>
              <p:ext uri="{D42A27DB-BD31-4B8C-83A1-F6EECF244321}">
                <p14:modId xmlns:p14="http://schemas.microsoft.com/office/powerpoint/2010/main" val="749987229"/>
              </p:ext>
            </p:extLst>
          </p:nvPr>
        </p:nvGraphicFramePr>
        <p:xfrm>
          <a:off x="2465899" y="2258590"/>
          <a:ext cx="7897301" cy="1371600"/>
        </p:xfrm>
        <a:graphic>
          <a:graphicData uri="http://schemas.openxmlformats.org/drawingml/2006/table">
            <a:tbl>
              <a:tblPr firstRow="1" firstCol="1" bandRow="1"/>
              <a:tblGrid>
                <a:gridCol w="470818">
                  <a:extLst>
                    <a:ext uri="{9D8B030D-6E8A-4147-A177-3AD203B41FA5}">
                      <a16:colId xmlns:a16="http://schemas.microsoft.com/office/drawing/2014/main" val="4064394628"/>
                    </a:ext>
                  </a:extLst>
                </a:gridCol>
                <a:gridCol w="1157951">
                  <a:extLst>
                    <a:ext uri="{9D8B030D-6E8A-4147-A177-3AD203B41FA5}">
                      <a16:colId xmlns:a16="http://schemas.microsoft.com/office/drawing/2014/main" val="983616523"/>
                    </a:ext>
                  </a:extLst>
                </a:gridCol>
                <a:gridCol w="6268532">
                  <a:extLst>
                    <a:ext uri="{9D8B030D-6E8A-4147-A177-3AD203B41FA5}">
                      <a16:colId xmlns:a16="http://schemas.microsoft.com/office/drawing/2014/main" val="257693538"/>
                    </a:ext>
                  </a:extLst>
                </a:gridCol>
              </a:tblGrid>
              <a:tr h="63369">
                <a:tc>
                  <a:txBody>
                    <a:bodyPr/>
                    <a:lstStyle/>
                    <a:p>
                      <a:pPr algn="r"/>
                      <a:endParaRPr lang="en-ZA" sz="1800" dirty="0">
                        <a:solidFill>
                          <a:schemeClr val="tx1"/>
                        </a:solidFill>
                        <a:effectLst/>
                        <a:latin typeface="Syntax For Biwater"/>
                        <a:ea typeface="Times New Roman" panose="02020603050405020304" pitchFamily="18" charset="0"/>
                        <a:cs typeface="Times New Roman" panose="02020603050405020304" pitchFamily="18" charset="0"/>
                      </a:endParaRPr>
                    </a:p>
                  </a:txBody>
                  <a:tcPr marL="68580" marR="68580" marT="0" marB="0">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Status</a:t>
                      </a:r>
                      <a:endParaRPr lang="en-ZA" sz="1800" b="1" dirty="0">
                        <a:solidFill>
                          <a:schemeClr val="tx1"/>
                        </a:solidFill>
                        <a:effectLst/>
                        <a:latin typeface="Syntax For Biwater"/>
                        <a:ea typeface="Times New Roman" panose="02020603050405020304" pitchFamily="18" charset="0"/>
                        <a:cs typeface="Times New Roman" panose="02020603050405020304" pitchFamily="18" charset="0"/>
                      </a:endParaRPr>
                    </a:p>
                  </a:txBody>
                  <a:tcPr marL="68580" marR="68580" marT="0" marB="0">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ZA" sz="1800" b="1" dirty="0">
                          <a:solidFill>
                            <a:schemeClr val="tx1"/>
                          </a:solidFill>
                          <a:effectLst/>
                          <a:latin typeface="Syntax For Biwater"/>
                          <a:ea typeface="Times New Roman" panose="02020603050405020304" pitchFamily="18" charset="0"/>
                          <a:cs typeface="Times New Roman" panose="02020603050405020304" pitchFamily="18" charset="0"/>
                        </a:rPr>
                        <a:t>Definition</a:t>
                      </a:r>
                    </a:p>
                  </a:txBody>
                  <a:tcPr marL="68580" marR="68580" marT="0" marB="0">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2307146592"/>
                  </a:ext>
                </a:extLst>
              </a:tr>
              <a:tr h="0">
                <a:tc>
                  <a:txBody>
                    <a:bodyPr/>
                    <a:lstStyle/>
                    <a:p>
                      <a:pPr algn="r"/>
                      <a:r>
                        <a:rPr lang="en-GB" sz="1800" dirty="0">
                          <a:solidFill>
                            <a:schemeClr val="tx1"/>
                          </a:solidFill>
                          <a:effectLst/>
                          <a:highlight>
                            <a:srgbClr val="FF0000"/>
                          </a:highlight>
                          <a:latin typeface="Calibri" panose="020F0502020204030204" pitchFamily="34" charset="0"/>
                          <a:ea typeface="Times New Roman" panose="02020603050405020304" pitchFamily="18" charset="0"/>
                          <a:cs typeface="Times New Roman" panose="02020603050405020304" pitchFamily="18" charset="0"/>
                        </a:rPr>
                        <a:t> </a:t>
                      </a:r>
                      <a:endParaRPr lang="en-ZA" sz="1800" dirty="0">
                        <a:solidFill>
                          <a:schemeClr val="tx1"/>
                        </a:solidFill>
                        <a:effectLst/>
                        <a:latin typeface="Syntax For Biwater"/>
                        <a:ea typeface="Times New Roman" panose="02020603050405020304" pitchFamily="18" charset="0"/>
                        <a:cs typeface="Times New Roman" panose="02020603050405020304" pitchFamily="18" charset="0"/>
                      </a:endParaRPr>
                    </a:p>
                  </a:txBody>
                  <a:tcPr marL="68580" marR="68580" marT="0" marB="0">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0000"/>
                    </a:solidFill>
                  </a:tcPr>
                </a:tc>
                <a:tc>
                  <a:txBody>
                    <a:bodyPr/>
                    <a:lstStyle/>
                    <a:p>
                      <a:pPr algn="l"/>
                      <a:r>
                        <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Bad</a:t>
                      </a:r>
                      <a:endParaRPr lang="en-ZA" sz="1800" dirty="0">
                        <a:solidFill>
                          <a:schemeClr val="tx1"/>
                        </a:solidFill>
                        <a:effectLst/>
                        <a:latin typeface="Syntax For Biwater"/>
                        <a:ea typeface="Times New Roman" panose="02020603050405020304" pitchFamily="18" charset="0"/>
                        <a:cs typeface="Times New Roman" panose="02020603050405020304" pitchFamily="18" charset="0"/>
                      </a:endParaRPr>
                    </a:p>
                  </a:txBody>
                  <a:tcPr marL="68580" marR="68580" marT="0" marB="0">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chemeClr val="bg1"/>
                    </a:solidFill>
                  </a:tcPr>
                </a:tc>
                <a:tc>
                  <a:txBody>
                    <a:bodyPr/>
                    <a:lstStyle/>
                    <a:p>
                      <a:pPr algn="l"/>
                      <a:r>
                        <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&lt; 95% of water quality tests meet SANS 241 standards</a:t>
                      </a:r>
                      <a:endParaRPr lang="en-ZA" sz="1800" dirty="0">
                        <a:solidFill>
                          <a:schemeClr val="tx1"/>
                        </a:solidFill>
                        <a:effectLst/>
                        <a:latin typeface="Syntax For Biwater"/>
                        <a:ea typeface="Times New Roman" panose="02020603050405020304" pitchFamily="18" charset="0"/>
                        <a:cs typeface="Times New Roman" panose="02020603050405020304" pitchFamily="18" charset="0"/>
                      </a:endParaRPr>
                    </a:p>
                  </a:txBody>
                  <a:tcPr marL="68580" marR="68580" marT="0" marB="0">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chemeClr val="bg1"/>
                    </a:solidFill>
                  </a:tcPr>
                </a:tc>
                <a:extLst>
                  <a:ext uri="{0D108BD9-81ED-4DB2-BD59-A6C34878D82A}">
                    <a16:rowId xmlns:a16="http://schemas.microsoft.com/office/drawing/2014/main" val="3732049840"/>
                  </a:ext>
                </a:extLst>
              </a:tr>
              <a:tr h="0">
                <a:tc>
                  <a:txBody>
                    <a:bodyPr/>
                    <a:lstStyle/>
                    <a:p>
                      <a:pPr algn="r"/>
                      <a:r>
                        <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800" dirty="0">
                        <a:solidFill>
                          <a:schemeClr val="tx1"/>
                        </a:solidFill>
                        <a:effectLst/>
                        <a:latin typeface="Syntax For Biwater"/>
                        <a:ea typeface="Times New Roman" panose="02020603050405020304" pitchFamily="18" charset="0"/>
                        <a:cs typeface="Times New Roman" panose="02020603050405020304" pitchFamily="18" charset="0"/>
                      </a:endParaRPr>
                    </a:p>
                  </a:txBody>
                  <a:tcPr marL="68580" marR="68580" marT="0" marB="0">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tc>
                  <a:txBody>
                    <a:bodyPr/>
                    <a:lstStyle/>
                    <a:p>
                      <a:pPr algn="l"/>
                      <a:r>
                        <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Poor</a:t>
                      </a:r>
                      <a:endParaRPr lang="en-ZA" sz="1800" dirty="0">
                        <a:solidFill>
                          <a:schemeClr val="tx1"/>
                        </a:solidFill>
                        <a:effectLst/>
                        <a:latin typeface="Syntax For Biwater"/>
                        <a:ea typeface="Times New Roman" panose="02020603050405020304" pitchFamily="18" charset="0"/>
                        <a:cs typeface="Times New Roman" panose="02020603050405020304" pitchFamily="18" charset="0"/>
                      </a:endParaRPr>
                    </a:p>
                  </a:txBody>
                  <a:tcPr marL="68580" marR="68580" marT="0" marB="0">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chemeClr val="bg1"/>
                    </a:solidFill>
                  </a:tcPr>
                </a:tc>
                <a:tc>
                  <a:txBody>
                    <a:bodyPr/>
                    <a:lstStyle/>
                    <a:p>
                      <a:pPr algn="l"/>
                      <a:r>
                        <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95-97% of water quality tests meet SANS 241 standards</a:t>
                      </a:r>
                      <a:endParaRPr lang="en-ZA" sz="1800" dirty="0">
                        <a:solidFill>
                          <a:schemeClr val="tx1"/>
                        </a:solidFill>
                        <a:effectLst/>
                        <a:latin typeface="Syntax For Biwater"/>
                        <a:ea typeface="Times New Roman" panose="02020603050405020304" pitchFamily="18" charset="0"/>
                        <a:cs typeface="Times New Roman" panose="02020603050405020304" pitchFamily="18" charset="0"/>
                      </a:endParaRPr>
                    </a:p>
                  </a:txBody>
                  <a:tcPr marL="68580" marR="68580" marT="0" marB="0">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chemeClr val="bg1"/>
                    </a:solidFill>
                  </a:tcPr>
                </a:tc>
                <a:extLst>
                  <a:ext uri="{0D108BD9-81ED-4DB2-BD59-A6C34878D82A}">
                    <a16:rowId xmlns:a16="http://schemas.microsoft.com/office/drawing/2014/main" val="1296911432"/>
                  </a:ext>
                </a:extLst>
              </a:tr>
              <a:tr h="0">
                <a:tc>
                  <a:txBody>
                    <a:bodyPr/>
                    <a:lstStyle/>
                    <a:p>
                      <a:pPr algn="r"/>
                      <a:r>
                        <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800" dirty="0">
                        <a:solidFill>
                          <a:schemeClr val="tx1"/>
                        </a:solidFill>
                        <a:effectLst/>
                        <a:latin typeface="Syntax For Biwater"/>
                        <a:ea typeface="Times New Roman" panose="02020603050405020304" pitchFamily="18" charset="0"/>
                        <a:cs typeface="Times New Roman" panose="02020603050405020304" pitchFamily="18" charset="0"/>
                      </a:endParaRPr>
                    </a:p>
                  </a:txBody>
                  <a:tcPr marL="68580" marR="68580" marT="0" marB="0">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00B050"/>
                    </a:solidFill>
                  </a:tcPr>
                </a:tc>
                <a:tc>
                  <a:txBody>
                    <a:bodyPr/>
                    <a:lstStyle/>
                    <a:p>
                      <a:pPr algn="l"/>
                      <a:r>
                        <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Good</a:t>
                      </a:r>
                      <a:endParaRPr lang="en-ZA" sz="1800" dirty="0">
                        <a:solidFill>
                          <a:schemeClr val="tx1"/>
                        </a:solidFill>
                        <a:effectLst/>
                        <a:latin typeface="Syntax For Biwater"/>
                        <a:ea typeface="Times New Roman" panose="02020603050405020304" pitchFamily="18" charset="0"/>
                        <a:cs typeface="Times New Roman" panose="02020603050405020304" pitchFamily="18" charset="0"/>
                      </a:endParaRPr>
                    </a:p>
                  </a:txBody>
                  <a:tcPr marL="68580" marR="68580" marT="0" marB="0">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chemeClr val="bg1"/>
                    </a:solidFill>
                  </a:tcPr>
                </a:tc>
                <a:tc>
                  <a:txBody>
                    <a:bodyPr/>
                    <a:lstStyle/>
                    <a:p>
                      <a:pPr algn="l"/>
                      <a:r>
                        <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97-99% of water quality tests meet SANS 241 standards</a:t>
                      </a:r>
                      <a:endParaRPr lang="en-ZA" sz="1800" dirty="0">
                        <a:solidFill>
                          <a:schemeClr val="tx1"/>
                        </a:solidFill>
                        <a:effectLst/>
                        <a:latin typeface="Syntax For Biwater"/>
                        <a:ea typeface="Times New Roman" panose="02020603050405020304" pitchFamily="18" charset="0"/>
                        <a:cs typeface="Times New Roman" panose="02020603050405020304" pitchFamily="18" charset="0"/>
                      </a:endParaRPr>
                    </a:p>
                  </a:txBody>
                  <a:tcPr marL="68580" marR="68580" marT="0" marB="0">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chemeClr val="bg1"/>
                    </a:solidFill>
                  </a:tcPr>
                </a:tc>
                <a:extLst>
                  <a:ext uri="{0D108BD9-81ED-4DB2-BD59-A6C34878D82A}">
                    <a16:rowId xmlns:a16="http://schemas.microsoft.com/office/drawing/2014/main" val="50125543"/>
                  </a:ext>
                </a:extLst>
              </a:tr>
              <a:tr h="0">
                <a:tc>
                  <a:txBody>
                    <a:bodyPr/>
                    <a:lstStyle/>
                    <a:p>
                      <a:pPr algn="r"/>
                      <a:r>
                        <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800" dirty="0">
                        <a:solidFill>
                          <a:schemeClr val="tx1"/>
                        </a:solidFill>
                        <a:effectLst/>
                        <a:latin typeface="Syntax For Biwater"/>
                        <a:ea typeface="Times New Roman" panose="02020603050405020304" pitchFamily="18" charset="0"/>
                        <a:cs typeface="Times New Roman" panose="02020603050405020304" pitchFamily="18" charset="0"/>
                      </a:endParaRPr>
                    </a:p>
                  </a:txBody>
                  <a:tcPr marL="68580" marR="68580" marT="0" marB="0">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0070C0"/>
                    </a:solidFill>
                  </a:tcPr>
                </a:tc>
                <a:tc>
                  <a:txBody>
                    <a:bodyPr/>
                    <a:lstStyle/>
                    <a:p>
                      <a:pPr algn="l"/>
                      <a:r>
                        <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Excellent</a:t>
                      </a:r>
                      <a:endParaRPr lang="en-ZA" sz="1800" dirty="0">
                        <a:solidFill>
                          <a:schemeClr val="tx1"/>
                        </a:solidFill>
                        <a:effectLst/>
                        <a:latin typeface="Syntax For Biwater"/>
                        <a:ea typeface="Times New Roman" panose="02020603050405020304" pitchFamily="18" charset="0"/>
                        <a:cs typeface="Times New Roman" panose="02020603050405020304" pitchFamily="18" charset="0"/>
                      </a:endParaRPr>
                    </a:p>
                  </a:txBody>
                  <a:tcPr marL="68580" marR="68580" marT="0" marB="0">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chemeClr val="bg1"/>
                    </a:solidFill>
                  </a:tcPr>
                </a:tc>
                <a:tc>
                  <a:txBody>
                    <a:bodyPr/>
                    <a:lstStyle/>
                    <a:p>
                      <a:pPr algn="l"/>
                      <a:r>
                        <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&gt; 99% of water quality tests meet SANS 241 standards</a:t>
                      </a:r>
                      <a:endParaRPr lang="en-ZA" sz="1800" dirty="0">
                        <a:solidFill>
                          <a:schemeClr val="tx1"/>
                        </a:solidFill>
                        <a:effectLst/>
                        <a:latin typeface="Syntax For Biwater"/>
                        <a:ea typeface="Times New Roman" panose="02020603050405020304" pitchFamily="18" charset="0"/>
                        <a:cs typeface="Times New Roman" panose="02020603050405020304" pitchFamily="18" charset="0"/>
                      </a:endParaRPr>
                    </a:p>
                  </a:txBody>
                  <a:tcPr marL="68580" marR="68580" marT="0" marB="0">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chemeClr val="bg1"/>
                    </a:solidFill>
                  </a:tcPr>
                </a:tc>
                <a:extLst>
                  <a:ext uri="{0D108BD9-81ED-4DB2-BD59-A6C34878D82A}">
                    <a16:rowId xmlns:a16="http://schemas.microsoft.com/office/drawing/2014/main" val="1571520636"/>
                  </a:ext>
                </a:extLst>
              </a:tr>
            </a:tbl>
          </a:graphicData>
        </a:graphic>
      </p:graphicFrame>
      <p:sp>
        <p:nvSpPr>
          <p:cNvPr id="8" name="TextBox 7">
            <a:extLst>
              <a:ext uri="{FF2B5EF4-FFF2-40B4-BE49-F238E27FC236}">
                <a16:creationId xmlns:a16="http://schemas.microsoft.com/office/drawing/2014/main" id="{0065DA10-4C06-4EAF-9DCF-4DA53530AA11}"/>
              </a:ext>
            </a:extLst>
          </p:cNvPr>
          <p:cNvSpPr txBox="1"/>
          <p:nvPr/>
        </p:nvSpPr>
        <p:spPr>
          <a:xfrm>
            <a:off x="113537" y="3664647"/>
            <a:ext cx="11932573" cy="2308324"/>
          </a:xfrm>
          <a:prstGeom prst="rect">
            <a:avLst/>
          </a:prstGeom>
          <a:solidFill>
            <a:schemeClr val="bg1">
              <a:lumMod val="95000"/>
            </a:schemeClr>
          </a:solidFill>
          <a:ln>
            <a:solidFill>
              <a:schemeClr val="accent1"/>
            </a:solidFill>
          </a:ln>
        </p:spPr>
        <p:txBody>
          <a:bodyPr wrap="square" rtlCol="0">
            <a:spAutoFit/>
          </a:bodyPr>
          <a:lstStyle/>
          <a:p>
            <a:pPr marL="285750" indent="-285750">
              <a:buFont typeface="Arial" panose="020B0604020202020204" pitchFamily="34" charset="0"/>
              <a:buChar char="•"/>
            </a:pPr>
            <a:r>
              <a:rPr lang="en-US" sz="1600" dirty="0"/>
              <a:t>Microbiological compliance measures how well the treatment process is removing harmful bacteria and other micro-organisms from the water </a:t>
            </a:r>
          </a:p>
          <a:p>
            <a:pPr marL="285750" indent="-285750">
              <a:buFont typeface="Arial" panose="020B0604020202020204" pitchFamily="34" charset="0"/>
              <a:buChar char="•"/>
            </a:pPr>
            <a:r>
              <a:rPr lang="en-US" sz="1600" dirty="0"/>
              <a:t>Chemical compliance measures the chemical suitability of the water for human consumption, as well as for protection of infrastructure and household equipment</a:t>
            </a:r>
          </a:p>
          <a:p>
            <a:pPr marL="285750" indent="-285750" algn="l">
              <a:buFont typeface="Arial" panose="020B0604020202020204" pitchFamily="34" charset="0"/>
              <a:buChar char="•"/>
            </a:pPr>
            <a:r>
              <a:rPr lang="en-US" sz="1600" dirty="0"/>
              <a:t>SANS 241 is informed by World Health Organisation Guidelines, in terms of which at least 97% (i.e. good or excellent compliance) of tests for microbiological contaminants and chemical compliance conducted over a year should comply with water quality standards, for the water to be considered safe to drink</a:t>
            </a:r>
          </a:p>
          <a:p>
            <a:pPr marL="285750" indent="-285750" algn="l">
              <a:buFont typeface="Arial" panose="020B0604020202020204" pitchFamily="34" charset="0"/>
              <a:buChar char="•"/>
            </a:pPr>
            <a:r>
              <a:rPr lang="en-US" sz="1600" dirty="0"/>
              <a:t>The number of samples to be tested in a specific water supply system is informed by the Water Safety Planning Requirements of the SANS 241</a:t>
            </a:r>
          </a:p>
        </p:txBody>
      </p:sp>
    </p:spTree>
    <p:extLst>
      <p:ext uri="{BB962C8B-B14F-4D97-AF65-F5344CB8AC3E}">
        <p14:creationId xmlns:p14="http://schemas.microsoft.com/office/powerpoint/2010/main" val="1524360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FAF729-07C7-4E15-9D40-3566F6EB29DA}"/>
              </a:ext>
            </a:extLst>
          </p:cNvPr>
          <p:cNvSpPr>
            <a:spLocks noGrp="1"/>
          </p:cNvSpPr>
          <p:nvPr>
            <p:ph type="subTitle" idx="1"/>
          </p:nvPr>
        </p:nvSpPr>
        <p:spPr>
          <a:xfrm>
            <a:off x="303693" y="520845"/>
            <a:ext cx="11625547" cy="3570998"/>
          </a:xfrm>
        </p:spPr>
        <p:txBody>
          <a:bodyPr/>
          <a:lstStyle/>
          <a:p>
            <a:pPr algn="just">
              <a:spcBef>
                <a:spcPts val="1200"/>
              </a:spcBef>
            </a:pPr>
            <a:r>
              <a:rPr lang="en-GB" sz="1800" u="sng" dirty="0">
                <a:solidFill>
                  <a:schemeClr val="tx1"/>
                </a:solidFill>
              </a:rPr>
              <a:t>Non-provision of information on testing to DWS</a:t>
            </a:r>
          </a:p>
          <a:p>
            <a:pPr marL="285750" indent="-285750" algn="just">
              <a:spcBef>
                <a:spcPts val="1200"/>
              </a:spcBef>
              <a:buFont typeface="Arial" panose="020B0604020202020204" pitchFamily="34" charset="0"/>
              <a:buChar char="•"/>
            </a:pPr>
            <a:endParaRPr lang="en-GB" sz="1200" dirty="0">
              <a:solidFill>
                <a:schemeClr val="tx1"/>
              </a:solidFill>
            </a:endParaRPr>
          </a:p>
          <a:p>
            <a:pPr marL="285750" indent="-285750" algn="just">
              <a:spcBef>
                <a:spcPts val="1200"/>
              </a:spcBef>
              <a:buFont typeface="Arial" panose="020B0604020202020204" pitchFamily="34" charset="0"/>
              <a:buChar char="•"/>
            </a:pPr>
            <a:r>
              <a:rPr lang="en-GB" sz="1800" dirty="0">
                <a:solidFill>
                  <a:schemeClr val="tx1"/>
                </a:solidFill>
              </a:rPr>
              <a:t>During the audit period 11 municipalities did not report water quality data to the Department or provide any other evidence that they have been testing their water quality</a:t>
            </a:r>
          </a:p>
          <a:p>
            <a:pPr marL="285750" indent="-285750" algn="just">
              <a:spcBef>
                <a:spcPts val="1200"/>
              </a:spcBef>
              <a:buFont typeface="Arial" panose="020B0604020202020204" pitchFamily="34" charset="0"/>
              <a:buChar char="•"/>
            </a:pPr>
            <a:r>
              <a:rPr lang="en-GB" sz="1800" dirty="0">
                <a:solidFill>
                  <a:schemeClr val="tx1"/>
                </a:solidFill>
              </a:rPr>
              <a:t>The Department has issued non-compliance notices to those municipalities instructing them to issue advisory notices to their residents that their water might not be safe to drink if it has not been properly tested</a:t>
            </a:r>
            <a:endParaRPr lang="en-ZA" sz="1800" dirty="0">
              <a:solidFill>
                <a:schemeClr val="tx1"/>
              </a:solidFill>
            </a:endParaRPr>
          </a:p>
          <a:p>
            <a:pPr>
              <a:spcBef>
                <a:spcPts val="1200"/>
              </a:spcBef>
            </a:pPr>
            <a:endParaRPr lang="en-ZA" sz="1800" dirty="0"/>
          </a:p>
        </p:txBody>
      </p:sp>
      <p:sp>
        <p:nvSpPr>
          <p:cNvPr id="4" name="Slide Number Placeholder 3">
            <a:extLst>
              <a:ext uri="{FF2B5EF4-FFF2-40B4-BE49-F238E27FC236}">
                <a16:creationId xmlns:a16="http://schemas.microsoft.com/office/drawing/2014/main" id="{0FB858F3-53CE-43D7-8BAC-E4FE30C5C30B}"/>
              </a:ext>
            </a:extLst>
          </p:cNvPr>
          <p:cNvSpPr>
            <a:spLocks noGrp="1"/>
          </p:cNvSpPr>
          <p:nvPr>
            <p:ph type="sldNum" sz="quarter" idx="12"/>
          </p:nvPr>
        </p:nvSpPr>
        <p:spPr/>
        <p:txBody>
          <a:bodyPr/>
          <a:lstStyle/>
          <a:p>
            <a:pPr>
              <a:defRPr/>
            </a:pPr>
            <a:fld id="{882C7E67-1EE8-45B0-BDF4-FB621080F5D5}" type="slidenum">
              <a:rPr lang="en-US" smtClean="0"/>
              <a:pPr>
                <a:defRPr/>
              </a:pPr>
              <a:t>14</a:t>
            </a:fld>
            <a:endParaRPr lang="en-US" dirty="0"/>
          </a:p>
        </p:txBody>
      </p:sp>
    </p:spTree>
    <p:extLst>
      <p:ext uri="{BB962C8B-B14F-4D97-AF65-F5344CB8AC3E}">
        <p14:creationId xmlns:p14="http://schemas.microsoft.com/office/powerpoint/2010/main" val="4043581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28F5-7A70-452F-A63B-9B25745AC217}"/>
              </a:ext>
            </a:extLst>
          </p:cNvPr>
          <p:cNvSpPr>
            <a:spLocks noGrp="1"/>
          </p:cNvSpPr>
          <p:nvPr>
            <p:ph type="ctrTitle"/>
          </p:nvPr>
        </p:nvSpPr>
        <p:spPr>
          <a:xfrm>
            <a:off x="193583" y="40443"/>
            <a:ext cx="11634182" cy="619919"/>
          </a:xfrm>
        </p:spPr>
        <p:txBody>
          <a:bodyPr/>
          <a:lstStyle/>
          <a:p>
            <a:r>
              <a:rPr lang="en-US" sz="2000" b="1" dirty="0"/>
              <a:t>Blue Drop Watch report: drinking water </a:t>
            </a:r>
            <a:r>
              <a:rPr lang="en-GB" sz="2000" b="1" dirty="0"/>
              <a:t>infrastructure condition status </a:t>
            </a:r>
            <a:endParaRPr lang="en-ZA" sz="2000" b="1" dirty="0"/>
          </a:p>
        </p:txBody>
      </p:sp>
      <p:sp>
        <p:nvSpPr>
          <p:cNvPr id="4" name="Slide Number Placeholder 3">
            <a:extLst>
              <a:ext uri="{FF2B5EF4-FFF2-40B4-BE49-F238E27FC236}">
                <a16:creationId xmlns:a16="http://schemas.microsoft.com/office/drawing/2014/main" id="{1A0B5DB7-122E-4012-B71B-4F0821473364}"/>
              </a:ext>
            </a:extLst>
          </p:cNvPr>
          <p:cNvSpPr>
            <a:spLocks noGrp="1"/>
          </p:cNvSpPr>
          <p:nvPr>
            <p:ph type="sldNum" sz="quarter" idx="12"/>
          </p:nvPr>
        </p:nvSpPr>
        <p:spPr/>
        <p:txBody>
          <a:bodyPr/>
          <a:lstStyle/>
          <a:p>
            <a:pPr>
              <a:defRPr/>
            </a:pPr>
            <a:fld id="{882C7E67-1EE8-45B0-BDF4-FB621080F5D5}" type="slidenum">
              <a:rPr lang="en-US" smtClean="0"/>
              <a:pPr>
                <a:defRPr/>
              </a:pPr>
              <a:t>15</a:t>
            </a:fld>
            <a:endParaRPr lang="en-US" dirty="0"/>
          </a:p>
        </p:txBody>
      </p:sp>
      <p:pic>
        <p:nvPicPr>
          <p:cNvPr id="10" name="Picture 9">
            <a:extLst>
              <a:ext uri="{FF2B5EF4-FFF2-40B4-BE49-F238E27FC236}">
                <a16:creationId xmlns:a16="http://schemas.microsoft.com/office/drawing/2014/main" id="{4508AA94-9248-4BC9-8734-1E1429EAF444}"/>
              </a:ext>
            </a:extLst>
          </p:cNvPr>
          <p:cNvPicPr>
            <a:picLocks noChangeAspect="1"/>
          </p:cNvPicPr>
          <p:nvPr/>
        </p:nvPicPr>
        <p:blipFill>
          <a:blip r:embed="rId2"/>
          <a:stretch>
            <a:fillRect/>
          </a:stretch>
        </p:blipFill>
        <p:spPr>
          <a:xfrm>
            <a:off x="193582" y="434927"/>
            <a:ext cx="7499195" cy="5302797"/>
          </a:xfrm>
          <a:prstGeom prst="rect">
            <a:avLst/>
          </a:prstGeom>
        </p:spPr>
      </p:pic>
      <p:graphicFrame>
        <p:nvGraphicFramePr>
          <p:cNvPr id="6" name="Table 5">
            <a:extLst>
              <a:ext uri="{FF2B5EF4-FFF2-40B4-BE49-F238E27FC236}">
                <a16:creationId xmlns:a16="http://schemas.microsoft.com/office/drawing/2014/main" id="{D3F8221F-CCE5-499F-836D-3ADED674A526}"/>
              </a:ext>
            </a:extLst>
          </p:cNvPr>
          <p:cNvGraphicFramePr>
            <a:graphicFrameLocks noGrp="1"/>
          </p:cNvGraphicFramePr>
          <p:nvPr>
            <p:extLst>
              <p:ext uri="{D42A27DB-BD31-4B8C-83A1-F6EECF244321}">
                <p14:modId xmlns:p14="http://schemas.microsoft.com/office/powerpoint/2010/main" val="1771804811"/>
              </p:ext>
            </p:extLst>
          </p:nvPr>
        </p:nvGraphicFramePr>
        <p:xfrm>
          <a:off x="7809405" y="434927"/>
          <a:ext cx="4197219" cy="5156101"/>
        </p:xfrm>
        <a:graphic>
          <a:graphicData uri="http://schemas.openxmlformats.org/drawingml/2006/table">
            <a:tbl>
              <a:tblPr firstRow="1" firstCol="1" bandRow="1"/>
              <a:tblGrid>
                <a:gridCol w="298610">
                  <a:extLst>
                    <a:ext uri="{9D8B030D-6E8A-4147-A177-3AD203B41FA5}">
                      <a16:colId xmlns:a16="http://schemas.microsoft.com/office/drawing/2014/main" val="1071907469"/>
                    </a:ext>
                  </a:extLst>
                </a:gridCol>
                <a:gridCol w="769872">
                  <a:extLst>
                    <a:ext uri="{9D8B030D-6E8A-4147-A177-3AD203B41FA5}">
                      <a16:colId xmlns:a16="http://schemas.microsoft.com/office/drawing/2014/main" val="847754127"/>
                    </a:ext>
                  </a:extLst>
                </a:gridCol>
                <a:gridCol w="3128737">
                  <a:extLst>
                    <a:ext uri="{9D8B030D-6E8A-4147-A177-3AD203B41FA5}">
                      <a16:colId xmlns:a16="http://schemas.microsoft.com/office/drawing/2014/main" val="2642789840"/>
                    </a:ext>
                  </a:extLst>
                </a:gridCol>
              </a:tblGrid>
              <a:tr h="1085495">
                <a:tc>
                  <a:txBody>
                    <a:bodyPr/>
                    <a:lstStyle/>
                    <a:p>
                      <a:pPr algn="ctr"/>
                      <a:r>
                        <a:rPr lang="en-GB" sz="16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 </a:t>
                      </a:r>
                    </a:p>
                    <a:p>
                      <a:pPr algn="ct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33BECC"/>
                    </a:solidFill>
                  </a:tcPr>
                </a:tc>
                <a:tc>
                  <a:txBody>
                    <a:bodyPr/>
                    <a:lstStyle/>
                    <a:p>
                      <a:pPr algn="ctr"/>
                      <a:r>
                        <a:rPr lang="en-GB" sz="1600"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&gt;</a:t>
                      </a:r>
                      <a:r>
                        <a:rPr lang="en-GB" sz="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95-100%</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tc>
                  <a:txBody>
                    <a:bodyPr/>
                    <a:lstStyle/>
                    <a:p>
                      <a:pPr algn="l"/>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Excellent: Ideal performance and fully functional infrastructure and processes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extLst>
                  <a:ext uri="{0D108BD9-81ED-4DB2-BD59-A6C34878D82A}">
                    <a16:rowId xmlns:a16="http://schemas.microsoft.com/office/drawing/2014/main" val="3110258455"/>
                  </a:ext>
                </a:extLst>
              </a:tr>
              <a:tr h="1085495">
                <a:tc>
                  <a:txBody>
                    <a:bodyPr/>
                    <a:lstStyle/>
                    <a:p>
                      <a:pPr algn="ctr"/>
                      <a:r>
                        <a:rPr lang="en-GB" sz="16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00CC66"/>
                    </a:solidFill>
                  </a:tcPr>
                </a:tc>
                <a:tc>
                  <a:txBody>
                    <a:bodyPr/>
                    <a:lstStyle/>
                    <a:p>
                      <a:pPr algn="ctr"/>
                      <a:r>
                        <a:rPr lang="en-GB" sz="1600" u="sng"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&gt;</a:t>
                      </a:r>
                      <a:r>
                        <a:rPr lang="en-GB" sz="16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80-&lt;95%</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tc>
                  <a:txBody>
                    <a:bodyPr/>
                    <a:lstStyle/>
                    <a:p>
                      <a:pPr algn="l"/>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Good: Fully functional infrastructure and processes, with minor corrections to be made</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extLst>
                  <a:ext uri="{0D108BD9-81ED-4DB2-BD59-A6C34878D82A}">
                    <a16:rowId xmlns:a16="http://schemas.microsoft.com/office/drawing/2014/main" val="3467960770"/>
                  </a:ext>
                </a:extLst>
              </a:tr>
              <a:tr h="1085495">
                <a:tc>
                  <a:txBody>
                    <a:bodyPr/>
                    <a:lstStyle/>
                    <a:p>
                      <a:pPr algn="ctr"/>
                      <a:r>
                        <a:rPr lang="en-GB" sz="16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CCCCCC"/>
                    </a:solidFill>
                  </a:tcPr>
                </a:tc>
                <a:tc>
                  <a:txBody>
                    <a:bodyPr/>
                    <a:lstStyle/>
                    <a:p>
                      <a:pPr algn="ctr"/>
                      <a:r>
                        <a:rPr lang="en-GB" sz="1600" u="sng" dirty="0">
                          <a:effectLst/>
                          <a:latin typeface="Arial" panose="020B0604020202020204" pitchFamily="34" charset="0"/>
                          <a:ea typeface="Times New Roman" panose="02020603050405020304" pitchFamily="18" charset="0"/>
                          <a:cs typeface="Arial" panose="020B0604020202020204" pitchFamily="34" charset="0"/>
                        </a:rPr>
                        <a:t>&gt;</a:t>
                      </a:r>
                      <a:r>
                        <a:rPr lang="en-GB" sz="1600" dirty="0">
                          <a:effectLst/>
                          <a:latin typeface="Arial" panose="020B0604020202020204" pitchFamily="34" charset="0"/>
                          <a:ea typeface="Times New Roman" panose="02020603050405020304" pitchFamily="18" charset="0"/>
                          <a:cs typeface="Arial" panose="020B0604020202020204" pitchFamily="34" charset="0"/>
                        </a:rPr>
                        <a:t>50-&lt;80%</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tc>
                  <a:txBody>
                    <a:bodyPr/>
                    <a:lstStyle/>
                    <a:p>
                      <a:pPr algn="l"/>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Average: Partially functional infrastructure and processes, and average performance</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extLst>
                  <a:ext uri="{0D108BD9-81ED-4DB2-BD59-A6C34878D82A}">
                    <a16:rowId xmlns:a16="http://schemas.microsoft.com/office/drawing/2014/main" val="1957896080"/>
                  </a:ext>
                </a:extLst>
              </a:tr>
              <a:tr h="1085495">
                <a:tc>
                  <a:txBody>
                    <a:bodyPr/>
                    <a:lstStyle/>
                    <a:p>
                      <a:pPr algn="ctr"/>
                      <a:r>
                        <a:rPr lang="en-GB" sz="16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E164"/>
                    </a:solidFill>
                  </a:tcPr>
                </a:tc>
                <a:tc>
                  <a:txBody>
                    <a:bodyPr/>
                    <a:lstStyle/>
                    <a:p>
                      <a:pPr algn="ctr"/>
                      <a:r>
                        <a:rPr lang="en-GB" sz="1600" u="sng" dirty="0">
                          <a:solidFill>
                            <a:srgbClr val="FF9933"/>
                          </a:solidFill>
                          <a:effectLst/>
                          <a:latin typeface="Arial" panose="020B0604020202020204" pitchFamily="34" charset="0"/>
                          <a:ea typeface="Times New Roman" panose="02020603050405020304" pitchFamily="18" charset="0"/>
                          <a:cs typeface="Arial" panose="020B0604020202020204" pitchFamily="34" charset="0"/>
                        </a:rPr>
                        <a:t>&gt;</a:t>
                      </a:r>
                      <a:r>
                        <a:rPr lang="en-GB" sz="1600" dirty="0">
                          <a:solidFill>
                            <a:srgbClr val="FF9933"/>
                          </a:solidFill>
                          <a:effectLst/>
                          <a:latin typeface="Arial" panose="020B0604020202020204" pitchFamily="34" charset="0"/>
                          <a:ea typeface="Times New Roman" panose="02020603050405020304" pitchFamily="18" charset="0"/>
                          <a:cs typeface="Arial" panose="020B0604020202020204" pitchFamily="34" charset="0"/>
                        </a:rPr>
                        <a:t>31-&lt;50%</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tc>
                  <a:txBody>
                    <a:bodyPr/>
                    <a:lstStyle/>
                    <a:p>
                      <a:pPr algn="l"/>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Poor: Partial functionality and unsatisfactory performance, with major corrections to be made</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extLst>
                  <a:ext uri="{0D108BD9-81ED-4DB2-BD59-A6C34878D82A}">
                    <a16:rowId xmlns:a16="http://schemas.microsoft.com/office/drawing/2014/main" val="3999807922"/>
                  </a:ext>
                </a:extLst>
              </a:tr>
              <a:tr h="814121">
                <a:tc>
                  <a:txBody>
                    <a:bodyPr/>
                    <a:lstStyle/>
                    <a:p>
                      <a:pPr algn="ctr"/>
                      <a:r>
                        <a:rPr lang="en-GB" sz="16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8080"/>
                    </a:solidFill>
                  </a:tcPr>
                </a:tc>
                <a:tc>
                  <a:txBody>
                    <a:bodyPr/>
                    <a:lstStyle/>
                    <a:p>
                      <a:pPr algn="ctr"/>
                      <a:r>
                        <a:rPr lang="en-GB"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0-&lt;30%</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tc>
                  <a:txBody>
                    <a:bodyPr/>
                    <a:lstStyle/>
                    <a:p>
                      <a:pPr algn="l"/>
                      <a:r>
                        <a:rPr lang="en-GB" sz="1600" dirty="0">
                          <a:effectLst/>
                          <a:latin typeface="Arial" panose="020B0604020202020204" pitchFamily="34" charset="0"/>
                          <a:ea typeface="Times New Roman" panose="02020603050405020304" pitchFamily="18" charset="0"/>
                          <a:cs typeface="Arial" panose="020B0604020202020204" pitchFamily="34" charset="0"/>
                        </a:rPr>
                        <a:t>Critical: Partial functionality and unsatisfactory performance, with major corrections to be made</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extLst>
                  <a:ext uri="{0D108BD9-81ED-4DB2-BD59-A6C34878D82A}">
                    <a16:rowId xmlns:a16="http://schemas.microsoft.com/office/drawing/2014/main" val="486322365"/>
                  </a:ext>
                </a:extLst>
              </a:tr>
            </a:tbl>
          </a:graphicData>
        </a:graphic>
      </p:graphicFrame>
      <p:sp>
        <p:nvSpPr>
          <p:cNvPr id="7" name="TextBox 6">
            <a:extLst>
              <a:ext uri="{FF2B5EF4-FFF2-40B4-BE49-F238E27FC236}">
                <a16:creationId xmlns:a16="http://schemas.microsoft.com/office/drawing/2014/main" id="{A1317A80-A038-4BE4-A2C2-696E99A6F749}"/>
              </a:ext>
            </a:extLst>
          </p:cNvPr>
          <p:cNvSpPr txBox="1"/>
          <p:nvPr/>
        </p:nvSpPr>
        <p:spPr>
          <a:xfrm>
            <a:off x="185376" y="5658446"/>
            <a:ext cx="11813042" cy="584775"/>
          </a:xfrm>
          <a:prstGeom prst="rect">
            <a:avLst/>
          </a:prstGeom>
          <a:solidFill>
            <a:schemeClr val="bg1">
              <a:lumMod val="95000"/>
            </a:schemeClr>
          </a:solidFill>
        </p:spPr>
        <p:txBody>
          <a:bodyPr wrap="square" rtlCol="0">
            <a:spAutoFit/>
          </a:bodyPr>
          <a:lstStyle/>
          <a:p>
            <a:pPr algn="l"/>
            <a:r>
              <a:rPr lang="en-US" sz="1600" dirty="0"/>
              <a:t>Details of which municipalities were found to have wastewater systems in a poor and critical condition are in the Watch report on the DWS website.</a:t>
            </a:r>
          </a:p>
        </p:txBody>
      </p:sp>
    </p:spTree>
    <p:extLst>
      <p:ext uri="{BB962C8B-B14F-4D97-AF65-F5344CB8AC3E}">
        <p14:creationId xmlns:p14="http://schemas.microsoft.com/office/powerpoint/2010/main" val="2960721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E451E-D298-46F4-8566-BE5488EDBA1E}"/>
              </a:ext>
            </a:extLst>
          </p:cNvPr>
          <p:cNvSpPr>
            <a:spLocks noGrp="1"/>
          </p:cNvSpPr>
          <p:nvPr>
            <p:ph type="ctrTitle"/>
          </p:nvPr>
        </p:nvSpPr>
        <p:spPr>
          <a:xfrm>
            <a:off x="231007" y="39716"/>
            <a:ext cx="11752446" cy="689775"/>
          </a:xfrm>
        </p:spPr>
        <p:txBody>
          <a:bodyPr/>
          <a:lstStyle/>
          <a:p>
            <a:r>
              <a:rPr lang="en-US" sz="2000" b="1" dirty="0"/>
              <a:t>Drinking Water Quality : Microbiological Compliance  </a:t>
            </a:r>
            <a:endParaRPr lang="en-ZA" sz="2000" b="1" dirty="0"/>
          </a:p>
        </p:txBody>
      </p:sp>
      <p:sp>
        <p:nvSpPr>
          <p:cNvPr id="4" name="Slide Number Placeholder 3">
            <a:extLst>
              <a:ext uri="{FF2B5EF4-FFF2-40B4-BE49-F238E27FC236}">
                <a16:creationId xmlns:a16="http://schemas.microsoft.com/office/drawing/2014/main" id="{47F2AB88-0C0E-44A8-AA78-6085A3BDD46A}"/>
              </a:ext>
            </a:extLst>
          </p:cNvPr>
          <p:cNvSpPr>
            <a:spLocks noGrp="1"/>
          </p:cNvSpPr>
          <p:nvPr>
            <p:ph type="sldNum" sz="quarter" idx="12"/>
          </p:nvPr>
        </p:nvSpPr>
        <p:spPr/>
        <p:txBody>
          <a:bodyPr/>
          <a:lstStyle/>
          <a:p>
            <a:pPr>
              <a:defRPr/>
            </a:pPr>
            <a:fld id="{882C7E67-1EE8-45B0-BDF4-FB621080F5D5}" type="slidenum">
              <a:rPr lang="en-US" smtClean="0"/>
              <a:pPr>
                <a:defRPr/>
              </a:pPr>
              <a:t>16</a:t>
            </a:fld>
            <a:endParaRPr lang="en-US" dirty="0"/>
          </a:p>
        </p:txBody>
      </p:sp>
      <p:pic>
        <p:nvPicPr>
          <p:cNvPr id="5" name="Picture 4">
            <a:extLst>
              <a:ext uri="{FF2B5EF4-FFF2-40B4-BE49-F238E27FC236}">
                <a16:creationId xmlns:a16="http://schemas.microsoft.com/office/drawing/2014/main" id="{AB273158-3CBC-4CF7-A698-BE6DDF5FE469}"/>
              </a:ext>
            </a:extLst>
          </p:cNvPr>
          <p:cNvPicPr>
            <a:picLocks noChangeAspect="1"/>
          </p:cNvPicPr>
          <p:nvPr/>
        </p:nvPicPr>
        <p:blipFill>
          <a:blip r:embed="rId2"/>
          <a:stretch>
            <a:fillRect/>
          </a:stretch>
        </p:blipFill>
        <p:spPr>
          <a:xfrm>
            <a:off x="514415" y="462931"/>
            <a:ext cx="8223185" cy="5814742"/>
          </a:xfrm>
          <a:prstGeom prst="rect">
            <a:avLst/>
          </a:prstGeom>
        </p:spPr>
      </p:pic>
      <p:graphicFrame>
        <p:nvGraphicFramePr>
          <p:cNvPr id="7" name="Chart 6">
            <a:extLst>
              <a:ext uri="{FF2B5EF4-FFF2-40B4-BE49-F238E27FC236}">
                <a16:creationId xmlns:a16="http://schemas.microsoft.com/office/drawing/2014/main" id="{98E6AD8D-0DE0-4F0B-9EBD-8758D56B06B9}"/>
              </a:ext>
            </a:extLst>
          </p:cNvPr>
          <p:cNvGraphicFramePr/>
          <p:nvPr>
            <p:extLst>
              <p:ext uri="{D42A27DB-BD31-4B8C-83A1-F6EECF244321}">
                <p14:modId xmlns:p14="http://schemas.microsoft.com/office/powerpoint/2010/main" val="778870689"/>
              </p:ext>
            </p:extLst>
          </p:nvPr>
        </p:nvGraphicFramePr>
        <p:xfrm>
          <a:off x="8428595" y="2049517"/>
          <a:ext cx="3763405" cy="35209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844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E451E-D298-46F4-8566-BE5488EDBA1E}"/>
              </a:ext>
            </a:extLst>
          </p:cNvPr>
          <p:cNvSpPr>
            <a:spLocks noGrp="1"/>
          </p:cNvSpPr>
          <p:nvPr>
            <p:ph type="ctrTitle"/>
          </p:nvPr>
        </p:nvSpPr>
        <p:spPr>
          <a:xfrm>
            <a:off x="219777" y="69350"/>
            <a:ext cx="11752446" cy="445657"/>
          </a:xfrm>
        </p:spPr>
        <p:txBody>
          <a:bodyPr/>
          <a:lstStyle/>
          <a:p>
            <a:r>
              <a:rPr lang="en-US" sz="2000" b="1" dirty="0"/>
              <a:t>Drinking Water Quality: Chemical Compliance</a:t>
            </a:r>
            <a:endParaRPr lang="en-ZA" sz="2000" b="1" dirty="0"/>
          </a:p>
        </p:txBody>
      </p:sp>
      <p:sp>
        <p:nvSpPr>
          <p:cNvPr id="4" name="Slide Number Placeholder 3">
            <a:extLst>
              <a:ext uri="{FF2B5EF4-FFF2-40B4-BE49-F238E27FC236}">
                <a16:creationId xmlns:a16="http://schemas.microsoft.com/office/drawing/2014/main" id="{47F2AB88-0C0E-44A8-AA78-6085A3BDD46A}"/>
              </a:ext>
            </a:extLst>
          </p:cNvPr>
          <p:cNvSpPr>
            <a:spLocks noGrp="1"/>
          </p:cNvSpPr>
          <p:nvPr>
            <p:ph type="sldNum" sz="quarter" idx="12"/>
          </p:nvPr>
        </p:nvSpPr>
        <p:spPr/>
        <p:txBody>
          <a:bodyPr/>
          <a:lstStyle/>
          <a:p>
            <a:pPr>
              <a:defRPr/>
            </a:pPr>
            <a:fld id="{882C7E67-1EE8-45B0-BDF4-FB621080F5D5}" type="slidenum">
              <a:rPr lang="en-US" smtClean="0"/>
              <a:pPr>
                <a:defRPr/>
              </a:pPr>
              <a:t>17</a:t>
            </a:fld>
            <a:endParaRPr lang="en-US" dirty="0"/>
          </a:p>
        </p:txBody>
      </p:sp>
      <p:pic>
        <p:nvPicPr>
          <p:cNvPr id="6" name="Picture 5">
            <a:extLst>
              <a:ext uri="{FF2B5EF4-FFF2-40B4-BE49-F238E27FC236}">
                <a16:creationId xmlns:a16="http://schemas.microsoft.com/office/drawing/2014/main" id="{99B3F3DA-912A-4569-9C06-750290062CF4}"/>
              </a:ext>
            </a:extLst>
          </p:cNvPr>
          <p:cNvPicPr>
            <a:picLocks noChangeAspect="1"/>
          </p:cNvPicPr>
          <p:nvPr/>
        </p:nvPicPr>
        <p:blipFill>
          <a:blip r:embed="rId2"/>
          <a:stretch>
            <a:fillRect/>
          </a:stretch>
        </p:blipFill>
        <p:spPr>
          <a:xfrm>
            <a:off x="0" y="469011"/>
            <a:ext cx="8325852" cy="5887340"/>
          </a:xfrm>
          <a:prstGeom prst="rect">
            <a:avLst/>
          </a:prstGeom>
        </p:spPr>
      </p:pic>
      <p:graphicFrame>
        <p:nvGraphicFramePr>
          <p:cNvPr id="8" name="Chart 7">
            <a:extLst>
              <a:ext uri="{FF2B5EF4-FFF2-40B4-BE49-F238E27FC236}">
                <a16:creationId xmlns:a16="http://schemas.microsoft.com/office/drawing/2014/main" id="{91AC5A75-CDE6-47E6-888B-1166307438A2}"/>
              </a:ext>
            </a:extLst>
          </p:cNvPr>
          <p:cNvGraphicFramePr/>
          <p:nvPr>
            <p:extLst>
              <p:ext uri="{D42A27DB-BD31-4B8C-83A1-F6EECF244321}">
                <p14:modId xmlns:p14="http://schemas.microsoft.com/office/powerpoint/2010/main" val="2533688444"/>
              </p:ext>
            </p:extLst>
          </p:nvPr>
        </p:nvGraphicFramePr>
        <p:xfrm>
          <a:off x="8423153" y="811703"/>
          <a:ext cx="3549070" cy="4695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4141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E361-BA48-403E-81B6-06AFC6B97725}"/>
              </a:ext>
            </a:extLst>
          </p:cNvPr>
          <p:cNvSpPr>
            <a:spLocks noGrp="1"/>
          </p:cNvSpPr>
          <p:nvPr>
            <p:ph type="ctrTitle"/>
          </p:nvPr>
        </p:nvSpPr>
        <p:spPr>
          <a:xfrm>
            <a:off x="193663" y="143478"/>
            <a:ext cx="10363200" cy="527423"/>
          </a:xfrm>
        </p:spPr>
        <p:txBody>
          <a:bodyPr/>
          <a:lstStyle/>
          <a:p>
            <a:pPr algn="l"/>
            <a:r>
              <a:rPr lang="en-US" sz="2000" b="1" dirty="0"/>
              <a:t>BLUE DROP WATCH REPORT: DRINKING WATER QUALITY</a:t>
            </a:r>
            <a:endParaRPr lang="en-ZA" sz="2000" b="1" dirty="0"/>
          </a:p>
        </p:txBody>
      </p:sp>
      <p:sp>
        <p:nvSpPr>
          <p:cNvPr id="4" name="Slide Number Placeholder 3">
            <a:extLst>
              <a:ext uri="{FF2B5EF4-FFF2-40B4-BE49-F238E27FC236}">
                <a16:creationId xmlns:a16="http://schemas.microsoft.com/office/drawing/2014/main" id="{7713EF70-6D31-4D8D-BC5B-C1ADACD3C9E6}"/>
              </a:ext>
            </a:extLst>
          </p:cNvPr>
          <p:cNvSpPr>
            <a:spLocks noGrp="1"/>
          </p:cNvSpPr>
          <p:nvPr>
            <p:ph type="sldNum" sz="quarter" idx="12"/>
          </p:nvPr>
        </p:nvSpPr>
        <p:spPr/>
        <p:txBody>
          <a:bodyPr/>
          <a:lstStyle/>
          <a:p>
            <a:pPr>
              <a:defRPr/>
            </a:pPr>
            <a:fld id="{882C7E67-1EE8-45B0-BDF4-FB621080F5D5}" type="slidenum">
              <a:rPr lang="en-US" smtClean="0"/>
              <a:pPr>
                <a:defRPr/>
              </a:pPr>
              <a:t>18</a:t>
            </a:fld>
            <a:endParaRPr lang="en-US" dirty="0"/>
          </a:p>
        </p:txBody>
      </p:sp>
      <p:graphicFrame>
        <p:nvGraphicFramePr>
          <p:cNvPr id="3" name="Table 2">
            <a:extLst>
              <a:ext uri="{FF2B5EF4-FFF2-40B4-BE49-F238E27FC236}">
                <a16:creationId xmlns:a16="http://schemas.microsoft.com/office/drawing/2014/main" id="{6FBEE601-796D-4CD5-848F-A1CB0ECC61BE}"/>
              </a:ext>
            </a:extLst>
          </p:cNvPr>
          <p:cNvGraphicFramePr>
            <a:graphicFrameLocks noGrp="1"/>
          </p:cNvGraphicFramePr>
          <p:nvPr>
            <p:extLst>
              <p:ext uri="{D42A27DB-BD31-4B8C-83A1-F6EECF244321}">
                <p14:modId xmlns:p14="http://schemas.microsoft.com/office/powerpoint/2010/main" val="2839774287"/>
              </p:ext>
            </p:extLst>
          </p:nvPr>
        </p:nvGraphicFramePr>
        <p:xfrm>
          <a:off x="193663" y="750849"/>
          <a:ext cx="11643310" cy="4663440"/>
        </p:xfrm>
        <a:graphic>
          <a:graphicData uri="http://schemas.openxmlformats.org/drawingml/2006/table">
            <a:tbl>
              <a:tblPr firstRow="1" firstCol="1" bandRow="1"/>
              <a:tblGrid>
                <a:gridCol w="1554926">
                  <a:extLst>
                    <a:ext uri="{9D8B030D-6E8A-4147-A177-3AD203B41FA5}">
                      <a16:colId xmlns:a16="http://schemas.microsoft.com/office/drawing/2014/main" val="2378317321"/>
                    </a:ext>
                  </a:extLst>
                </a:gridCol>
                <a:gridCol w="1286042">
                  <a:extLst>
                    <a:ext uri="{9D8B030D-6E8A-4147-A177-3AD203B41FA5}">
                      <a16:colId xmlns:a16="http://schemas.microsoft.com/office/drawing/2014/main" val="3134076745"/>
                    </a:ext>
                  </a:extLst>
                </a:gridCol>
                <a:gridCol w="1206247">
                  <a:extLst>
                    <a:ext uri="{9D8B030D-6E8A-4147-A177-3AD203B41FA5}">
                      <a16:colId xmlns:a16="http://schemas.microsoft.com/office/drawing/2014/main" val="1674206194"/>
                    </a:ext>
                  </a:extLst>
                </a:gridCol>
                <a:gridCol w="1092143">
                  <a:extLst>
                    <a:ext uri="{9D8B030D-6E8A-4147-A177-3AD203B41FA5}">
                      <a16:colId xmlns:a16="http://schemas.microsoft.com/office/drawing/2014/main" val="999419820"/>
                    </a:ext>
                  </a:extLst>
                </a:gridCol>
                <a:gridCol w="1096799">
                  <a:extLst>
                    <a:ext uri="{9D8B030D-6E8A-4147-A177-3AD203B41FA5}">
                      <a16:colId xmlns:a16="http://schemas.microsoft.com/office/drawing/2014/main" val="3599549409"/>
                    </a:ext>
                  </a:extLst>
                </a:gridCol>
                <a:gridCol w="1096799">
                  <a:extLst>
                    <a:ext uri="{9D8B030D-6E8A-4147-A177-3AD203B41FA5}">
                      <a16:colId xmlns:a16="http://schemas.microsoft.com/office/drawing/2014/main" val="1885753197"/>
                    </a:ext>
                  </a:extLst>
                </a:gridCol>
                <a:gridCol w="1094472">
                  <a:extLst>
                    <a:ext uri="{9D8B030D-6E8A-4147-A177-3AD203B41FA5}">
                      <a16:colId xmlns:a16="http://schemas.microsoft.com/office/drawing/2014/main" val="783365728"/>
                    </a:ext>
                  </a:extLst>
                </a:gridCol>
                <a:gridCol w="1075842">
                  <a:extLst>
                    <a:ext uri="{9D8B030D-6E8A-4147-A177-3AD203B41FA5}">
                      <a16:colId xmlns:a16="http://schemas.microsoft.com/office/drawing/2014/main" val="2039785677"/>
                    </a:ext>
                  </a:extLst>
                </a:gridCol>
                <a:gridCol w="1073513">
                  <a:extLst>
                    <a:ext uri="{9D8B030D-6E8A-4147-A177-3AD203B41FA5}">
                      <a16:colId xmlns:a16="http://schemas.microsoft.com/office/drawing/2014/main" val="293634628"/>
                    </a:ext>
                  </a:extLst>
                </a:gridCol>
                <a:gridCol w="1066527">
                  <a:extLst>
                    <a:ext uri="{9D8B030D-6E8A-4147-A177-3AD203B41FA5}">
                      <a16:colId xmlns:a16="http://schemas.microsoft.com/office/drawing/2014/main" val="97558213"/>
                    </a:ext>
                  </a:extLst>
                </a:gridCol>
              </a:tblGrid>
              <a:tr h="197806">
                <a:tc rowSpan="2">
                  <a:txBody>
                    <a:bodyPr/>
                    <a:lstStyle/>
                    <a:p>
                      <a:pPr marR="89535" algn="just"/>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Province</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rowSpan="2">
                  <a:txBody>
                    <a:bodyPr/>
                    <a:lstStyle/>
                    <a:p>
                      <a:pPr marR="89535" algn="ct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 water supply systems  assessed</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gridSpan="4">
                  <a:txBody>
                    <a:bodyPr/>
                    <a:lstStyle/>
                    <a:p>
                      <a:pPr algn="ct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Microbiological Compliance</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Chemical Compliance</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15787446"/>
                  </a:ext>
                </a:extLst>
              </a:tr>
              <a:tr h="273010">
                <a:tc vMerge="1">
                  <a:txBody>
                    <a:bodyPr/>
                    <a:lstStyle/>
                    <a:p>
                      <a:endParaRPr lang="en-ZA"/>
                    </a:p>
                  </a:txBody>
                  <a:tcPr/>
                </a:tc>
                <a:tc vMerge="1">
                  <a:txBody>
                    <a:bodyPr/>
                    <a:lstStyle/>
                    <a:p>
                      <a:endParaRPr lang="en-ZA"/>
                    </a:p>
                  </a:txBody>
                  <a:tcPr/>
                </a:tc>
                <a:tc>
                  <a:txBody>
                    <a:bodyPr/>
                    <a:lstStyle/>
                    <a:p>
                      <a:pPr marR="89535" algn="ct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Excellent Status</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00B0F0"/>
                    </a:solidFill>
                  </a:tcPr>
                </a:tc>
                <a:tc>
                  <a:txBody>
                    <a:bodyPr/>
                    <a:lstStyle/>
                    <a:p>
                      <a:pPr marR="89535" algn="ct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Good Status</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00B050"/>
                    </a:solidFill>
                  </a:tcPr>
                </a:tc>
                <a:tc>
                  <a:txBody>
                    <a:bodyPr/>
                    <a:lstStyle/>
                    <a:p>
                      <a:pPr marR="89535" algn="ct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Poor Status</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tc>
                  <a:txBody>
                    <a:bodyPr/>
                    <a:lstStyle/>
                    <a:p>
                      <a:pPr marR="89535" algn="ct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Bad Status</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0000"/>
                    </a:solidFill>
                  </a:tcPr>
                </a:tc>
                <a:tc>
                  <a:txBody>
                    <a:bodyPr/>
                    <a:lstStyle/>
                    <a:p>
                      <a:pPr marR="89535" algn="ct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Excellent Status</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00B0F0"/>
                    </a:solidFill>
                  </a:tcPr>
                </a:tc>
                <a:tc>
                  <a:txBody>
                    <a:bodyPr/>
                    <a:lstStyle/>
                    <a:p>
                      <a:pPr marR="89535" algn="ct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Good Status</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00B050"/>
                    </a:solidFill>
                  </a:tcPr>
                </a:tc>
                <a:tc>
                  <a:txBody>
                    <a:bodyPr/>
                    <a:lstStyle/>
                    <a:p>
                      <a:pPr marR="89535" algn="ct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Poor Status</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tc>
                  <a:txBody>
                    <a:bodyPr/>
                    <a:lstStyle/>
                    <a:p>
                      <a:pPr marR="89535" algn="ct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Bad Status</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0000"/>
                    </a:solidFill>
                  </a:tcPr>
                </a:tc>
                <a:extLst>
                  <a:ext uri="{0D108BD9-81ED-4DB2-BD59-A6C34878D82A}">
                    <a16:rowId xmlns:a16="http://schemas.microsoft.com/office/drawing/2014/main" val="3838115638"/>
                  </a:ext>
                </a:extLst>
              </a:tr>
              <a:tr h="136505">
                <a:tc>
                  <a:txBody>
                    <a:bodyPr/>
                    <a:lstStyle/>
                    <a:p>
                      <a:pPr marR="89535" algn="just"/>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Eastern Cape</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marR="89535" algn="ct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6</a:t>
                      </a:r>
                      <a:endParaRPr lang="en-ZA" sz="1800" b="1"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6</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2046017421"/>
                  </a:ext>
                </a:extLst>
              </a:tr>
              <a:tr h="136505">
                <a:tc>
                  <a:txBody>
                    <a:bodyPr/>
                    <a:lstStyle/>
                    <a:p>
                      <a:pPr marR="89535" algn="just"/>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Free State</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marR="89535" algn="ct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7</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5</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8 (4*)</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6</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11 (4*)</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302586306"/>
                  </a:ext>
                </a:extLst>
              </a:tr>
              <a:tr h="136505">
                <a:tc>
                  <a:txBody>
                    <a:bodyPr/>
                    <a:lstStyle/>
                    <a:p>
                      <a:pPr marR="89535" algn="just"/>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Gauteng</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marR="89535" algn="ct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strike="noStrike" dirty="0">
                          <a:effectLst/>
                          <a:latin typeface="Calibri" panose="020F0502020204030204" pitchFamily="34" charset="0"/>
                          <a:ea typeface="Times New Roman" panose="02020603050405020304" pitchFamily="18" charset="0"/>
                          <a:cs typeface="Times New Roman" panose="02020603050405020304" pitchFamily="18" charset="0"/>
                        </a:rPr>
                        <a:t>5</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strike="noStrike" dirty="0">
                          <a:effectLst/>
                          <a:latin typeface="Calibri" panose="020F0502020204030204" pitchFamily="34" charset="0"/>
                          <a:ea typeface="Times New Roman" panose="02020603050405020304" pitchFamily="18" charset="0"/>
                          <a:cs typeface="Times New Roman" panose="02020603050405020304" pitchFamily="18" charset="0"/>
                        </a:rPr>
                        <a:t>3 </a:t>
                      </a:r>
                      <a:endParaRPr lang="en-ZA" sz="1800" strike="noStrike"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strike="noStrike" dirty="0">
                          <a:effectLst/>
                          <a:latin typeface="Calibri" panose="020F0502020204030204" pitchFamily="34" charset="0"/>
                          <a:ea typeface="Times New Roman" panose="02020603050405020304" pitchFamily="18" charset="0"/>
                          <a:cs typeface="Times New Roman" panose="02020603050405020304" pitchFamily="18" charset="0"/>
                        </a:rPr>
                        <a:t>5 </a:t>
                      </a:r>
                      <a:endParaRPr lang="en-ZA" sz="1800" strike="noStrike"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509435332"/>
                  </a:ext>
                </a:extLst>
              </a:tr>
              <a:tr h="136505">
                <a:tc>
                  <a:txBody>
                    <a:bodyPr/>
                    <a:lstStyle/>
                    <a:p>
                      <a:pPr marR="89535" algn="just"/>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KwaZulu Natal</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marR="89535" algn="ct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9</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8</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3481902463"/>
                  </a:ext>
                </a:extLst>
              </a:tr>
              <a:tr h="136505">
                <a:tc>
                  <a:txBody>
                    <a:bodyPr/>
                    <a:lstStyle/>
                    <a:p>
                      <a:pPr marR="89535" algn="just"/>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Limpopo</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marR="89535" algn="ct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5</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4( 1*)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7 (1*)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3998297043"/>
                  </a:ext>
                </a:extLst>
              </a:tr>
              <a:tr h="136505">
                <a:tc>
                  <a:txBody>
                    <a:bodyPr/>
                    <a:lstStyle/>
                    <a:p>
                      <a:pPr marR="89535" algn="just"/>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Mpumalanga</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marR="89535" algn="ct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13 (3*)</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12 (3*)</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529725412"/>
                  </a:ext>
                </a:extLst>
              </a:tr>
              <a:tr h="136505">
                <a:tc>
                  <a:txBody>
                    <a:bodyPr/>
                    <a:lstStyle/>
                    <a:p>
                      <a:pPr marR="89535" algn="just"/>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Northern Cape </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marR="89535" algn="ct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7</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4</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16 (3*)</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19 (3*)</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2199119621"/>
                  </a:ext>
                </a:extLst>
              </a:tr>
              <a:tr h="136505">
                <a:tc>
                  <a:txBody>
                    <a:bodyPr/>
                    <a:lstStyle/>
                    <a:p>
                      <a:pPr marR="89535" algn="just"/>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North West</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marR="89535" algn="ct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4</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4</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4</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141789315"/>
                  </a:ext>
                </a:extLst>
              </a:tr>
              <a:tr h="136505">
                <a:tc>
                  <a:txBody>
                    <a:bodyPr/>
                    <a:lstStyle/>
                    <a:p>
                      <a:pPr marR="89535" algn="just"/>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Western Cape</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marR="89535" algn="ct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14</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5</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5</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8</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7</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marR="89535" algn="ct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9</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3138472130"/>
                  </a:ext>
                </a:extLst>
              </a:tr>
              <a:tr h="136505">
                <a:tc>
                  <a:txBody>
                    <a:bodyPr/>
                    <a:lstStyle/>
                    <a:p>
                      <a:pPr marR="89535" algn="just"/>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National totals</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R="89535" algn="ct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151</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R="89535" algn="ct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R="89535" algn="ct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R="89535" algn="ct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R="89535" algn="ct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R="89535" algn="ct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R="89535" algn="ct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R="89535" algn="ct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marR="89535" algn="ct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ZA" sz="1800" dirty="0">
                        <a:effectLst/>
                        <a:latin typeface="Syntax For Biwater"/>
                        <a:ea typeface="Times New Roman" panose="02020603050405020304" pitchFamily="18" charset="0"/>
                        <a:cs typeface="Times New Roman" panose="02020603050405020304" pitchFamily="18" charset="0"/>
                      </a:endParaRPr>
                    </a:p>
                  </a:txBody>
                  <a:tcPr marL="68252" marR="68252"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extLst>
                  <a:ext uri="{0D108BD9-81ED-4DB2-BD59-A6C34878D82A}">
                    <a16:rowId xmlns:a16="http://schemas.microsoft.com/office/drawing/2014/main" val="4034113762"/>
                  </a:ext>
                </a:extLst>
              </a:tr>
            </a:tbl>
          </a:graphicData>
        </a:graphic>
      </p:graphicFrame>
      <p:sp>
        <p:nvSpPr>
          <p:cNvPr id="12" name="TextBox 11">
            <a:extLst>
              <a:ext uri="{FF2B5EF4-FFF2-40B4-BE49-F238E27FC236}">
                <a16:creationId xmlns:a16="http://schemas.microsoft.com/office/drawing/2014/main" id="{5D6AB029-2D67-4982-9FF5-5DC14F49EE15}"/>
              </a:ext>
            </a:extLst>
          </p:cNvPr>
          <p:cNvSpPr txBox="1"/>
          <p:nvPr/>
        </p:nvSpPr>
        <p:spPr>
          <a:xfrm>
            <a:off x="193663" y="5494238"/>
            <a:ext cx="6699184" cy="369332"/>
          </a:xfrm>
          <a:prstGeom prst="rect">
            <a:avLst/>
          </a:prstGeom>
          <a:solidFill>
            <a:schemeClr val="bg1">
              <a:lumMod val="95000"/>
            </a:schemeClr>
          </a:solidFill>
        </p:spPr>
        <p:txBody>
          <a:bodyPr wrap="square" rtlCol="0">
            <a:spAutoFit/>
          </a:bodyPr>
          <a:lstStyle/>
          <a:p>
            <a:pPr algn="l"/>
            <a:r>
              <a:rPr lang="en-US" sz="1800" dirty="0"/>
              <a:t>*number of WTWs which did not provide information to DWS</a:t>
            </a:r>
            <a:endParaRPr lang="en-ZA" sz="1800" dirty="0"/>
          </a:p>
        </p:txBody>
      </p:sp>
    </p:spTree>
    <p:extLst>
      <p:ext uri="{BB962C8B-B14F-4D97-AF65-F5344CB8AC3E}">
        <p14:creationId xmlns:p14="http://schemas.microsoft.com/office/powerpoint/2010/main" val="2096866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28F5-7A70-452F-A63B-9B25745AC217}"/>
              </a:ext>
            </a:extLst>
          </p:cNvPr>
          <p:cNvSpPr>
            <a:spLocks noGrp="1"/>
          </p:cNvSpPr>
          <p:nvPr>
            <p:ph type="ctrTitle"/>
          </p:nvPr>
        </p:nvSpPr>
        <p:spPr>
          <a:xfrm>
            <a:off x="975360" y="81949"/>
            <a:ext cx="10806737" cy="619919"/>
          </a:xfrm>
        </p:spPr>
        <p:txBody>
          <a:bodyPr/>
          <a:lstStyle/>
          <a:p>
            <a:r>
              <a:rPr lang="en-US" sz="2400" b="1" dirty="0"/>
              <a:t>IMPLICATIONS OF THE BLUE DROP WATCH REPORT FINDINGS </a:t>
            </a:r>
            <a:endParaRPr lang="en-ZA" sz="2400" b="1" dirty="0"/>
          </a:p>
        </p:txBody>
      </p:sp>
      <p:sp>
        <p:nvSpPr>
          <p:cNvPr id="3" name="Subtitle 2">
            <a:extLst>
              <a:ext uri="{FF2B5EF4-FFF2-40B4-BE49-F238E27FC236}">
                <a16:creationId xmlns:a16="http://schemas.microsoft.com/office/drawing/2014/main" id="{C86E798A-33F8-4909-BDA2-CC071A9F7681}"/>
              </a:ext>
            </a:extLst>
          </p:cNvPr>
          <p:cNvSpPr>
            <a:spLocks noGrp="1"/>
          </p:cNvSpPr>
          <p:nvPr>
            <p:ph type="subTitle" idx="1"/>
          </p:nvPr>
        </p:nvSpPr>
        <p:spPr>
          <a:xfrm>
            <a:off x="210551" y="600268"/>
            <a:ext cx="11571546" cy="4450485"/>
          </a:xfrm>
        </p:spPr>
        <p:txBody>
          <a:bodyPr/>
          <a:lstStyle/>
          <a:p>
            <a:pPr marL="285750" indent="-285750" algn="just">
              <a:spcBef>
                <a:spcPts val="600"/>
              </a:spcBef>
              <a:buFont typeface="Arial" panose="020B0604020202020204" pitchFamily="34" charset="0"/>
              <a:buChar char="•"/>
            </a:pPr>
            <a:r>
              <a:rPr lang="en-US" sz="1800" dirty="0">
                <a:solidFill>
                  <a:schemeClr val="tx1"/>
                </a:solidFill>
              </a:rPr>
              <a:t>In the 2012 Blue Drop report, only 10% of municipalities had bad or poor microbiological water quality (as opposed to 50% in this sample)</a:t>
            </a:r>
          </a:p>
          <a:p>
            <a:pPr marL="285750" indent="-285750" algn="just">
              <a:spcBef>
                <a:spcPts val="600"/>
              </a:spcBef>
              <a:buFont typeface="Arial" panose="020B0604020202020204" pitchFamily="34" charset="0"/>
              <a:buChar char="•"/>
            </a:pPr>
            <a:r>
              <a:rPr lang="en-US" sz="1800" dirty="0">
                <a:solidFill>
                  <a:schemeClr val="tx1"/>
                </a:solidFill>
              </a:rPr>
              <a:t>This indicates that there has been a deterioration in drinking water quality since the last blue drop report was done</a:t>
            </a:r>
          </a:p>
          <a:p>
            <a:pPr marL="285750" indent="-285750" algn="just">
              <a:spcBef>
                <a:spcPts val="600"/>
              </a:spcBef>
              <a:buFont typeface="Arial" panose="020B0604020202020204" pitchFamily="34" charset="0"/>
              <a:buChar char="•"/>
            </a:pPr>
            <a:r>
              <a:rPr lang="en-GB" sz="1800" dirty="0">
                <a:solidFill>
                  <a:schemeClr val="tx1"/>
                </a:solidFill>
              </a:rPr>
              <a:t>The 2023 blue drop watch report indicates that t</a:t>
            </a:r>
            <a:r>
              <a:rPr lang="en-US" sz="1800" dirty="0">
                <a:solidFill>
                  <a:schemeClr val="tx1"/>
                </a:solidFill>
              </a:rPr>
              <a:t>he drinking water produced from some municipal water treatment systems during the 2021/2022 municipal financial year did not meet the SANS 241 standard and could on occasion have posed a potential health risk </a:t>
            </a:r>
          </a:p>
          <a:p>
            <a:pPr marL="285750" indent="-285750" algn="just">
              <a:spcBef>
                <a:spcPts val="600"/>
              </a:spcBef>
              <a:buFont typeface="Arial" panose="020B0604020202020204" pitchFamily="34" charset="0"/>
              <a:buChar char="•"/>
            </a:pPr>
            <a:r>
              <a:rPr lang="en-US" sz="1800" dirty="0">
                <a:solidFill>
                  <a:schemeClr val="tx1"/>
                </a:solidFill>
              </a:rPr>
              <a:t>The report does not provide an indication of the current status of water quality in municipalities</a:t>
            </a:r>
          </a:p>
          <a:p>
            <a:pPr marL="285750" indent="-285750" algn="just">
              <a:spcBef>
                <a:spcPts val="600"/>
              </a:spcBef>
              <a:buFont typeface="Arial" panose="020B0604020202020204" pitchFamily="34" charset="0"/>
              <a:buChar char="•"/>
            </a:pPr>
            <a:r>
              <a:rPr lang="en-US" sz="1800" dirty="0">
                <a:solidFill>
                  <a:schemeClr val="tx1"/>
                </a:solidFill>
              </a:rPr>
              <a:t>In terms of SANS241 and the norms and standards issued by DWS under the Water Services Act, when the tests carried out by a municipality indicate that the water supplied poses a health risk, the municipality must inform its consumers that the quality of the water that it supplies poses a health risk</a:t>
            </a:r>
          </a:p>
          <a:p>
            <a:pPr marL="285750" indent="-285750" algn="just">
              <a:spcBef>
                <a:spcPts val="600"/>
              </a:spcBef>
              <a:buFont typeface="Arial" panose="020B0604020202020204" pitchFamily="34" charset="0"/>
              <a:buChar char="•"/>
            </a:pPr>
            <a:r>
              <a:rPr lang="en-US" sz="1800" dirty="0">
                <a:solidFill>
                  <a:schemeClr val="tx1"/>
                </a:solidFill>
              </a:rPr>
              <a:t>DWS has sent directives to the municipalities identified in the Watch Report as having systems with poor or bad compliance. The directives require the municipalities to inform their residents should they still have poor or bad compliance</a:t>
            </a:r>
          </a:p>
          <a:p>
            <a:pPr marL="285750" indent="-285750" algn="just">
              <a:spcBef>
                <a:spcPts val="600"/>
              </a:spcBef>
              <a:buFont typeface="Arial" panose="020B0604020202020204" pitchFamily="34" charset="0"/>
              <a:buChar char="•"/>
            </a:pPr>
            <a:r>
              <a:rPr lang="en-US" sz="1800" dirty="0">
                <a:solidFill>
                  <a:schemeClr val="tx1"/>
                </a:solidFill>
              </a:rPr>
              <a:t>The public can safely consume water from their taps if their municipalities indicate that the water being provided is being tested and meets the requirements of SANS 241. WSAs are responsible by law to inform affected constituencies as soon as there is any change in quality</a:t>
            </a:r>
          </a:p>
          <a:p>
            <a:pPr marL="285750" indent="-285750" algn="just">
              <a:spcBef>
                <a:spcPts val="600"/>
              </a:spcBef>
              <a:buFont typeface="Arial" panose="020B0604020202020204" pitchFamily="34" charset="0"/>
              <a:buChar char="•"/>
            </a:pPr>
            <a:endParaRPr lang="en-ZA" sz="1800" dirty="0">
              <a:solidFill>
                <a:schemeClr val="tx1"/>
              </a:solidFill>
            </a:endParaRPr>
          </a:p>
          <a:p>
            <a:pPr marL="285750" indent="-285750" algn="just">
              <a:spcBef>
                <a:spcPts val="600"/>
              </a:spcBef>
              <a:buFont typeface="Arial" panose="020B0604020202020204" pitchFamily="34" charset="0"/>
              <a:buChar char="•"/>
            </a:pPr>
            <a:endParaRPr lang="en-ZA" sz="1800" dirty="0">
              <a:solidFill>
                <a:schemeClr val="tx1"/>
              </a:solidFill>
            </a:endParaRPr>
          </a:p>
          <a:p>
            <a:pPr marL="285750" indent="-285750" algn="just">
              <a:spcBef>
                <a:spcPts val="600"/>
              </a:spcBef>
              <a:buFont typeface="Arial" panose="020B0604020202020204" pitchFamily="34" charset="0"/>
              <a:buChar char="•"/>
            </a:pPr>
            <a:endParaRPr lang="en-GB" sz="1800" dirty="0">
              <a:solidFill>
                <a:schemeClr val="tx1"/>
              </a:solidFill>
              <a:latin typeface="Arial" panose="020B0604020202020204" pitchFamily="34" charset="0"/>
              <a:cs typeface="Arial" panose="020B0604020202020204" pitchFamily="34" charset="0"/>
            </a:endParaRPr>
          </a:p>
          <a:p>
            <a:pPr marL="285750" indent="-285750" algn="just">
              <a:spcBef>
                <a:spcPts val="600"/>
              </a:spcBef>
              <a:buFont typeface="Arial" panose="020B0604020202020204" pitchFamily="34" charset="0"/>
              <a:buChar char="•"/>
            </a:pPr>
            <a:endPar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spcBef>
                <a:spcPts val="600"/>
              </a:spcBef>
              <a:buFont typeface="Arial" panose="020B0604020202020204" pitchFamily="34" charset="0"/>
              <a:buChar char="•"/>
            </a:pPr>
            <a:endPar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l">
              <a:spcBef>
                <a:spcPts val="600"/>
              </a:spcBef>
            </a:pPr>
            <a:endParaRPr lang="en-ZA" sz="1800" dirty="0">
              <a:solidFill>
                <a:schemeClr val="tx1"/>
              </a:solidFill>
            </a:endParaRPr>
          </a:p>
        </p:txBody>
      </p:sp>
      <p:sp>
        <p:nvSpPr>
          <p:cNvPr id="4" name="Slide Number Placeholder 3">
            <a:extLst>
              <a:ext uri="{FF2B5EF4-FFF2-40B4-BE49-F238E27FC236}">
                <a16:creationId xmlns:a16="http://schemas.microsoft.com/office/drawing/2014/main" id="{1A0B5DB7-122E-4012-B71B-4F0821473364}"/>
              </a:ext>
            </a:extLst>
          </p:cNvPr>
          <p:cNvSpPr>
            <a:spLocks noGrp="1"/>
          </p:cNvSpPr>
          <p:nvPr>
            <p:ph type="sldNum" sz="quarter" idx="12"/>
          </p:nvPr>
        </p:nvSpPr>
        <p:spPr/>
        <p:txBody>
          <a:bodyPr/>
          <a:lstStyle/>
          <a:p>
            <a:pPr>
              <a:defRPr/>
            </a:pPr>
            <a:fld id="{882C7E67-1EE8-45B0-BDF4-FB621080F5D5}" type="slidenum">
              <a:rPr lang="en-US" smtClean="0"/>
              <a:pPr>
                <a:defRPr/>
              </a:pPr>
              <a:t>19</a:t>
            </a:fld>
            <a:endParaRPr lang="en-US" dirty="0"/>
          </a:p>
        </p:txBody>
      </p:sp>
    </p:spTree>
    <p:extLst>
      <p:ext uri="{BB962C8B-B14F-4D97-AF65-F5344CB8AC3E}">
        <p14:creationId xmlns:p14="http://schemas.microsoft.com/office/powerpoint/2010/main" val="692889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2DAC-37E9-4AF4-BC1E-A2CC47C59954}"/>
              </a:ext>
            </a:extLst>
          </p:cNvPr>
          <p:cNvSpPr>
            <a:spLocks noGrp="1"/>
          </p:cNvSpPr>
          <p:nvPr>
            <p:ph type="ctrTitle"/>
          </p:nvPr>
        </p:nvSpPr>
        <p:spPr/>
        <p:txBody>
          <a:bodyPr/>
          <a:lstStyle/>
          <a:p>
            <a:r>
              <a:rPr lang="en-US" dirty="0"/>
              <a:t>Introduction </a:t>
            </a:r>
            <a:endParaRPr lang="en-ZA" dirty="0"/>
          </a:p>
        </p:txBody>
      </p:sp>
      <p:sp>
        <p:nvSpPr>
          <p:cNvPr id="4" name="Slide Number Placeholder 3">
            <a:extLst>
              <a:ext uri="{FF2B5EF4-FFF2-40B4-BE49-F238E27FC236}">
                <a16:creationId xmlns:a16="http://schemas.microsoft.com/office/drawing/2014/main" id="{547C2C86-A86C-44D5-8D5A-B8949E17A230}"/>
              </a:ext>
            </a:extLst>
          </p:cNvPr>
          <p:cNvSpPr>
            <a:spLocks noGrp="1"/>
          </p:cNvSpPr>
          <p:nvPr>
            <p:ph type="sldNum" sz="quarter" idx="12"/>
          </p:nvPr>
        </p:nvSpPr>
        <p:spPr/>
        <p:txBody>
          <a:bodyPr/>
          <a:lstStyle/>
          <a:p>
            <a:pPr>
              <a:defRPr/>
            </a:pPr>
            <a:fld id="{882C7E67-1EE8-45B0-BDF4-FB621080F5D5}" type="slidenum">
              <a:rPr lang="en-US" smtClean="0"/>
              <a:pPr>
                <a:defRPr/>
              </a:pPr>
              <a:t>2</a:t>
            </a:fld>
            <a:endParaRPr lang="en-US" dirty="0"/>
          </a:p>
        </p:txBody>
      </p:sp>
    </p:spTree>
    <p:extLst>
      <p:ext uri="{BB962C8B-B14F-4D97-AF65-F5344CB8AC3E}">
        <p14:creationId xmlns:p14="http://schemas.microsoft.com/office/powerpoint/2010/main" val="3478426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2AB88-0C0E-44A8-AA78-6085A3BDD46A}"/>
              </a:ext>
            </a:extLst>
          </p:cNvPr>
          <p:cNvSpPr>
            <a:spLocks noGrp="1"/>
          </p:cNvSpPr>
          <p:nvPr>
            <p:ph type="sldNum" sz="quarter" idx="12"/>
          </p:nvPr>
        </p:nvSpPr>
        <p:spPr/>
        <p:txBody>
          <a:bodyPr/>
          <a:lstStyle/>
          <a:p>
            <a:pPr>
              <a:defRPr/>
            </a:pPr>
            <a:fld id="{882C7E67-1EE8-45B0-BDF4-FB621080F5D5}" type="slidenum">
              <a:rPr lang="en-US" smtClean="0"/>
              <a:pPr>
                <a:defRPr/>
              </a:pPr>
              <a:t>20</a:t>
            </a:fld>
            <a:endParaRPr lang="en-US" dirty="0"/>
          </a:p>
        </p:txBody>
      </p:sp>
      <p:sp>
        <p:nvSpPr>
          <p:cNvPr id="3" name="Title 1">
            <a:extLst>
              <a:ext uri="{FF2B5EF4-FFF2-40B4-BE49-F238E27FC236}">
                <a16:creationId xmlns:a16="http://schemas.microsoft.com/office/drawing/2014/main" id="{D49CF985-B44F-4ED9-A64E-0F61F1E7B266}"/>
              </a:ext>
            </a:extLst>
          </p:cNvPr>
          <p:cNvSpPr>
            <a:spLocks noGrp="1"/>
          </p:cNvSpPr>
          <p:nvPr>
            <p:ph type="ctrTitle"/>
          </p:nvPr>
        </p:nvSpPr>
        <p:spPr>
          <a:xfrm>
            <a:off x="914400" y="278641"/>
            <a:ext cx="10363200" cy="557283"/>
          </a:xfrm>
        </p:spPr>
        <p:txBody>
          <a:bodyPr/>
          <a:lstStyle/>
          <a:p>
            <a:r>
              <a:rPr lang="en-US" sz="2400" b="1" dirty="0"/>
              <a:t>3. NO DROP WATCH REPORT SUMMARY OF FINDINGS</a:t>
            </a:r>
            <a:endParaRPr lang="en-ZA" sz="2400" b="1" dirty="0"/>
          </a:p>
        </p:txBody>
      </p:sp>
      <p:sp>
        <p:nvSpPr>
          <p:cNvPr id="5" name="Subtitle 2">
            <a:extLst>
              <a:ext uri="{FF2B5EF4-FFF2-40B4-BE49-F238E27FC236}">
                <a16:creationId xmlns:a16="http://schemas.microsoft.com/office/drawing/2014/main" id="{8C49EF60-1EF6-4300-9C80-EBA5592BD37C}"/>
              </a:ext>
            </a:extLst>
          </p:cNvPr>
          <p:cNvSpPr>
            <a:spLocks noGrp="1"/>
          </p:cNvSpPr>
          <p:nvPr>
            <p:ph type="subTitle" idx="1"/>
          </p:nvPr>
        </p:nvSpPr>
        <p:spPr>
          <a:xfrm>
            <a:off x="261537" y="1010318"/>
            <a:ext cx="11320863" cy="4684362"/>
          </a:xfrm>
        </p:spPr>
        <p:txBody>
          <a:bodyPr/>
          <a:lstStyle/>
          <a:p>
            <a:pPr algn="just">
              <a:spcBef>
                <a:spcPts val="1200"/>
              </a:spcBef>
            </a:pPr>
            <a:r>
              <a:rPr lang="en-ZA" sz="1800" u="sng" dirty="0">
                <a:solidFill>
                  <a:schemeClr val="tx1"/>
                </a:solidFill>
              </a:rPr>
              <a:t>Introduction</a:t>
            </a:r>
          </a:p>
          <a:p>
            <a:pPr marL="342900" indent="-342900" algn="just">
              <a:spcBef>
                <a:spcPts val="1200"/>
              </a:spcBef>
              <a:buFont typeface="Arial" panose="020B0604020202020204" pitchFamily="34" charset="0"/>
              <a:buChar char="•"/>
            </a:pPr>
            <a:r>
              <a:rPr lang="en-ZA" sz="1800" dirty="0">
                <a:solidFill>
                  <a:schemeClr val="tx1"/>
                </a:solidFill>
              </a:rPr>
              <a:t>The No Drop Watch Report assesses the status of water losses and non-revenue water (NRW) in South Africa against regulatory compliance requirements and best management practices</a:t>
            </a:r>
          </a:p>
          <a:p>
            <a:pPr marL="342900" indent="-342900" algn="just">
              <a:spcBef>
                <a:spcPts val="1200"/>
              </a:spcBef>
              <a:buFont typeface="Arial" panose="020B0604020202020204" pitchFamily="34" charset="0"/>
              <a:buChar char="•"/>
            </a:pPr>
            <a:r>
              <a:rPr lang="en-ZA" sz="1800" dirty="0">
                <a:solidFill>
                  <a:schemeClr val="tx1"/>
                </a:solidFill>
              </a:rPr>
              <a:t>The report is based on analysis of the water balance data submitted by municipalities for their financial year ending June 2022</a:t>
            </a:r>
          </a:p>
          <a:p>
            <a:pPr marL="342900" indent="-342900" algn="just">
              <a:spcBef>
                <a:spcPts val="1200"/>
              </a:spcBef>
              <a:buFont typeface="Arial" panose="020B0604020202020204" pitchFamily="34" charset="0"/>
              <a:buChar char="•"/>
            </a:pPr>
            <a:r>
              <a:rPr lang="en-ZA" sz="1800" dirty="0">
                <a:solidFill>
                  <a:schemeClr val="tx1"/>
                </a:solidFill>
              </a:rPr>
              <a:t>The report is based on a sample of 42 datasets which were received from WSAs in 2022 (29% of 144 WSAs submitted data sets)</a:t>
            </a:r>
          </a:p>
          <a:p>
            <a:pPr marL="342900" indent="-342900" algn="just">
              <a:spcBef>
                <a:spcPts val="1200"/>
              </a:spcBef>
              <a:buFont typeface="Arial" panose="020B0604020202020204" pitchFamily="34" charset="0"/>
              <a:buChar char="•"/>
            </a:pPr>
            <a:r>
              <a:rPr lang="en-ZA" sz="1800" dirty="0">
                <a:solidFill>
                  <a:schemeClr val="tx1"/>
                </a:solidFill>
              </a:rPr>
              <a:t>The national water balance presented in the Watch Report is extrapolated from the sample of datasets received from municipalities to provide an estimate of the water balance and non-revenue water for all 144 municipalities</a:t>
            </a:r>
          </a:p>
          <a:p>
            <a:pPr marL="342900" indent="-342900" algn="just">
              <a:spcBef>
                <a:spcPts val="1200"/>
              </a:spcBef>
              <a:buFont typeface="Arial" panose="020B0604020202020204" pitchFamily="34" charset="0"/>
              <a:buChar char="•"/>
            </a:pPr>
            <a:endParaRPr lang="en-ZA" sz="1800" dirty="0">
              <a:solidFill>
                <a:schemeClr val="tx1"/>
              </a:solidFill>
            </a:endParaRPr>
          </a:p>
          <a:p>
            <a:pPr algn="just">
              <a:spcBef>
                <a:spcPts val="1200"/>
              </a:spcBef>
            </a:pPr>
            <a:endParaRPr lang="en-ZA" sz="1800" dirty="0">
              <a:solidFill>
                <a:schemeClr val="tx1"/>
              </a:solidFill>
            </a:endParaRPr>
          </a:p>
          <a:p>
            <a:pPr marL="342900" indent="-342900" algn="just">
              <a:spcBef>
                <a:spcPts val="1200"/>
              </a:spcBef>
              <a:buFont typeface="Arial" panose="020B0604020202020204" pitchFamily="34" charset="0"/>
              <a:buChar char="•"/>
            </a:pPr>
            <a:endParaRPr lang="en-ZA" sz="1800" dirty="0"/>
          </a:p>
        </p:txBody>
      </p:sp>
    </p:spTree>
    <p:extLst>
      <p:ext uri="{BB962C8B-B14F-4D97-AF65-F5344CB8AC3E}">
        <p14:creationId xmlns:p14="http://schemas.microsoft.com/office/powerpoint/2010/main" val="2580663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2AB88-0C0E-44A8-AA78-6085A3BDD46A}"/>
              </a:ext>
            </a:extLst>
          </p:cNvPr>
          <p:cNvSpPr>
            <a:spLocks noGrp="1"/>
          </p:cNvSpPr>
          <p:nvPr>
            <p:ph type="sldNum" sz="quarter" idx="12"/>
          </p:nvPr>
        </p:nvSpPr>
        <p:spPr/>
        <p:txBody>
          <a:bodyPr/>
          <a:lstStyle/>
          <a:p>
            <a:pPr>
              <a:defRPr/>
            </a:pPr>
            <a:fld id="{882C7E67-1EE8-45B0-BDF4-FB621080F5D5}" type="slidenum">
              <a:rPr lang="en-US" smtClean="0"/>
              <a:pPr>
                <a:defRPr/>
              </a:pPr>
              <a:t>21</a:t>
            </a:fld>
            <a:endParaRPr lang="en-US" dirty="0"/>
          </a:p>
        </p:txBody>
      </p:sp>
      <p:sp>
        <p:nvSpPr>
          <p:cNvPr id="5" name="Subtitle 2">
            <a:extLst>
              <a:ext uri="{FF2B5EF4-FFF2-40B4-BE49-F238E27FC236}">
                <a16:creationId xmlns:a16="http://schemas.microsoft.com/office/drawing/2014/main" id="{8C49EF60-1EF6-4300-9C80-EBA5592BD37C}"/>
              </a:ext>
            </a:extLst>
          </p:cNvPr>
          <p:cNvSpPr>
            <a:spLocks noGrp="1"/>
          </p:cNvSpPr>
          <p:nvPr>
            <p:ph type="subTitle" idx="1"/>
          </p:nvPr>
        </p:nvSpPr>
        <p:spPr>
          <a:xfrm>
            <a:off x="172720" y="0"/>
            <a:ext cx="11805920" cy="4838893"/>
          </a:xfrm>
        </p:spPr>
        <p:txBody>
          <a:bodyPr/>
          <a:lstStyle/>
          <a:p>
            <a:pPr algn="just">
              <a:spcBef>
                <a:spcPts val="300"/>
              </a:spcBef>
            </a:pPr>
            <a:r>
              <a:rPr lang="en-US" sz="1800" u="sng" dirty="0">
                <a:solidFill>
                  <a:schemeClr val="tx1"/>
                </a:solidFill>
              </a:rPr>
              <a:t>Findings</a:t>
            </a:r>
          </a:p>
          <a:p>
            <a:pPr marL="342900" indent="-342900" algn="just">
              <a:spcBef>
                <a:spcPts val="300"/>
              </a:spcBef>
              <a:buFont typeface="Arial" panose="020B0604020202020204" pitchFamily="34" charset="0"/>
              <a:buChar char="•"/>
            </a:pPr>
            <a:r>
              <a:rPr lang="en-US" sz="1800" dirty="0">
                <a:solidFill>
                  <a:schemeClr val="tx1"/>
                </a:solidFill>
              </a:rPr>
              <a:t>The System Input Volume (meaning the total volume of water treated for municipal use) is estimated to be approximately 4.3 million m</a:t>
            </a:r>
            <a:r>
              <a:rPr lang="en-US" sz="1800" baseline="30000" dirty="0">
                <a:solidFill>
                  <a:schemeClr val="tx1"/>
                </a:solidFill>
              </a:rPr>
              <a:t>3</a:t>
            </a:r>
            <a:r>
              <a:rPr lang="en-US" sz="1800" dirty="0">
                <a:solidFill>
                  <a:schemeClr val="tx1"/>
                </a:solidFill>
              </a:rPr>
              <a:t>/annum</a:t>
            </a:r>
          </a:p>
          <a:p>
            <a:pPr marL="342900" indent="-342900" algn="just">
              <a:spcBef>
                <a:spcPts val="300"/>
              </a:spcBef>
              <a:buFont typeface="Arial" panose="020B0604020202020204" pitchFamily="34" charset="0"/>
              <a:buChar char="•"/>
            </a:pPr>
            <a:r>
              <a:rPr lang="en-US" sz="1800" dirty="0">
                <a:solidFill>
                  <a:schemeClr val="tx1"/>
                </a:solidFill>
              </a:rPr>
              <a:t>Of this, 2 million m</a:t>
            </a:r>
            <a:r>
              <a:rPr lang="en-US" sz="1800" baseline="30000" dirty="0">
                <a:solidFill>
                  <a:schemeClr val="tx1"/>
                </a:solidFill>
              </a:rPr>
              <a:t>3</a:t>
            </a:r>
            <a:r>
              <a:rPr lang="en-US" sz="1800" dirty="0">
                <a:solidFill>
                  <a:schemeClr val="tx1"/>
                </a:solidFill>
              </a:rPr>
              <a:t>/annum (46%) is estimated to be non-revenue water (NRW). This is the volume of water that municipalities are unable to collect revenue for</a:t>
            </a:r>
          </a:p>
          <a:p>
            <a:pPr marL="342900" indent="-342900" algn="just">
              <a:spcBef>
                <a:spcPts val="300"/>
              </a:spcBef>
              <a:buFont typeface="Arial" panose="020B0604020202020204" pitchFamily="34" charset="0"/>
              <a:buChar char="•"/>
            </a:pPr>
            <a:r>
              <a:rPr lang="en-US" sz="1800" dirty="0">
                <a:solidFill>
                  <a:schemeClr val="tx1"/>
                </a:solidFill>
              </a:rPr>
              <a:t>In 2015 when the last No Drop report was published, the national NRW figure was estimated to be 35%</a:t>
            </a:r>
          </a:p>
          <a:p>
            <a:pPr marL="342900" indent="-342900" algn="just">
              <a:spcBef>
                <a:spcPts val="300"/>
              </a:spcBef>
              <a:buFont typeface="Arial" panose="020B0604020202020204" pitchFamily="34" charset="0"/>
              <a:buChar char="•"/>
            </a:pPr>
            <a:r>
              <a:rPr lang="en-US" sz="1800" dirty="0">
                <a:solidFill>
                  <a:schemeClr val="tx1"/>
                </a:solidFill>
              </a:rPr>
              <a:t>Non-revenue water is made up of water losses and the unbilled component of authorised consumption</a:t>
            </a:r>
          </a:p>
          <a:p>
            <a:pPr marL="342900" indent="-342900" algn="just">
              <a:spcBef>
                <a:spcPts val="300"/>
              </a:spcBef>
              <a:buFont typeface="Arial" panose="020B0604020202020204" pitchFamily="34" charset="0"/>
              <a:buChar char="•"/>
            </a:pPr>
            <a:r>
              <a:rPr lang="en-US" sz="1800" dirty="0">
                <a:solidFill>
                  <a:schemeClr val="tx1"/>
                </a:solidFill>
              </a:rPr>
              <a:t>The international average for non-revenue water is below 30%</a:t>
            </a:r>
          </a:p>
          <a:p>
            <a:pPr marL="342900" indent="-342900" algn="just">
              <a:spcBef>
                <a:spcPts val="300"/>
              </a:spcBef>
              <a:buFont typeface="Arial" panose="020B0604020202020204" pitchFamily="34" charset="0"/>
              <a:buChar char="•"/>
            </a:pPr>
            <a:r>
              <a:rPr lang="en-ZA" sz="1800" dirty="0">
                <a:solidFill>
                  <a:schemeClr val="tx1"/>
                </a:solidFill>
              </a:rPr>
              <a:t>The national trends suggest that per capita consumption is approximately 216 litres/capita/day compared to the international average of 173 l/c/d</a:t>
            </a:r>
          </a:p>
          <a:p>
            <a:pPr marL="342900" indent="-342900" algn="just">
              <a:spcBef>
                <a:spcPts val="300"/>
              </a:spcBef>
              <a:buFont typeface="Arial" panose="020B0604020202020204" pitchFamily="34" charset="0"/>
              <a:buChar char="•"/>
            </a:pPr>
            <a:r>
              <a:rPr lang="en-ZA" sz="1800" dirty="0">
                <a:solidFill>
                  <a:schemeClr val="tx1"/>
                </a:solidFill>
              </a:rPr>
              <a:t>This is an anomaly given that South Africa is a water scarce county</a:t>
            </a:r>
          </a:p>
          <a:p>
            <a:pPr marL="342900" indent="-342900" algn="just">
              <a:spcBef>
                <a:spcPts val="300"/>
              </a:spcBef>
              <a:buFont typeface="Arial" panose="020B0604020202020204" pitchFamily="34" charset="0"/>
              <a:buChar char="•"/>
            </a:pPr>
            <a:r>
              <a:rPr lang="en-ZA" sz="1800" dirty="0">
                <a:solidFill>
                  <a:schemeClr val="tx1"/>
                </a:solidFill>
              </a:rPr>
              <a:t>The high levels of physical losses in municipal distribution systems is one of the main reasons for the relatively high level of per capita water consumption in South Africa</a:t>
            </a:r>
          </a:p>
          <a:p>
            <a:pPr marL="342900" indent="-342900" algn="just">
              <a:spcBef>
                <a:spcPts val="300"/>
              </a:spcBef>
              <a:buFont typeface="Arial" panose="020B0604020202020204" pitchFamily="34" charset="0"/>
              <a:buChar char="•"/>
            </a:pPr>
            <a:r>
              <a:rPr lang="en-ZA" sz="1800" dirty="0">
                <a:solidFill>
                  <a:schemeClr val="tx1"/>
                </a:solidFill>
              </a:rPr>
              <a:t>This indicates poor operation and maintenance of infrastructure leading to unacceptably high physical losses</a:t>
            </a:r>
          </a:p>
          <a:p>
            <a:pPr marL="342900" indent="-342900" algn="just">
              <a:spcBef>
                <a:spcPts val="300"/>
              </a:spcBef>
              <a:buFont typeface="Arial" panose="020B0604020202020204" pitchFamily="34" charset="0"/>
              <a:buChar char="•"/>
            </a:pPr>
            <a:r>
              <a:rPr lang="en-US" sz="1800" dirty="0">
                <a:solidFill>
                  <a:schemeClr val="tx1"/>
                </a:solidFill>
              </a:rPr>
              <a:t>Some municipalities have been able to reduce their non-revenue water. In order to reduce non-revenue water, municipalities need to improve operation and maintenance of their infrastructure; repair leaks; improve metering, billing, revenue collection, and debtor management; improve pressure management; and engage in community education and awareness; amongst other measures.  </a:t>
            </a:r>
          </a:p>
          <a:p>
            <a:pPr marL="342900" indent="-342900" algn="just">
              <a:spcBef>
                <a:spcPts val="300"/>
              </a:spcBef>
              <a:buFont typeface="Arial" panose="020B0604020202020204" pitchFamily="34" charset="0"/>
              <a:buChar char="•"/>
            </a:pPr>
            <a:r>
              <a:rPr lang="en-US" sz="1800" dirty="0">
                <a:solidFill>
                  <a:schemeClr val="tx1"/>
                </a:solidFill>
              </a:rPr>
              <a:t>The final water balance will be obtained and confirmed through the full No Drop report that will be published in September 2023</a:t>
            </a:r>
          </a:p>
          <a:p>
            <a:pPr marL="342900" indent="-342900" algn="just">
              <a:spcBef>
                <a:spcPts val="300"/>
              </a:spcBef>
              <a:buFont typeface="Arial" panose="020B0604020202020204" pitchFamily="34" charset="0"/>
              <a:buChar char="•"/>
            </a:pPr>
            <a:endParaRPr lang="en-ZA" sz="1800" dirty="0">
              <a:solidFill>
                <a:schemeClr val="tx1"/>
              </a:solidFill>
            </a:endParaRPr>
          </a:p>
          <a:p>
            <a:pPr marL="342900" indent="-342900" algn="just">
              <a:spcBef>
                <a:spcPts val="300"/>
              </a:spcBef>
              <a:buFont typeface="Arial" panose="020B0604020202020204" pitchFamily="34" charset="0"/>
              <a:buChar char="•"/>
            </a:pPr>
            <a:endParaRPr lang="en-ZA" sz="1800" dirty="0">
              <a:solidFill>
                <a:schemeClr val="tx1"/>
              </a:solidFill>
            </a:endParaRPr>
          </a:p>
          <a:p>
            <a:pPr marL="342900" indent="-342900" algn="just">
              <a:spcBef>
                <a:spcPts val="300"/>
              </a:spcBef>
              <a:buFont typeface="Arial" panose="020B0604020202020204" pitchFamily="34" charset="0"/>
              <a:buChar char="•"/>
            </a:pPr>
            <a:endParaRPr lang="en-ZA" sz="1800" dirty="0">
              <a:solidFill>
                <a:schemeClr val="tx1"/>
              </a:solidFill>
            </a:endParaRPr>
          </a:p>
          <a:p>
            <a:pPr marL="342900" indent="-342900" algn="just">
              <a:spcBef>
                <a:spcPts val="300"/>
              </a:spcBef>
              <a:buFont typeface="Arial" panose="020B0604020202020204" pitchFamily="34" charset="0"/>
              <a:buChar char="•"/>
            </a:pPr>
            <a:endParaRPr lang="en-ZA" sz="1800" dirty="0"/>
          </a:p>
        </p:txBody>
      </p:sp>
    </p:spTree>
    <p:extLst>
      <p:ext uri="{BB962C8B-B14F-4D97-AF65-F5344CB8AC3E}">
        <p14:creationId xmlns:p14="http://schemas.microsoft.com/office/powerpoint/2010/main" val="4242660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B0E8812-5528-4C7C-B9C5-A2CF8FF04369}"/>
              </a:ext>
            </a:extLst>
          </p:cNvPr>
          <p:cNvGraphicFramePr>
            <a:graphicFrameLocks noGrp="1"/>
          </p:cNvGraphicFramePr>
          <p:nvPr>
            <p:extLst>
              <p:ext uri="{D42A27DB-BD31-4B8C-83A1-F6EECF244321}">
                <p14:modId xmlns:p14="http://schemas.microsoft.com/office/powerpoint/2010/main" val="2189751981"/>
              </p:ext>
            </p:extLst>
          </p:nvPr>
        </p:nvGraphicFramePr>
        <p:xfrm>
          <a:off x="975465" y="546217"/>
          <a:ext cx="10241069" cy="5307982"/>
        </p:xfrm>
        <a:graphic>
          <a:graphicData uri="http://schemas.openxmlformats.org/drawingml/2006/table">
            <a:tbl>
              <a:tblPr firstRow="1"/>
              <a:tblGrid>
                <a:gridCol w="1367245">
                  <a:extLst>
                    <a:ext uri="{9D8B030D-6E8A-4147-A177-3AD203B41FA5}">
                      <a16:colId xmlns:a16="http://schemas.microsoft.com/office/drawing/2014/main" val="3101632765"/>
                    </a:ext>
                  </a:extLst>
                </a:gridCol>
                <a:gridCol w="1913417">
                  <a:extLst>
                    <a:ext uri="{9D8B030D-6E8A-4147-A177-3AD203B41FA5}">
                      <a16:colId xmlns:a16="http://schemas.microsoft.com/office/drawing/2014/main" val="3290743359"/>
                    </a:ext>
                  </a:extLst>
                </a:gridCol>
                <a:gridCol w="1913417">
                  <a:extLst>
                    <a:ext uri="{9D8B030D-6E8A-4147-A177-3AD203B41FA5}">
                      <a16:colId xmlns:a16="http://schemas.microsoft.com/office/drawing/2014/main" val="2898314296"/>
                    </a:ext>
                  </a:extLst>
                </a:gridCol>
                <a:gridCol w="2050866">
                  <a:extLst>
                    <a:ext uri="{9D8B030D-6E8A-4147-A177-3AD203B41FA5}">
                      <a16:colId xmlns:a16="http://schemas.microsoft.com/office/drawing/2014/main" val="3838735642"/>
                    </a:ext>
                  </a:extLst>
                </a:gridCol>
                <a:gridCol w="1628879">
                  <a:extLst>
                    <a:ext uri="{9D8B030D-6E8A-4147-A177-3AD203B41FA5}">
                      <a16:colId xmlns:a16="http://schemas.microsoft.com/office/drawing/2014/main" val="3563133257"/>
                    </a:ext>
                  </a:extLst>
                </a:gridCol>
                <a:gridCol w="1367245">
                  <a:extLst>
                    <a:ext uri="{9D8B030D-6E8A-4147-A177-3AD203B41FA5}">
                      <a16:colId xmlns:a16="http://schemas.microsoft.com/office/drawing/2014/main" val="578496550"/>
                    </a:ext>
                  </a:extLst>
                </a:gridCol>
              </a:tblGrid>
              <a:tr h="474969">
                <a:tc>
                  <a:txBody>
                    <a:bodyPr/>
                    <a:lstStyle/>
                    <a:p>
                      <a:pPr marL="0" marR="0" algn="ctr">
                        <a:lnSpc>
                          <a:spcPct val="120000"/>
                        </a:lnSpc>
                        <a:spcBef>
                          <a:spcPts val="200"/>
                        </a:spcBef>
                        <a:spcAft>
                          <a:spcPts val="2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Region</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BFBFBF"/>
                    </a:solidFill>
                  </a:tcPr>
                </a:tc>
                <a:tc>
                  <a:txBody>
                    <a:bodyPr/>
                    <a:lstStyle/>
                    <a:p>
                      <a:pPr marL="0" marR="0" algn="ctr">
                        <a:lnSpc>
                          <a:spcPct val="120000"/>
                        </a:lnSpc>
                        <a:spcBef>
                          <a:spcPts val="200"/>
                        </a:spcBef>
                        <a:spcAft>
                          <a:spcPts val="2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System Input Volume </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BFBFBF"/>
                    </a:solidFill>
                  </a:tcPr>
                </a:tc>
                <a:tc>
                  <a:txBody>
                    <a:bodyPr/>
                    <a:lstStyle/>
                    <a:p>
                      <a:pPr marL="0" marR="0" algn="ctr">
                        <a:lnSpc>
                          <a:spcPct val="120000"/>
                        </a:lnSpc>
                        <a:spcBef>
                          <a:spcPts val="200"/>
                        </a:spcBef>
                        <a:spcAft>
                          <a:spcPts val="2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Revenue water</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BFBFBF"/>
                    </a:solidFill>
                  </a:tcPr>
                </a:tc>
                <a:tc>
                  <a:txBody>
                    <a:bodyPr/>
                    <a:lstStyle/>
                    <a:p>
                      <a:pPr marL="0" marR="0" algn="ctr">
                        <a:lnSpc>
                          <a:spcPct val="120000"/>
                        </a:lnSpc>
                        <a:spcBef>
                          <a:spcPts val="200"/>
                        </a:spcBef>
                        <a:spcAft>
                          <a:spcPts val="2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Non-revenue water (NRW)</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BFBFBF"/>
                    </a:solidFill>
                  </a:tcPr>
                </a:tc>
                <a:tc>
                  <a:txBody>
                    <a:bodyPr/>
                    <a:lstStyle/>
                    <a:p>
                      <a:pPr marL="0" marR="0" algn="ctr">
                        <a:lnSpc>
                          <a:spcPct val="120000"/>
                        </a:lnSpc>
                        <a:spcBef>
                          <a:spcPts val="200"/>
                        </a:spcBef>
                        <a:spcAft>
                          <a:spcPts val="2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NRW</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BFBFBF"/>
                    </a:solidFill>
                  </a:tcPr>
                </a:tc>
                <a:tc>
                  <a:txBody>
                    <a:bodyPr/>
                    <a:lstStyle/>
                    <a:p>
                      <a:pPr marL="0" marR="0" algn="ctr">
                        <a:lnSpc>
                          <a:spcPct val="120000"/>
                        </a:lnSpc>
                        <a:spcBef>
                          <a:spcPts val="200"/>
                        </a:spcBef>
                        <a:spcAft>
                          <a:spcPts val="2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l/c/d</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BFBFBF"/>
                    </a:solidFill>
                  </a:tcPr>
                </a:tc>
                <a:extLst>
                  <a:ext uri="{0D108BD9-81ED-4DB2-BD59-A6C34878D82A}">
                    <a16:rowId xmlns:a16="http://schemas.microsoft.com/office/drawing/2014/main" val="2032048956"/>
                  </a:ext>
                </a:extLst>
              </a:tr>
              <a:tr h="474969">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341 784 801</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180 856 704</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160 928 096</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47.1%</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203</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352840017"/>
                  </a:ext>
                </a:extLst>
              </a:tr>
              <a:tr h="474969">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FS</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245 273 746</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114 972 777</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130 300 969</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52.9%</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224</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130689852"/>
                  </a:ext>
                </a:extLst>
              </a:tr>
              <a:tr h="474969">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1 520 493 167</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B8B7"/>
                    </a:solidFill>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883 182 277</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637 310 891</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B8B7"/>
                    </a:solidFill>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41.9%</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253</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B8B7"/>
                    </a:solidFill>
                  </a:tcPr>
                </a:tc>
                <a:extLst>
                  <a:ext uri="{0D108BD9-81ED-4DB2-BD59-A6C34878D82A}">
                    <a16:rowId xmlns:a16="http://schemas.microsoft.com/office/drawing/2014/main" val="2875381090"/>
                  </a:ext>
                </a:extLst>
              </a:tr>
              <a:tr h="474969">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KZN</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816 349 522</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379 242 693</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437 106 828</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53.5%</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224</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098250483"/>
                  </a:ext>
                </a:extLst>
              </a:tr>
              <a:tr h="474969">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LP</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297 623 119</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128 801 298</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168 821 821</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56.7%</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B8B7"/>
                    </a:solidFill>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210</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248308949"/>
                  </a:ext>
                </a:extLst>
              </a:tr>
              <a:tr h="474969">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MP</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287 781 407</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140 491 650</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147 289 757</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51.2%</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186</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597630867"/>
                  </a:ext>
                </a:extLst>
              </a:tr>
              <a:tr h="474969">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NC</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108 607 828</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47 554 453</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61 053 374</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56.2%</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250</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18410599"/>
                  </a:ext>
                </a:extLst>
              </a:tr>
              <a:tr h="474969">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NW</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232 123 394</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114 267 940</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117 855 454</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50.8%</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176</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61293259"/>
                  </a:ext>
                </a:extLst>
              </a:tr>
              <a:tr h="474969">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WC</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430 141 867</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302 936 992</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127 204 875</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29.6%</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6E3BC"/>
                    </a:solidFill>
                  </a:tcPr>
                </a:tc>
                <a:tc>
                  <a:txBody>
                    <a:bodyPr/>
                    <a:lstStyle/>
                    <a:p>
                      <a:pPr marL="0" marR="0" algn="ctr">
                        <a:lnSpc>
                          <a:spcPct val="120000"/>
                        </a:lnSpc>
                        <a:spcBef>
                          <a:spcPts val="20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161</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6E3BC"/>
                    </a:solidFill>
                  </a:tcPr>
                </a:tc>
                <a:extLst>
                  <a:ext uri="{0D108BD9-81ED-4DB2-BD59-A6C34878D82A}">
                    <a16:rowId xmlns:a16="http://schemas.microsoft.com/office/drawing/2014/main" val="174802943"/>
                  </a:ext>
                </a:extLst>
              </a:tr>
              <a:tr h="474969">
                <a:tc>
                  <a:txBody>
                    <a:bodyPr/>
                    <a:lstStyle/>
                    <a:p>
                      <a:pPr marL="0" marR="0" algn="ctr">
                        <a:lnSpc>
                          <a:spcPct val="120000"/>
                        </a:lnSpc>
                        <a:spcBef>
                          <a:spcPts val="200"/>
                        </a:spcBef>
                        <a:spcAft>
                          <a:spcPts val="2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National</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4 280 178 850</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2 292 306 784</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1 987 872 066</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46.4%</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216</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458082450"/>
                  </a:ext>
                </a:extLst>
              </a:tr>
            </a:tbl>
          </a:graphicData>
        </a:graphic>
      </p:graphicFrame>
      <p:sp>
        <p:nvSpPr>
          <p:cNvPr id="5" name="TextBox 4">
            <a:extLst>
              <a:ext uri="{FF2B5EF4-FFF2-40B4-BE49-F238E27FC236}">
                <a16:creationId xmlns:a16="http://schemas.microsoft.com/office/drawing/2014/main" id="{7BF55630-897C-4BE7-946E-DB6F77C00CA4}"/>
              </a:ext>
            </a:extLst>
          </p:cNvPr>
          <p:cNvSpPr txBox="1"/>
          <p:nvPr/>
        </p:nvSpPr>
        <p:spPr>
          <a:xfrm>
            <a:off x="1371812" y="20320"/>
            <a:ext cx="7609627" cy="400110"/>
          </a:xfrm>
          <a:prstGeom prst="rect">
            <a:avLst/>
          </a:prstGeom>
          <a:noFill/>
        </p:spPr>
        <p:txBody>
          <a:bodyPr wrap="square" rtlCol="0">
            <a:spAutoFit/>
          </a:bodyPr>
          <a:lstStyle/>
          <a:p>
            <a:r>
              <a:rPr lang="en-ZA" sz="2000" b="1" dirty="0">
                <a:ea typeface="Times New Roman" panose="02020603050405020304" pitchFamily="18" charset="0"/>
                <a:cs typeface="Times New Roman" panose="02020603050405020304" pitchFamily="18" charset="0"/>
              </a:rPr>
              <a:t>Provincial </a:t>
            </a:r>
            <a:r>
              <a:rPr lang="en-ZA" sz="2000" b="1" dirty="0">
                <a:effectLst/>
                <a:latin typeface="Arial" panose="020B0604020202020204" pitchFamily="34" charset="0"/>
                <a:ea typeface="Times New Roman" panose="02020603050405020304" pitchFamily="18" charset="0"/>
                <a:cs typeface="Times New Roman" panose="02020603050405020304" pitchFamily="18" charset="0"/>
              </a:rPr>
              <a:t>benchmark for non-revenue water (</a:t>
            </a:r>
            <a:r>
              <a:rPr lang="en-US" sz="2000" b="1" dirty="0">
                <a:solidFill>
                  <a:schemeClr val="tx1"/>
                </a:solidFill>
              </a:rPr>
              <a:t>m</a:t>
            </a:r>
            <a:r>
              <a:rPr lang="en-US" sz="2000" b="1" baseline="30000" dirty="0">
                <a:solidFill>
                  <a:schemeClr val="tx1"/>
                </a:solidFill>
              </a:rPr>
              <a:t>3</a:t>
            </a:r>
            <a:r>
              <a:rPr lang="en-US" sz="2000" b="1" dirty="0">
                <a:solidFill>
                  <a:schemeClr val="tx1"/>
                </a:solidFill>
              </a:rPr>
              <a:t>/annum)</a:t>
            </a:r>
            <a:r>
              <a:rPr lang="en-ZA" sz="20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p>
        </p:txBody>
      </p:sp>
    </p:spTree>
    <p:extLst>
      <p:ext uri="{BB962C8B-B14F-4D97-AF65-F5344CB8AC3E}">
        <p14:creationId xmlns:p14="http://schemas.microsoft.com/office/powerpoint/2010/main" val="3307448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C2AC0E4-268B-4234-B493-B3C089F785B3}"/>
              </a:ext>
            </a:extLst>
          </p:cNvPr>
          <p:cNvGraphicFramePr>
            <a:graphicFrameLocks noGrp="1"/>
          </p:cNvGraphicFramePr>
          <p:nvPr>
            <p:extLst>
              <p:ext uri="{D42A27DB-BD31-4B8C-83A1-F6EECF244321}">
                <p14:modId xmlns:p14="http://schemas.microsoft.com/office/powerpoint/2010/main" val="3433770356"/>
              </p:ext>
            </p:extLst>
          </p:nvPr>
        </p:nvGraphicFramePr>
        <p:xfrm>
          <a:off x="415235" y="733348"/>
          <a:ext cx="11289085" cy="4997808"/>
        </p:xfrm>
        <a:graphic>
          <a:graphicData uri="http://schemas.openxmlformats.org/drawingml/2006/table">
            <a:tbl>
              <a:tblPr firstRow="1"/>
              <a:tblGrid>
                <a:gridCol w="1759624">
                  <a:extLst>
                    <a:ext uri="{9D8B030D-6E8A-4147-A177-3AD203B41FA5}">
                      <a16:colId xmlns:a16="http://schemas.microsoft.com/office/drawing/2014/main" val="3585797900"/>
                    </a:ext>
                  </a:extLst>
                </a:gridCol>
                <a:gridCol w="1856764">
                  <a:extLst>
                    <a:ext uri="{9D8B030D-6E8A-4147-A177-3AD203B41FA5}">
                      <a16:colId xmlns:a16="http://schemas.microsoft.com/office/drawing/2014/main" val="3102374720"/>
                    </a:ext>
                  </a:extLst>
                </a:gridCol>
                <a:gridCol w="2109227">
                  <a:extLst>
                    <a:ext uri="{9D8B030D-6E8A-4147-A177-3AD203B41FA5}">
                      <a16:colId xmlns:a16="http://schemas.microsoft.com/office/drawing/2014/main" val="3503165068"/>
                    </a:ext>
                  </a:extLst>
                </a:gridCol>
                <a:gridCol w="2260742">
                  <a:extLst>
                    <a:ext uri="{9D8B030D-6E8A-4147-A177-3AD203B41FA5}">
                      <a16:colId xmlns:a16="http://schemas.microsoft.com/office/drawing/2014/main" val="2975260869"/>
                    </a:ext>
                  </a:extLst>
                </a:gridCol>
                <a:gridCol w="1795567">
                  <a:extLst>
                    <a:ext uri="{9D8B030D-6E8A-4147-A177-3AD203B41FA5}">
                      <a16:colId xmlns:a16="http://schemas.microsoft.com/office/drawing/2014/main" val="111184358"/>
                    </a:ext>
                  </a:extLst>
                </a:gridCol>
                <a:gridCol w="1507161">
                  <a:extLst>
                    <a:ext uri="{9D8B030D-6E8A-4147-A177-3AD203B41FA5}">
                      <a16:colId xmlns:a16="http://schemas.microsoft.com/office/drawing/2014/main" val="227799457"/>
                    </a:ext>
                  </a:extLst>
                </a:gridCol>
              </a:tblGrid>
              <a:tr h="651618">
                <a:tc>
                  <a:txBody>
                    <a:bodyPr/>
                    <a:lstStyle/>
                    <a:p>
                      <a:pPr marL="0" marR="0" algn="ctr">
                        <a:lnSpc>
                          <a:spcPct val="120000"/>
                        </a:lnSpc>
                        <a:spcBef>
                          <a:spcPts val="150"/>
                        </a:spcBef>
                        <a:spcAft>
                          <a:spcPts val="15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Category</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BFBFBF"/>
                    </a:solidFill>
                  </a:tcPr>
                </a:tc>
                <a:tc>
                  <a:txBody>
                    <a:bodyPr/>
                    <a:lstStyle/>
                    <a:p>
                      <a:pPr marL="0" marR="0" algn="ctr">
                        <a:lnSpc>
                          <a:spcPct val="120000"/>
                        </a:lnSpc>
                        <a:spcBef>
                          <a:spcPts val="150"/>
                        </a:spcBef>
                        <a:spcAft>
                          <a:spcPts val="15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System Input Volume</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BFBFBF"/>
                    </a:solidFill>
                  </a:tcPr>
                </a:tc>
                <a:tc>
                  <a:txBody>
                    <a:bodyPr/>
                    <a:lstStyle/>
                    <a:p>
                      <a:pPr marL="0" marR="0" algn="ctr">
                        <a:lnSpc>
                          <a:spcPct val="120000"/>
                        </a:lnSpc>
                        <a:spcBef>
                          <a:spcPts val="150"/>
                        </a:spcBef>
                        <a:spcAft>
                          <a:spcPts val="15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Revenue water</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BFBFBF"/>
                    </a:solidFill>
                  </a:tcPr>
                </a:tc>
                <a:tc>
                  <a:txBody>
                    <a:bodyPr/>
                    <a:lstStyle/>
                    <a:p>
                      <a:pPr marL="0" marR="0" algn="ctr">
                        <a:lnSpc>
                          <a:spcPct val="120000"/>
                        </a:lnSpc>
                        <a:spcBef>
                          <a:spcPts val="150"/>
                        </a:spcBef>
                        <a:spcAft>
                          <a:spcPts val="15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Non-revenue Water (NRW)</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BFBFBF"/>
                    </a:solidFill>
                  </a:tcPr>
                </a:tc>
                <a:tc>
                  <a:txBody>
                    <a:bodyPr/>
                    <a:lstStyle/>
                    <a:p>
                      <a:pPr marL="0" marR="0" algn="ctr">
                        <a:lnSpc>
                          <a:spcPct val="120000"/>
                        </a:lnSpc>
                        <a:spcBef>
                          <a:spcPts val="150"/>
                        </a:spcBef>
                        <a:spcAft>
                          <a:spcPts val="15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NRW</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BFBFBF"/>
                    </a:solidFill>
                  </a:tcPr>
                </a:tc>
                <a:tc>
                  <a:txBody>
                    <a:bodyPr/>
                    <a:lstStyle/>
                    <a:p>
                      <a:pPr marL="0" marR="0" algn="ctr">
                        <a:lnSpc>
                          <a:spcPct val="120000"/>
                        </a:lnSpc>
                        <a:spcBef>
                          <a:spcPts val="150"/>
                        </a:spcBef>
                        <a:spcAft>
                          <a:spcPts val="15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l/c/d</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BFBFBF"/>
                    </a:solidFill>
                  </a:tcPr>
                </a:tc>
                <a:extLst>
                  <a:ext uri="{0D108BD9-81ED-4DB2-BD59-A6C34878D82A}">
                    <a16:rowId xmlns:a16="http://schemas.microsoft.com/office/drawing/2014/main" val="70576368"/>
                  </a:ext>
                </a:extLst>
              </a:tr>
              <a:tr h="632714">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(metropolitan municipalities)</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2 255 411 972</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1 318 024 060</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937 387 912</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defTabSz="457200" rtl="0" eaLnBrk="1" latinLnBrk="0" hangingPunct="1">
                        <a:lnSpc>
                          <a:spcPct val="120000"/>
                        </a:lnSpc>
                        <a:spcBef>
                          <a:spcPts val="150"/>
                        </a:spcBef>
                        <a:spcAft>
                          <a:spcPts val="150"/>
                        </a:spcAft>
                      </a:pPr>
                      <a:r>
                        <a:rPr lang="en-ZA"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41.6%</a:t>
                      </a:r>
                      <a:endParaRPr lang="en-US"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244</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B8B7"/>
                    </a:solidFill>
                  </a:tcPr>
                </a:tc>
                <a:extLst>
                  <a:ext uri="{0D108BD9-81ED-4DB2-BD59-A6C34878D82A}">
                    <a16:rowId xmlns:a16="http://schemas.microsoft.com/office/drawing/2014/main" val="1140722661"/>
                  </a:ext>
                </a:extLst>
              </a:tr>
              <a:tr h="632714">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B1 (secondary cities)</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742 194 333</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366 223 214</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375 971 119</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50.7%</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236</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710046638"/>
                  </a:ext>
                </a:extLst>
              </a:tr>
              <a:tr h="612012">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B2 (large towns)</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183 919 744</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113 756 273</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70 163 470</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38.1%</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6E3BC"/>
                    </a:solidFill>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034985915"/>
                  </a:ext>
                </a:extLst>
              </a:tr>
              <a:tr h="612012">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B3 (small towns)</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286 374 783</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140 402 768</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145 972 014</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51.0%</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173</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46919701"/>
                  </a:ext>
                </a:extLst>
              </a:tr>
              <a:tr h="612012">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B4 (mostly rural)</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112 492 833</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52 810 993</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59 681 841</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53.1%</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151</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6E3BC"/>
                    </a:solidFill>
                  </a:tcPr>
                </a:tc>
                <a:extLst>
                  <a:ext uri="{0D108BD9-81ED-4DB2-BD59-A6C34878D82A}">
                    <a16:rowId xmlns:a16="http://schemas.microsoft.com/office/drawing/2014/main" val="3662459810"/>
                  </a:ext>
                </a:extLst>
              </a:tr>
              <a:tr h="632714">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(district municipalities)</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699 785 185</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301 089 476</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398 695 710</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57.0%</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B8B7"/>
                    </a:solidFill>
                  </a:tcPr>
                </a:tc>
                <a:tc>
                  <a:txBody>
                    <a:bodyPr/>
                    <a:lstStyle/>
                    <a:p>
                      <a:pPr marL="0" marR="0" algn="ctr">
                        <a:lnSpc>
                          <a:spcPct val="120000"/>
                        </a:lnSpc>
                        <a:spcBef>
                          <a:spcPts val="150"/>
                        </a:spcBef>
                        <a:spcAft>
                          <a:spcPts val="15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186</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640092260"/>
                  </a:ext>
                </a:extLst>
              </a:tr>
              <a:tr h="612012">
                <a:tc>
                  <a:txBody>
                    <a:bodyPr/>
                    <a:lstStyle/>
                    <a:p>
                      <a:pPr marL="0" marR="0" algn="ctr">
                        <a:lnSpc>
                          <a:spcPct val="120000"/>
                        </a:lnSpc>
                        <a:spcBef>
                          <a:spcPts val="150"/>
                        </a:spcBef>
                        <a:spcAft>
                          <a:spcPts val="15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National</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4 280 178 850</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2 292 306 784</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1 987 872 066</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46.4%</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150"/>
                        </a:spcBef>
                        <a:spcAft>
                          <a:spcPts val="15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216</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331082977"/>
                  </a:ext>
                </a:extLst>
              </a:tr>
            </a:tbl>
          </a:graphicData>
        </a:graphic>
      </p:graphicFrame>
      <p:sp>
        <p:nvSpPr>
          <p:cNvPr id="3" name="TextBox 2">
            <a:extLst>
              <a:ext uri="{FF2B5EF4-FFF2-40B4-BE49-F238E27FC236}">
                <a16:creationId xmlns:a16="http://schemas.microsoft.com/office/drawing/2014/main" id="{23BF9547-F0FD-4CA2-9380-28860AF6C56C}"/>
              </a:ext>
            </a:extLst>
          </p:cNvPr>
          <p:cNvSpPr txBox="1"/>
          <p:nvPr/>
        </p:nvSpPr>
        <p:spPr>
          <a:xfrm>
            <a:off x="1258956" y="136139"/>
            <a:ext cx="8951844" cy="400110"/>
          </a:xfrm>
          <a:prstGeom prst="rect">
            <a:avLst/>
          </a:prstGeom>
          <a:noFill/>
        </p:spPr>
        <p:txBody>
          <a:bodyPr wrap="square" rtlCol="0">
            <a:spAutoFit/>
          </a:bodyPr>
          <a:lstStyle/>
          <a:p>
            <a:r>
              <a:rPr lang="en-ZA" sz="2000" b="1" dirty="0">
                <a:cs typeface="Times New Roman" panose="02020603050405020304" pitchFamily="18" charset="0"/>
              </a:rPr>
              <a:t>Municipal categories - benchmark summary </a:t>
            </a:r>
            <a:endParaRPr lang="en-US" sz="2000" b="1" dirty="0">
              <a:cs typeface="Times New Roman" panose="02020603050405020304" pitchFamily="18" charset="0"/>
            </a:endParaRPr>
          </a:p>
        </p:txBody>
      </p:sp>
    </p:spTree>
    <p:extLst>
      <p:ext uri="{BB962C8B-B14F-4D97-AF65-F5344CB8AC3E}">
        <p14:creationId xmlns:p14="http://schemas.microsoft.com/office/powerpoint/2010/main" val="377298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1E5288-DC33-4EA3-B01A-02187ABD43E1}"/>
              </a:ext>
            </a:extLst>
          </p:cNvPr>
          <p:cNvSpPr>
            <a:spLocks noGrp="1"/>
          </p:cNvSpPr>
          <p:nvPr>
            <p:ph type="sldNum" sz="quarter" idx="12"/>
          </p:nvPr>
        </p:nvSpPr>
        <p:spPr/>
        <p:txBody>
          <a:bodyPr/>
          <a:lstStyle/>
          <a:p>
            <a:pPr>
              <a:defRPr/>
            </a:pPr>
            <a:fld id="{882C7E67-1EE8-45B0-BDF4-FB621080F5D5}" type="slidenum">
              <a:rPr lang="en-US" smtClean="0"/>
              <a:pPr>
                <a:defRPr/>
              </a:pPr>
              <a:t>24</a:t>
            </a:fld>
            <a:endParaRPr lang="en-US"/>
          </a:p>
        </p:txBody>
      </p:sp>
      <p:sp>
        <p:nvSpPr>
          <p:cNvPr id="7" name="TextBox 6">
            <a:extLst>
              <a:ext uri="{FF2B5EF4-FFF2-40B4-BE49-F238E27FC236}">
                <a16:creationId xmlns:a16="http://schemas.microsoft.com/office/drawing/2014/main" id="{1ADFECFE-D247-4FD1-87C7-78CC86AD835E}"/>
              </a:ext>
            </a:extLst>
          </p:cNvPr>
          <p:cNvSpPr txBox="1"/>
          <p:nvPr/>
        </p:nvSpPr>
        <p:spPr>
          <a:xfrm>
            <a:off x="228600" y="545772"/>
            <a:ext cx="11734800" cy="6247864"/>
          </a:xfrm>
          <a:prstGeom prst="rect">
            <a:avLst/>
          </a:prstGeom>
          <a:noFill/>
        </p:spPr>
        <p:txBody>
          <a:bodyPr wrap="square" rtlCol="0">
            <a:spAutoFit/>
          </a:bodyPr>
          <a:lstStyle/>
          <a:p>
            <a:pPr algn="just">
              <a:spcBef>
                <a:spcPts val="600"/>
              </a:spcBef>
            </a:pPr>
            <a:r>
              <a:rPr lang="en-ZA" sz="1800" u="sng" dirty="0"/>
              <a:t>Regulatory actions</a:t>
            </a:r>
          </a:p>
          <a:p>
            <a:pPr marL="285750" indent="-285750" algn="just">
              <a:spcBef>
                <a:spcPts val="600"/>
              </a:spcBef>
              <a:buFont typeface="Arial" panose="020B0604020202020204" pitchFamily="34" charset="0"/>
              <a:buChar char="•"/>
            </a:pPr>
            <a:r>
              <a:rPr lang="en-GB" sz="1800" dirty="0"/>
              <a:t>In role of Regulator, Department issues non-compliance notices and directives in terms of the National Water Act to the relevant municipalities instructing them to correct the situation</a:t>
            </a:r>
          </a:p>
          <a:p>
            <a:pPr marL="342900" indent="-342900" algn="just">
              <a:spcBef>
                <a:spcPts val="600"/>
              </a:spcBef>
              <a:buFont typeface="Arial" panose="020B0604020202020204" pitchFamily="34" charset="0"/>
              <a:buChar char="•"/>
            </a:pPr>
            <a:r>
              <a:rPr lang="en-GB" sz="1800" dirty="0"/>
              <a:t>Where the notices and directives are not acted upon, the Department institutes legal action against the municipality</a:t>
            </a:r>
          </a:p>
          <a:p>
            <a:pPr marL="342900" indent="-342900" algn="just">
              <a:spcBef>
                <a:spcPts val="600"/>
              </a:spcBef>
              <a:buFont typeface="Arial" panose="020B0604020202020204" pitchFamily="34" charset="0"/>
              <a:buChar char="•"/>
            </a:pPr>
            <a:r>
              <a:rPr lang="en-US" sz="1800" dirty="0"/>
              <a:t>The Department is in the process of strengthening its role as the regulator of water services. This includes developing more comprehensive and more stringent norms and standards for water services and </a:t>
            </a:r>
            <a:r>
              <a:rPr lang="en-US" sz="1800" dirty="0" err="1"/>
              <a:t>standardising</a:t>
            </a:r>
            <a:r>
              <a:rPr lang="en-US" sz="1800" dirty="0"/>
              <a:t> its regulatory processes so that it is more consistent with its regulatory actions</a:t>
            </a:r>
          </a:p>
          <a:p>
            <a:pPr marL="342900" indent="-342900" algn="just">
              <a:spcBef>
                <a:spcPts val="600"/>
              </a:spcBef>
              <a:buFont typeface="Arial" panose="020B0604020202020204" pitchFamily="34" charset="0"/>
              <a:buChar char="•"/>
            </a:pPr>
            <a:endParaRPr lang="en-US" sz="800" dirty="0"/>
          </a:p>
          <a:p>
            <a:pPr algn="just">
              <a:spcBef>
                <a:spcPts val="600"/>
              </a:spcBef>
            </a:pPr>
            <a:r>
              <a:rPr lang="en-GB" sz="1800" u="sng" dirty="0"/>
              <a:t>Support actions</a:t>
            </a:r>
          </a:p>
          <a:p>
            <a:pPr marL="342900" indent="-342900" algn="just">
              <a:spcBef>
                <a:spcPts val="600"/>
              </a:spcBef>
              <a:buFont typeface="Arial" panose="020B0604020202020204" pitchFamily="34" charset="0"/>
              <a:buChar char="•"/>
            </a:pPr>
            <a:r>
              <a:rPr lang="en-ZA" sz="1800" dirty="0"/>
              <a:t>National government is providing more than R60 billion per annum in grants and transfers to municipalities for water and sanitation services</a:t>
            </a:r>
          </a:p>
          <a:p>
            <a:pPr marL="342900" indent="-342900" algn="just">
              <a:spcBef>
                <a:spcPts val="600"/>
              </a:spcBef>
              <a:buFont typeface="Arial" panose="020B0604020202020204" pitchFamily="34" charset="0"/>
              <a:buChar char="•"/>
            </a:pPr>
            <a:r>
              <a:rPr lang="en-US" sz="1800" dirty="0"/>
              <a:t>Minster has crisscrossed the country visiting those municipalities with severe challenges with water and sanitation services. In many of the worst performing municipalities, Minister and municipal leadership have agreed on improvement plans </a:t>
            </a:r>
          </a:p>
          <a:p>
            <a:pPr marL="342900" indent="-342900" algn="just">
              <a:spcBef>
                <a:spcPts val="600"/>
              </a:spcBef>
              <a:buFont typeface="Arial" panose="020B0604020202020204" pitchFamily="34" charset="0"/>
              <a:buChar char="•"/>
            </a:pPr>
            <a:r>
              <a:rPr lang="en-US" sz="1800" dirty="0"/>
              <a:t>DWS contribution is in form of grants (R12 billion per annum from Regional Bulk Infrastructure Grant and Water Services Infrastructure Grant), and technical advice and management support from DWS and water boards</a:t>
            </a:r>
          </a:p>
          <a:p>
            <a:pPr marL="342900" indent="-342900" algn="just">
              <a:spcBef>
                <a:spcPts val="600"/>
              </a:spcBef>
              <a:buFont typeface="Arial" panose="020B0604020202020204" pitchFamily="34" charset="0"/>
              <a:buChar char="•"/>
            </a:pPr>
            <a:endParaRPr lang="en-ZA" sz="1800" dirty="0"/>
          </a:p>
          <a:p>
            <a:pPr marL="342900" indent="-342900" algn="just">
              <a:spcBef>
                <a:spcPts val="600"/>
              </a:spcBef>
              <a:buFont typeface="Arial" panose="020B0604020202020204" pitchFamily="34" charset="0"/>
              <a:buChar char="•"/>
            </a:pPr>
            <a:endParaRPr lang="en-US" sz="1800" dirty="0"/>
          </a:p>
        </p:txBody>
      </p:sp>
      <p:sp>
        <p:nvSpPr>
          <p:cNvPr id="8" name="TextBox 7">
            <a:extLst>
              <a:ext uri="{FF2B5EF4-FFF2-40B4-BE49-F238E27FC236}">
                <a16:creationId xmlns:a16="http://schemas.microsoft.com/office/drawing/2014/main" id="{A0DCE015-B29B-43E6-AF54-6F6D0E9792BA}"/>
              </a:ext>
            </a:extLst>
          </p:cNvPr>
          <p:cNvSpPr txBox="1"/>
          <p:nvPr/>
        </p:nvSpPr>
        <p:spPr>
          <a:xfrm>
            <a:off x="228600" y="84107"/>
            <a:ext cx="6581775" cy="461665"/>
          </a:xfrm>
          <a:prstGeom prst="rect">
            <a:avLst/>
          </a:prstGeom>
          <a:noFill/>
        </p:spPr>
        <p:txBody>
          <a:bodyPr wrap="square" rtlCol="0">
            <a:spAutoFit/>
          </a:bodyPr>
          <a:lstStyle/>
          <a:p>
            <a:pPr algn="l"/>
            <a:r>
              <a:rPr lang="en-US" b="1" dirty="0"/>
              <a:t>DWS actions to address the findings</a:t>
            </a:r>
            <a:endParaRPr lang="en-ZA" b="1" dirty="0"/>
          </a:p>
        </p:txBody>
      </p:sp>
    </p:spTree>
    <p:extLst>
      <p:ext uri="{BB962C8B-B14F-4D97-AF65-F5344CB8AC3E}">
        <p14:creationId xmlns:p14="http://schemas.microsoft.com/office/powerpoint/2010/main" val="1818778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1E5288-DC33-4EA3-B01A-02187ABD43E1}"/>
              </a:ext>
            </a:extLst>
          </p:cNvPr>
          <p:cNvSpPr>
            <a:spLocks noGrp="1"/>
          </p:cNvSpPr>
          <p:nvPr>
            <p:ph type="sldNum" sz="quarter" idx="12"/>
          </p:nvPr>
        </p:nvSpPr>
        <p:spPr/>
        <p:txBody>
          <a:bodyPr/>
          <a:lstStyle/>
          <a:p>
            <a:pPr>
              <a:defRPr/>
            </a:pPr>
            <a:fld id="{882C7E67-1EE8-45B0-BDF4-FB621080F5D5}" type="slidenum">
              <a:rPr lang="en-US" smtClean="0"/>
              <a:pPr>
                <a:defRPr/>
              </a:pPr>
              <a:t>25</a:t>
            </a:fld>
            <a:endParaRPr lang="en-US"/>
          </a:p>
        </p:txBody>
      </p:sp>
      <p:sp>
        <p:nvSpPr>
          <p:cNvPr id="7" name="TextBox 6">
            <a:extLst>
              <a:ext uri="{FF2B5EF4-FFF2-40B4-BE49-F238E27FC236}">
                <a16:creationId xmlns:a16="http://schemas.microsoft.com/office/drawing/2014/main" id="{1ADFECFE-D247-4FD1-87C7-78CC86AD835E}"/>
              </a:ext>
            </a:extLst>
          </p:cNvPr>
          <p:cNvSpPr txBox="1"/>
          <p:nvPr/>
        </p:nvSpPr>
        <p:spPr>
          <a:xfrm>
            <a:off x="228600" y="32056"/>
            <a:ext cx="11734800" cy="5693866"/>
          </a:xfrm>
          <a:prstGeom prst="rect">
            <a:avLst/>
          </a:prstGeom>
          <a:noFill/>
        </p:spPr>
        <p:txBody>
          <a:bodyPr wrap="square" rtlCol="0">
            <a:spAutoFit/>
          </a:bodyPr>
          <a:lstStyle/>
          <a:p>
            <a:pPr marL="342900" indent="-342900" algn="just">
              <a:spcBef>
                <a:spcPts val="600"/>
              </a:spcBef>
              <a:buFont typeface="Arial" panose="020B0604020202020204" pitchFamily="34" charset="0"/>
              <a:buChar char="•"/>
            </a:pPr>
            <a:endParaRPr lang="en-US" sz="800" dirty="0"/>
          </a:p>
          <a:p>
            <a:pPr algn="just">
              <a:spcBef>
                <a:spcPts val="600"/>
              </a:spcBef>
            </a:pPr>
            <a:r>
              <a:rPr lang="en-GB" sz="1800" u="sng" dirty="0"/>
              <a:t>Legislative reform</a:t>
            </a:r>
          </a:p>
          <a:p>
            <a:pPr marL="342900" indent="-342900" algn="just">
              <a:spcBef>
                <a:spcPts val="600"/>
              </a:spcBef>
              <a:buFont typeface="Arial" panose="020B0604020202020204" pitchFamily="34" charset="0"/>
              <a:buChar char="•"/>
            </a:pPr>
            <a:r>
              <a:rPr lang="en-US" sz="1800" dirty="0"/>
              <a:t>There are limits to which support and intervention by the national government can address the decline in the reliability and quality of water and sanitation services </a:t>
            </a:r>
          </a:p>
          <a:p>
            <a:pPr marL="342900" indent="-342900" algn="just">
              <a:spcBef>
                <a:spcPts val="600"/>
              </a:spcBef>
              <a:buFont typeface="Arial" panose="020B0604020202020204" pitchFamily="34" charset="0"/>
              <a:buChar char="•"/>
            </a:pPr>
            <a:r>
              <a:rPr lang="en-US" sz="1800" dirty="0"/>
              <a:t>The cause of the decline is poor maintenance and operation by municipalities – which must be funded by revenue from the sale of water by municipalities to customers</a:t>
            </a:r>
          </a:p>
          <a:p>
            <a:pPr marL="342900" indent="-342900" algn="just">
              <a:spcBef>
                <a:spcPts val="600"/>
              </a:spcBef>
              <a:buFont typeface="Arial" panose="020B0604020202020204" pitchFamily="34" charset="0"/>
              <a:buChar char="•"/>
            </a:pPr>
            <a:r>
              <a:rPr lang="en-US" sz="1800" dirty="0"/>
              <a:t>DWS is repeatedly providing municipalities with grants to repair infrastructure, which is not maintained by the municipalities, deteriorates again rapidly, and then funding needs to be provided again </a:t>
            </a:r>
          </a:p>
          <a:p>
            <a:pPr marL="342900" indent="-342900" algn="just">
              <a:spcBef>
                <a:spcPts val="600"/>
              </a:spcBef>
              <a:buFont typeface="Arial" panose="020B0604020202020204" pitchFamily="34" charset="0"/>
              <a:buChar char="•"/>
            </a:pPr>
            <a:r>
              <a:rPr lang="en-US" sz="1800" dirty="0"/>
              <a:t>The high levels of support and intervention by the national government are slowing the decline in water and sanitation services, not arresting or reversing it</a:t>
            </a:r>
          </a:p>
          <a:p>
            <a:pPr marL="342900" indent="-342900" algn="just">
              <a:spcBef>
                <a:spcPts val="600"/>
              </a:spcBef>
              <a:buFont typeface="Arial" panose="020B0604020202020204" pitchFamily="34" charset="0"/>
              <a:buChar char="•"/>
            </a:pPr>
            <a:r>
              <a:rPr lang="en-ZA" sz="1800" dirty="0"/>
              <a:t>L</a:t>
            </a:r>
            <a:r>
              <a:rPr lang="en-US" sz="1800" dirty="0" err="1"/>
              <a:t>egislative</a:t>
            </a:r>
            <a:r>
              <a:rPr lang="en-US" sz="1800" dirty="0"/>
              <a:t> reforms may also be required to ensure that water service providers are professionally managed, capable, efficient and financially viable institutions that deliver water services to the required standards</a:t>
            </a:r>
          </a:p>
          <a:p>
            <a:pPr marL="342900" indent="-342900" algn="just">
              <a:spcBef>
                <a:spcPts val="600"/>
              </a:spcBef>
              <a:buFont typeface="Arial" panose="020B0604020202020204" pitchFamily="34" charset="0"/>
              <a:buChar char="•"/>
            </a:pPr>
            <a:r>
              <a:rPr lang="en-US" sz="1800" dirty="0"/>
              <a:t>Water Services Act differentiates between Water Services Authorities and Water Services Providers</a:t>
            </a:r>
          </a:p>
          <a:p>
            <a:pPr marL="342900" indent="-342900" algn="just">
              <a:spcBef>
                <a:spcPts val="600"/>
              </a:spcBef>
              <a:buFont typeface="Arial" panose="020B0604020202020204" pitchFamily="34" charset="0"/>
              <a:buChar char="•"/>
            </a:pPr>
            <a:r>
              <a:rPr lang="en-US" sz="1800" dirty="0"/>
              <a:t>Role of WSA is to ensure that water services are provided to required standard</a:t>
            </a:r>
          </a:p>
          <a:p>
            <a:pPr marL="342900" indent="-342900" algn="just">
              <a:spcBef>
                <a:spcPts val="600"/>
              </a:spcBef>
              <a:buFont typeface="Arial" panose="020B0604020202020204" pitchFamily="34" charset="0"/>
              <a:buChar char="•"/>
            </a:pPr>
            <a:r>
              <a:rPr lang="en-US" sz="1800" dirty="0"/>
              <a:t>Role of WSP is to provide the services</a:t>
            </a:r>
          </a:p>
          <a:p>
            <a:pPr marL="342900" indent="-342900" algn="just">
              <a:spcBef>
                <a:spcPts val="600"/>
              </a:spcBef>
              <a:buFont typeface="Arial" panose="020B0604020202020204" pitchFamily="34" charset="0"/>
              <a:buChar char="•"/>
            </a:pPr>
            <a:r>
              <a:rPr lang="en-US" sz="1800" dirty="0"/>
              <a:t>DWS is consulting with water sector stakeholders regarding reforms to Water Services Act to strengthen role of municipalities as Water Services Authorities to ensure that competent Water Services Providers are in place and to enable Minister to intervene more effectively as the Regulator</a:t>
            </a:r>
            <a:endParaRPr lang="en-ZA" sz="1800" dirty="0"/>
          </a:p>
        </p:txBody>
      </p:sp>
    </p:spTree>
    <p:extLst>
      <p:ext uri="{BB962C8B-B14F-4D97-AF65-F5344CB8AC3E}">
        <p14:creationId xmlns:p14="http://schemas.microsoft.com/office/powerpoint/2010/main" val="1585649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7122-BF44-4F9D-87C1-99A73A84CE6D}"/>
              </a:ext>
            </a:extLst>
          </p:cNvPr>
          <p:cNvSpPr>
            <a:spLocks noGrp="1"/>
          </p:cNvSpPr>
          <p:nvPr>
            <p:ph type="ctrTitle"/>
          </p:nvPr>
        </p:nvSpPr>
        <p:spPr>
          <a:xfrm>
            <a:off x="296778" y="136524"/>
            <a:ext cx="11598442" cy="605938"/>
          </a:xfrm>
        </p:spPr>
        <p:txBody>
          <a:bodyPr/>
          <a:lstStyle/>
          <a:p>
            <a:r>
              <a:rPr lang="en-US" sz="2000" b="1" dirty="0"/>
              <a:t>Drinking Water Quality – sampled systems in Eastern Cape</a:t>
            </a:r>
            <a:br>
              <a:rPr lang="en-US" sz="2000" b="1" dirty="0"/>
            </a:br>
            <a:r>
              <a:rPr lang="en-US" sz="2000" b="1" dirty="0"/>
              <a:t>(see slide 13 for definitions of colour coding)</a:t>
            </a:r>
            <a:endParaRPr lang="en-ZA" sz="2000" b="1" dirty="0"/>
          </a:p>
        </p:txBody>
      </p:sp>
      <p:sp>
        <p:nvSpPr>
          <p:cNvPr id="4" name="Slide Number Placeholder 3">
            <a:extLst>
              <a:ext uri="{FF2B5EF4-FFF2-40B4-BE49-F238E27FC236}">
                <a16:creationId xmlns:a16="http://schemas.microsoft.com/office/drawing/2014/main" id="{8265C2F6-29DD-4AC7-9869-A591817A6F2B}"/>
              </a:ext>
            </a:extLst>
          </p:cNvPr>
          <p:cNvSpPr>
            <a:spLocks noGrp="1"/>
          </p:cNvSpPr>
          <p:nvPr>
            <p:ph type="sldNum" sz="quarter" idx="12"/>
          </p:nvPr>
        </p:nvSpPr>
        <p:spPr/>
        <p:txBody>
          <a:bodyPr/>
          <a:lstStyle/>
          <a:p>
            <a:pPr>
              <a:defRPr/>
            </a:pPr>
            <a:fld id="{882C7E67-1EE8-45B0-BDF4-FB621080F5D5}" type="slidenum">
              <a:rPr lang="en-US" smtClean="0"/>
              <a:pPr>
                <a:defRPr/>
              </a:pPr>
              <a:t>26</a:t>
            </a:fld>
            <a:endParaRPr lang="en-US" dirty="0"/>
          </a:p>
        </p:txBody>
      </p:sp>
      <p:graphicFrame>
        <p:nvGraphicFramePr>
          <p:cNvPr id="6" name="Table 5">
            <a:extLst>
              <a:ext uri="{FF2B5EF4-FFF2-40B4-BE49-F238E27FC236}">
                <a16:creationId xmlns:a16="http://schemas.microsoft.com/office/drawing/2014/main" id="{E98C8CEA-A48D-4582-8335-8B38BE3E2311}"/>
              </a:ext>
            </a:extLst>
          </p:cNvPr>
          <p:cNvGraphicFramePr>
            <a:graphicFrameLocks noGrp="1"/>
          </p:cNvGraphicFramePr>
          <p:nvPr/>
        </p:nvGraphicFramePr>
        <p:xfrm>
          <a:off x="499456" y="953325"/>
          <a:ext cx="11193087" cy="4731994"/>
        </p:xfrm>
        <a:graphic>
          <a:graphicData uri="http://schemas.openxmlformats.org/drawingml/2006/table">
            <a:tbl>
              <a:tblPr firstRow="1" firstCol="1" bandRow="1"/>
              <a:tblGrid>
                <a:gridCol w="358179">
                  <a:extLst>
                    <a:ext uri="{9D8B030D-6E8A-4147-A177-3AD203B41FA5}">
                      <a16:colId xmlns:a16="http://schemas.microsoft.com/office/drawing/2014/main" val="3913754593"/>
                    </a:ext>
                  </a:extLst>
                </a:gridCol>
                <a:gridCol w="2348310">
                  <a:extLst>
                    <a:ext uri="{9D8B030D-6E8A-4147-A177-3AD203B41FA5}">
                      <a16:colId xmlns:a16="http://schemas.microsoft.com/office/drawing/2014/main" val="3677270410"/>
                    </a:ext>
                  </a:extLst>
                </a:gridCol>
                <a:gridCol w="2377411">
                  <a:extLst>
                    <a:ext uri="{9D8B030D-6E8A-4147-A177-3AD203B41FA5}">
                      <a16:colId xmlns:a16="http://schemas.microsoft.com/office/drawing/2014/main" val="1465715162"/>
                    </a:ext>
                  </a:extLst>
                </a:gridCol>
                <a:gridCol w="2724398">
                  <a:extLst>
                    <a:ext uri="{9D8B030D-6E8A-4147-A177-3AD203B41FA5}">
                      <a16:colId xmlns:a16="http://schemas.microsoft.com/office/drawing/2014/main" val="191704006"/>
                    </a:ext>
                  </a:extLst>
                </a:gridCol>
                <a:gridCol w="1701349">
                  <a:extLst>
                    <a:ext uri="{9D8B030D-6E8A-4147-A177-3AD203B41FA5}">
                      <a16:colId xmlns:a16="http://schemas.microsoft.com/office/drawing/2014/main" val="3072338925"/>
                    </a:ext>
                  </a:extLst>
                </a:gridCol>
                <a:gridCol w="1683440">
                  <a:extLst>
                    <a:ext uri="{9D8B030D-6E8A-4147-A177-3AD203B41FA5}">
                      <a16:colId xmlns:a16="http://schemas.microsoft.com/office/drawing/2014/main" val="361261916"/>
                    </a:ext>
                  </a:extLst>
                </a:gridCol>
              </a:tblGrid>
              <a:tr h="524794">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tc>
                  <a:txBody>
                    <a:bodyPr/>
                    <a:lstStyle/>
                    <a:p>
                      <a:pPr algn="l">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Municipality (WSA)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Supply System (WSS)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Treatment Works (WTW)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Microbiological 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Chemical</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extLst>
                  <a:ext uri="{0D108BD9-81ED-4DB2-BD59-A6C34878D82A}">
                    <a16:rowId xmlns:a16="http://schemas.microsoft.com/office/drawing/2014/main" val="2987419663"/>
                  </a:ext>
                </a:extLst>
              </a:tr>
              <a:tr h="214341">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Alfred Nzo DM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Mount Ayliff</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Mount Ayliff</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94.08%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3898321940"/>
                  </a:ext>
                </a:extLst>
              </a:tr>
              <a:tr h="214341">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Amathole DM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Morgans Bay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Morgans Bay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86.67%</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91.57%</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449046180"/>
                  </a:ext>
                </a:extLst>
              </a:tr>
              <a:tr h="214341">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Blue Crane LM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Somerset East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Orange Fish</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80.95%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82.14%</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1614212612"/>
                  </a:ext>
                </a:extLst>
              </a:tr>
              <a:tr h="214341">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Buffalo City MM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Mdantsane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Nahoon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82.14%</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95.44%</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00"/>
                    </a:solidFill>
                  </a:tcPr>
                </a:tc>
                <a:extLst>
                  <a:ext uri="{0D108BD9-81ED-4DB2-BD59-A6C34878D82A}">
                    <a16:rowId xmlns:a16="http://schemas.microsoft.com/office/drawing/2014/main" val="3655109326"/>
                  </a:ext>
                </a:extLst>
              </a:tr>
              <a:tr h="214341">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Buffalo City MM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Umzonyana</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Umzonyana</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98.85%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92D050"/>
                    </a:solidFill>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90.18%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1339199044"/>
                  </a:ext>
                </a:extLst>
              </a:tr>
              <a:tr h="214341">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Chris Hani DM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Intsika Yethu</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Tsomo</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99.90%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91.07%</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3169258455"/>
                  </a:ext>
                </a:extLst>
              </a:tr>
              <a:tr h="214341">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 Beyers Naude LM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Graaf Reinet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Graaf Reinet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97.96%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92D050"/>
                    </a:solidFill>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87.14%</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3127127776"/>
                  </a:ext>
                </a:extLst>
              </a:tr>
              <a:tr h="214341">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Joe Gqabi DM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Barkley East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Barkley East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95.20%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00"/>
                    </a:solidFill>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96.25%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00"/>
                    </a:solidFill>
                  </a:tcPr>
                </a:tc>
                <a:extLst>
                  <a:ext uri="{0D108BD9-81ED-4DB2-BD59-A6C34878D82A}">
                    <a16:rowId xmlns:a16="http://schemas.microsoft.com/office/drawing/2014/main" val="440990328"/>
                  </a:ext>
                </a:extLst>
              </a:tr>
              <a:tr h="214341">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Kouga LM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Jeffreys Bay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Jeffreys Bay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99.90%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extLst>
                  <a:ext uri="{0D108BD9-81ED-4DB2-BD59-A6C34878D82A}">
                    <a16:rowId xmlns:a16="http://schemas.microsoft.com/office/drawing/2014/main" val="3275256110"/>
                  </a:ext>
                </a:extLst>
              </a:tr>
              <a:tr h="214341">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Koukamma LM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Kareedouw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Kareedouw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80.00%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3897549469"/>
                  </a:ext>
                </a:extLst>
              </a:tr>
              <a:tr h="214341">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Makana LM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Grahamstown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James Kleynhans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82.55%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80.96%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3211893635"/>
                  </a:ext>
                </a:extLst>
              </a:tr>
              <a:tr h="214341">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Ndlambe LM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Cannon Rocks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Cannon Rocks/Boknes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extLst>
                  <a:ext uri="{0D108BD9-81ED-4DB2-BD59-A6C34878D82A}">
                    <a16:rowId xmlns:a16="http://schemas.microsoft.com/office/drawing/2014/main" val="3113658969"/>
                  </a:ext>
                </a:extLst>
              </a:tr>
              <a:tr h="214341">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Nelson Mandela Bay MM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Nelson Mandela Bay</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Linton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87.20%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951591613"/>
                  </a:ext>
                </a:extLst>
              </a:tr>
              <a:tr h="214341">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 Tambo DM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Thornhill</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Thornhill</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91.19%</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89.71%</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3813801298"/>
                  </a:ext>
                </a:extLst>
              </a:tr>
              <a:tr h="214341">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Sundays River LM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Addo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Addo Nomathamsanqa</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60.42%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tc>
                  <a:txBody>
                    <a:bodyPr/>
                    <a:lstStyle/>
                    <a:p>
                      <a:pPr algn="ctr">
                        <a:lnSpc>
                          <a:spcPct val="150000"/>
                        </a:lnSpc>
                        <a:spcBef>
                          <a:spcPts val="0"/>
                        </a:spcBef>
                        <a:spcAft>
                          <a:spcPts val="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68.06%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1679902557"/>
                  </a:ext>
                </a:extLst>
              </a:tr>
            </a:tbl>
          </a:graphicData>
        </a:graphic>
      </p:graphicFrame>
    </p:spTree>
    <p:extLst>
      <p:ext uri="{BB962C8B-B14F-4D97-AF65-F5344CB8AC3E}">
        <p14:creationId xmlns:p14="http://schemas.microsoft.com/office/powerpoint/2010/main" val="3635477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7122-BF44-4F9D-87C1-99A73A84CE6D}"/>
              </a:ext>
            </a:extLst>
          </p:cNvPr>
          <p:cNvSpPr>
            <a:spLocks noGrp="1"/>
          </p:cNvSpPr>
          <p:nvPr>
            <p:ph type="ctrTitle"/>
          </p:nvPr>
        </p:nvSpPr>
        <p:spPr>
          <a:xfrm>
            <a:off x="208547" y="136524"/>
            <a:ext cx="11598442" cy="550975"/>
          </a:xfrm>
        </p:spPr>
        <p:txBody>
          <a:bodyPr/>
          <a:lstStyle/>
          <a:p>
            <a:r>
              <a:rPr lang="en-US" sz="2000" b="1" dirty="0"/>
              <a:t>Drinking Water Quality – sampled systems Free State</a:t>
            </a:r>
            <a:endParaRPr lang="en-ZA" sz="2000" b="1" dirty="0"/>
          </a:p>
        </p:txBody>
      </p:sp>
      <p:sp>
        <p:nvSpPr>
          <p:cNvPr id="4" name="Slide Number Placeholder 3">
            <a:extLst>
              <a:ext uri="{FF2B5EF4-FFF2-40B4-BE49-F238E27FC236}">
                <a16:creationId xmlns:a16="http://schemas.microsoft.com/office/drawing/2014/main" id="{8265C2F6-29DD-4AC7-9869-A591817A6F2B}"/>
              </a:ext>
            </a:extLst>
          </p:cNvPr>
          <p:cNvSpPr>
            <a:spLocks noGrp="1"/>
          </p:cNvSpPr>
          <p:nvPr>
            <p:ph type="sldNum" sz="quarter" idx="12"/>
          </p:nvPr>
        </p:nvSpPr>
        <p:spPr/>
        <p:txBody>
          <a:bodyPr/>
          <a:lstStyle/>
          <a:p>
            <a:pPr>
              <a:defRPr/>
            </a:pPr>
            <a:fld id="{882C7E67-1EE8-45B0-BDF4-FB621080F5D5}" type="slidenum">
              <a:rPr lang="en-US" smtClean="0"/>
              <a:pPr>
                <a:defRPr/>
              </a:pPr>
              <a:t>27</a:t>
            </a:fld>
            <a:endParaRPr lang="en-US" dirty="0"/>
          </a:p>
        </p:txBody>
      </p:sp>
      <p:graphicFrame>
        <p:nvGraphicFramePr>
          <p:cNvPr id="5" name="Content Placeholder 3">
            <a:extLst>
              <a:ext uri="{FF2B5EF4-FFF2-40B4-BE49-F238E27FC236}">
                <a16:creationId xmlns:a16="http://schemas.microsoft.com/office/drawing/2014/main" id="{DAC3AEDC-A81E-4FAB-A7E5-2C10CC6ADCDD}"/>
              </a:ext>
            </a:extLst>
          </p:cNvPr>
          <p:cNvGraphicFramePr>
            <a:graphicFrameLocks/>
          </p:cNvGraphicFramePr>
          <p:nvPr/>
        </p:nvGraphicFramePr>
        <p:xfrm>
          <a:off x="523875" y="734646"/>
          <a:ext cx="11144250" cy="4920552"/>
        </p:xfrm>
        <a:graphic>
          <a:graphicData uri="http://schemas.openxmlformats.org/drawingml/2006/table">
            <a:tbl>
              <a:tblPr firstRow="1" firstCol="1" bandRow="1"/>
              <a:tblGrid>
                <a:gridCol w="338002">
                  <a:extLst>
                    <a:ext uri="{9D8B030D-6E8A-4147-A177-3AD203B41FA5}">
                      <a16:colId xmlns:a16="http://schemas.microsoft.com/office/drawing/2014/main" val="1559658754"/>
                    </a:ext>
                  </a:extLst>
                </a:gridCol>
                <a:gridCol w="2341614">
                  <a:extLst>
                    <a:ext uri="{9D8B030D-6E8A-4147-A177-3AD203B41FA5}">
                      <a16:colId xmlns:a16="http://schemas.microsoft.com/office/drawing/2014/main" val="964406059"/>
                    </a:ext>
                  </a:extLst>
                </a:gridCol>
                <a:gridCol w="3006809">
                  <a:extLst>
                    <a:ext uri="{9D8B030D-6E8A-4147-A177-3AD203B41FA5}">
                      <a16:colId xmlns:a16="http://schemas.microsoft.com/office/drawing/2014/main" val="206391955"/>
                    </a:ext>
                  </a:extLst>
                </a:gridCol>
                <a:gridCol w="2082687">
                  <a:extLst>
                    <a:ext uri="{9D8B030D-6E8A-4147-A177-3AD203B41FA5}">
                      <a16:colId xmlns:a16="http://schemas.microsoft.com/office/drawing/2014/main" val="991121765"/>
                    </a:ext>
                  </a:extLst>
                </a:gridCol>
                <a:gridCol w="1696498">
                  <a:extLst>
                    <a:ext uri="{9D8B030D-6E8A-4147-A177-3AD203B41FA5}">
                      <a16:colId xmlns:a16="http://schemas.microsoft.com/office/drawing/2014/main" val="1504859591"/>
                    </a:ext>
                  </a:extLst>
                </a:gridCol>
                <a:gridCol w="1678640">
                  <a:extLst>
                    <a:ext uri="{9D8B030D-6E8A-4147-A177-3AD203B41FA5}">
                      <a16:colId xmlns:a16="http://schemas.microsoft.com/office/drawing/2014/main" val="2601993893"/>
                    </a:ext>
                  </a:extLst>
                </a:gridCol>
              </a:tblGrid>
              <a:tr h="267335">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l">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Municipality (WSA)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Supply System (WSS)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Treatment Works (WTW)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Microbiological 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Chemical</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extLst>
                  <a:ext uri="{0D108BD9-81ED-4DB2-BD59-A6C34878D82A}">
                    <a16:rowId xmlns:a16="http://schemas.microsoft.com/office/drawing/2014/main" val="246534363"/>
                  </a:ext>
                </a:extLst>
              </a:tr>
              <a:tr h="179705">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Metsimaholo LM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Deneysville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Deneysville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98.78%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87.85%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59431126"/>
                  </a:ext>
                </a:extLst>
              </a:tr>
              <a:tr h="179705">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Ngwathe LM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Parys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Parys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623836873"/>
                  </a:ext>
                </a:extLst>
              </a:tr>
              <a:tr h="179705">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Dihlabeng LM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Fouriesburg</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Fouriesburg</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97.29%</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extLst>
                  <a:ext uri="{0D108BD9-81ED-4DB2-BD59-A6C34878D82A}">
                    <a16:rowId xmlns:a16="http://schemas.microsoft.com/office/drawing/2014/main" val="1144005720"/>
                  </a:ext>
                </a:extLst>
              </a:tr>
              <a:tr h="179705">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Setsoto LM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Ficksburg</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Ficksburg</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85.06%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594206269"/>
                  </a:ext>
                </a:extLst>
              </a:tr>
              <a:tr h="179705">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Maluti-a-Phofung LM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Harrismith</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Wilge-Harrismith</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1134448812"/>
                  </a:ext>
                </a:extLst>
              </a:tr>
              <a:tr h="179705">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Moqhaka LM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Vijoenskroon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Vijoenskroon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62.18%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85.95%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2167107211"/>
                  </a:ext>
                </a:extLst>
              </a:tr>
              <a:tr h="179705">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Kopanong LM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Bethulie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Bethulie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extLst>
                  <a:ext uri="{0D108BD9-81ED-4DB2-BD59-A6C34878D82A}">
                    <a16:rowId xmlns:a16="http://schemas.microsoft.com/office/drawing/2014/main" val="2606609112"/>
                  </a:ext>
                </a:extLst>
              </a:tr>
              <a:tr h="179705">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Mangaung MM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Bloemfontein, </a:t>
                      </a:r>
                      <a:r>
                        <a:rPr lang="en-GB"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Dewetsdorp</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Wepener</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Welbedacht</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97.39%</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extLst>
                  <a:ext uri="{0D108BD9-81ED-4DB2-BD59-A6C34878D82A}">
                    <a16:rowId xmlns:a16="http://schemas.microsoft.com/office/drawing/2014/main" val="630955511"/>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Matjhabeng LM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Virginia</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Virginia</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98.77%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98.45%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extLst>
                  <a:ext uri="{0D108BD9-81ED-4DB2-BD59-A6C34878D82A}">
                    <a16:rowId xmlns:a16="http://schemas.microsoft.com/office/drawing/2014/main" val="3195352735"/>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Nala LM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Balkfontein</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Balkfontein</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98.17%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98.25%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extLst>
                  <a:ext uri="{0D108BD9-81ED-4DB2-BD59-A6C34878D82A}">
                    <a16:rowId xmlns:a16="http://schemas.microsoft.com/office/drawing/2014/main" val="2843524259"/>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Nketoana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Reitz</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Reitz</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96.47%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93.31%</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1371202175"/>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Dihlabeng LM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Clarens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Clarens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95.28%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extLst>
                  <a:ext uri="{0D108BD9-81ED-4DB2-BD59-A6C34878D82A}">
                    <a16:rowId xmlns:a16="http://schemas.microsoft.com/office/drawing/2014/main" val="3426842433"/>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Letsemeng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Jacobsdal</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Jacobsdal</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57.50%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92.25%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3932147138"/>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Mantsopa LM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Ladybrand</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Genoa</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97.22%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76.80%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1970393966"/>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Masilonyana LM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Winburg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Winburg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57.14%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80.00%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3337289012"/>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Mohokare LM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Zastron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Zastron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67.09%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97.65%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extLst>
                  <a:ext uri="{0D108BD9-81ED-4DB2-BD59-A6C34878D82A}">
                    <a16:rowId xmlns:a16="http://schemas.microsoft.com/office/drawing/2014/main" val="650504045"/>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Mangaung MM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Bloemfontein</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Maselspoort</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98.26%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95.32%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extLst>
                  <a:ext uri="{0D108BD9-81ED-4DB2-BD59-A6C34878D82A}">
                    <a16:rowId xmlns:a16="http://schemas.microsoft.com/office/drawing/2014/main" val="1545990523"/>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Tswelopele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Hoopstad</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Hoopstad</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99.30%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extLst>
                  <a:ext uri="{0D108BD9-81ED-4DB2-BD59-A6C34878D82A}">
                    <a16:rowId xmlns:a16="http://schemas.microsoft.com/office/drawing/2014/main" val="1931792174"/>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Mafube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Frankfort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Frankfort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489188350"/>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Phumelela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Vrede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Vrede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97.81%</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extLst>
                  <a:ext uri="{0D108BD9-81ED-4DB2-BD59-A6C34878D82A}">
                    <a16:rowId xmlns:a16="http://schemas.microsoft.com/office/drawing/2014/main" val="1936172869"/>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Tokologo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Hertzogville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Hertzogville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2760684841"/>
                  </a:ext>
                </a:extLst>
              </a:tr>
            </a:tbl>
          </a:graphicData>
        </a:graphic>
      </p:graphicFrame>
      <p:sp>
        <p:nvSpPr>
          <p:cNvPr id="6" name="TextBox 5">
            <a:extLst>
              <a:ext uri="{FF2B5EF4-FFF2-40B4-BE49-F238E27FC236}">
                <a16:creationId xmlns:a16="http://schemas.microsoft.com/office/drawing/2014/main" id="{D12F24C1-6435-45F1-AD9F-C55E3E2A8FAF}"/>
              </a:ext>
            </a:extLst>
          </p:cNvPr>
          <p:cNvSpPr txBox="1"/>
          <p:nvPr/>
        </p:nvSpPr>
        <p:spPr>
          <a:xfrm>
            <a:off x="9148762" y="5697997"/>
            <a:ext cx="1685925" cy="307777"/>
          </a:xfrm>
          <a:prstGeom prst="rect">
            <a:avLst/>
          </a:prstGeom>
          <a:solidFill>
            <a:schemeClr val="bg1">
              <a:lumMod val="95000"/>
            </a:schemeClr>
          </a:solidFill>
        </p:spPr>
        <p:txBody>
          <a:bodyPr wrap="square" rtlCol="0">
            <a:spAutoFit/>
          </a:bodyPr>
          <a:lstStyle/>
          <a:p>
            <a:pPr algn="l"/>
            <a:r>
              <a:rPr lang="en-US" sz="1400" dirty="0"/>
              <a:t>NI No Information</a:t>
            </a:r>
            <a:endParaRPr lang="en-ZA" sz="1400" dirty="0"/>
          </a:p>
        </p:txBody>
      </p:sp>
    </p:spTree>
    <p:extLst>
      <p:ext uri="{BB962C8B-B14F-4D97-AF65-F5344CB8AC3E}">
        <p14:creationId xmlns:p14="http://schemas.microsoft.com/office/powerpoint/2010/main" val="2892390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7122-BF44-4F9D-87C1-99A73A84CE6D}"/>
              </a:ext>
            </a:extLst>
          </p:cNvPr>
          <p:cNvSpPr>
            <a:spLocks noGrp="1"/>
          </p:cNvSpPr>
          <p:nvPr>
            <p:ph type="ctrTitle"/>
          </p:nvPr>
        </p:nvSpPr>
        <p:spPr>
          <a:xfrm>
            <a:off x="208547" y="227965"/>
            <a:ext cx="11598442" cy="551230"/>
          </a:xfrm>
        </p:spPr>
        <p:txBody>
          <a:bodyPr/>
          <a:lstStyle/>
          <a:p>
            <a:r>
              <a:rPr lang="en-US" sz="2000" b="1" dirty="0"/>
              <a:t>Drinking Water Quality – sampled systems Gauteng</a:t>
            </a:r>
            <a:endParaRPr lang="en-ZA" sz="2000" b="1" dirty="0"/>
          </a:p>
        </p:txBody>
      </p:sp>
      <p:sp>
        <p:nvSpPr>
          <p:cNvPr id="4" name="Slide Number Placeholder 3">
            <a:extLst>
              <a:ext uri="{FF2B5EF4-FFF2-40B4-BE49-F238E27FC236}">
                <a16:creationId xmlns:a16="http://schemas.microsoft.com/office/drawing/2014/main" id="{8265C2F6-29DD-4AC7-9869-A591817A6F2B}"/>
              </a:ext>
            </a:extLst>
          </p:cNvPr>
          <p:cNvSpPr>
            <a:spLocks noGrp="1"/>
          </p:cNvSpPr>
          <p:nvPr>
            <p:ph type="sldNum" sz="quarter" idx="12"/>
          </p:nvPr>
        </p:nvSpPr>
        <p:spPr/>
        <p:txBody>
          <a:bodyPr/>
          <a:lstStyle/>
          <a:p>
            <a:pPr>
              <a:defRPr/>
            </a:pPr>
            <a:fld id="{882C7E67-1EE8-45B0-BDF4-FB621080F5D5}" type="slidenum">
              <a:rPr lang="en-US" smtClean="0"/>
              <a:pPr>
                <a:defRPr/>
              </a:pPr>
              <a:t>28</a:t>
            </a:fld>
            <a:endParaRPr lang="en-US"/>
          </a:p>
        </p:txBody>
      </p:sp>
      <p:sp>
        <p:nvSpPr>
          <p:cNvPr id="5" name="TextBox 4">
            <a:extLst>
              <a:ext uri="{FF2B5EF4-FFF2-40B4-BE49-F238E27FC236}">
                <a16:creationId xmlns:a16="http://schemas.microsoft.com/office/drawing/2014/main" id="{CE07DF6E-34F5-49AB-9BB9-B4BF6332A553}"/>
              </a:ext>
            </a:extLst>
          </p:cNvPr>
          <p:cNvSpPr txBox="1"/>
          <p:nvPr/>
        </p:nvSpPr>
        <p:spPr>
          <a:xfrm>
            <a:off x="838199" y="3730633"/>
            <a:ext cx="10515600" cy="1754326"/>
          </a:xfrm>
          <a:prstGeom prst="rect">
            <a:avLst/>
          </a:prstGeom>
          <a:solidFill>
            <a:schemeClr val="bg1">
              <a:lumMod val="95000"/>
            </a:schemeClr>
          </a:solidFill>
        </p:spPr>
        <p:txBody>
          <a:bodyPr wrap="square" rtlCol="0">
            <a:spAutoFit/>
          </a:bodyPr>
          <a:lstStyle/>
          <a:p>
            <a:pPr marL="285750" indent="-285750" algn="l">
              <a:buFont typeface="Arial" panose="020B0604020202020204" pitchFamily="34" charset="0"/>
              <a:buChar char="•"/>
            </a:pPr>
            <a:r>
              <a:rPr lang="en-US" sz="1800" dirty="0"/>
              <a:t>Note that only one water supply system was tested in the City of Tshwane – the Temba WTW, which supplies </a:t>
            </a:r>
            <a:r>
              <a:rPr lang="en-US" sz="1800" dirty="0" err="1"/>
              <a:t>Hammanskraal</a:t>
            </a:r>
            <a:r>
              <a:rPr lang="en-US" sz="1800" dirty="0"/>
              <a:t>, for which Tshwane has issued a ‘do not drink’ notice</a:t>
            </a:r>
          </a:p>
          <a:p>
            <a:pPr marL="285750" indent="-285750" algn="l">
              <a:buFont typeface="Arial" panose="020B0604020202020204" pitchFamily="34" charset="0"/>
              <a:buChar char="•"/>
            </a:pPr>
            <a:r>
              <a:rPr lang="en-US" sz="1800" dirty="0"/>
              <a:t>The other water supply systems in the City of Tshwane were not tested – the Watch Report only sampled one system per WSA</a:t>
            </a:r>
          </a:p>
          <a:p>
            <a:pPr marL="285750" indent="-285750" algn="l">
              <a:buFont typeface="Arial" panose="020B0604020202020204" pitchFamily="34" charset="0"/>
              <a:buChar char="•"/>
            </a:pPr>
            <a:r>
              <a:rPr lang="en-US" sz="1800" dirty="0"/>
              <a:t>The Full Blue Drop report to be issued in July will cover all the water supply systems of Tshwane and other municipalities in Gauteng</a:t>
            </a:r>
          </a:p>
        </p:txBody>
      </p:sp>
      <p:graphicFrame>
        <p:nvGraphicFramePr>
          <p:cNvPr id="6" name="Content Placeholder 3">
            <a:extLst>
              <a:ext uri="{FF2B5EF4-FFF2-40B4-BE49-F238E27FC236}">
                <a16:creationId xmlns:a16="http://schemas.microsoft.com/office/drawing/2014/main" id="{B3312F34-5B99-4258-98E6-FB40EBD5BDC2}"/>
              </a:ext>
            </a:extLst>
          </p:cNvPr>
          <p:cNvGraphicFramePr>
            <a:graphicFrameLocks/>
          </p:cNvGraphicFramePr>
          <p:nvPr/>
        </p:nvGraphicFramePr>
        <p:xfrm>
          <a:off x="457201" y="975416"/>
          <a:ext cx="11125199" cy="2146872"/>
        </p:xfrm>
        <a:graphic>
          <a:graphicData uri="http://schemas.openxmlformats.org/drawingml/2006/table">
            <a:tbl>
              <a:tblPr firstRow="1" firstCol="1" bandRow="1"/>
              <a:tblGrid>
                <a:gridCol w="349332">
                  <a:extLst>
                    <a:ext uri="{9D8B030D-6E8A-4147-A177-3AD203B41FA5}">
                      <a16:colId xmlns:a16="http://schemas.microsoft.com/office/drawing/2014/main" val="3027315747"/>
                    </a:ext>
                  </a:extLst>
                </a:gridCol>
                <a:gridCol w="2369667">
                  <a:extLst>
                    <a:ext uri="{9D8B030D-6E8A-4147-A177-3AD203B41FA5}">
                      <a16:colId xmlns:a16="http://schemas.microsoft.com/office/drawing/2014/main" val="4071456906"/>
                    </a:ext>
                  </a:extLst>
                </a:gridCol>
                <a:gridCol w="2186375">
                  <a:extLst>
                    <a:ext uri="{9D8B030D-6E8A-4147-A177-3AD203B41FA5}">
                      <a16:colId xmlns:a16="http://schemas.microsoft.com/office/drawing/2014/main" val="3381854582"/>
                    </a:ext>
                  </a:extLst>
                </a:gridCol>
                <a:gridCol w="2857790">
                  <a:extLst>
                    <a:ext uri="{9D8B030D-6E8A-4147-A177-3AD203B41FA5}">
                      <a16:colId xmlns:a16="http://schemas.microsoft.com/office/drawing/2014/main" val="2294964061"/>
                    </a:ext>
                  </a:extLst>
                </a:gridCol>
                <a:gridCol w="1702155">
                  <a:extLst>
                    <a:ext uri="{9D8B030D-6E8A-4147-A177-3AD203B41FA5}">
                      <a16:colId xmlns:a16="http://schemas.microsoft.com/office/drawing/2014/main" val="2088277519"/>
                    </a:ext>
                  </a:extLst>
                </a:gridCol>
                <a:gridCol w="1659880">
                  <a:extLst>
                    <a:ext uri="{9D8B030D-6E8A-4147-A177-3AD203B41FA5}">
                      <a16:colId xmlns:a16="http://schemas.microsoft.com/office/drawing/2014/main" val="241018072"/>
                    </a:ext>
                  </a:extLst>
                </a:gridCol>
              </a:tblGrid>
              <a:tr h="340995">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l">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Municipality (WSA)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Supply System (WSS)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Treatment Works (WTW)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Microbiological 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Chemical</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extLst>
                  <a:ext uri="{0D108BD9-81ED-4DB2-BD59-A6C34878D82A}">
                    <a16:rowId xmlns:a16="http://schemas.microsoft.com/office/drawing/2014/main" val="310156424"/>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City of Ekurhuleni MM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Ekurhuleni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Impala Park Reservoirs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99.66%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99.46%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extLst>
                  <a:ext uri="{0D108BD9-81ED-4DB2-BD59-A6C34878D82A}">
                    <a16:rowId xmlns:a16="http://schemas.microsoft.com/office/drawing/2014/main" val="1228528784"/>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Lesedi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Lesedi Main</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Heidelberg Command Reservoirs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99.51%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extLst>
                  <a:ext uri="{0D108BD9-81ED-4DB2-BD59-A6C34878D82A}">
                    <a16:rowId xmlns:a16="http://schemas.microsoft.com/office/drawing/2014/main" val="2641548840"/>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City of Johannesburg MM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Greater Johannesburg</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Illovo Command Reservoirs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99.43%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99.54%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extLst>
                  <a:ext uri="{0D108BD9-81ED-4DB2-BD59-A6C34878D82A}">
                    <a16:rowId xmlns:a16="http://schemas.microsoft.com/office/drawing/2014/main" val="1244997889"/>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City of Tshwane MM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Pretoria Temba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Temba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85.15%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80.20%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1427921804"/>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Emfuleni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9E1F2"/>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Emfuleni WSS</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Vereeniging</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99.91%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extLst>
                  <a:ext uri="{0D108BD9-81ED-4DB2-BD59-A6C34878D82A}">
                    <a16:rowId xmlns:a16="http://schemas.microsoft.com/office/drawing/2014/main" val="253664456"/>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Emfuleni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9E1F2"/>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Vaaloewer</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Vaaloewer</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0000"/>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0000"/>
                    </a:solidFill>
                  </a:tcPr>
                </a:tc>
                <a:extLst>
                  <a:ext uri="{0D108BD9-81ED-4DB2-BD59-A6C34878D82A}">
                    <a16:rowId xmlns:a16="http://schemas.microsoft.com/office/drawing/2014/main" val="3778030431"/>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City of Tshwane MM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Cullinan</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Cullinan</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99.30%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extLst>
                  <a:ext uri="{0D108BD9-81ED-4DB2-BD59-A6C34878D82A}">
                    <a16:rowId xmlns:a16="http://schemas.microsoft.com/office/drawing/2014/main" val="1890890205"/>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Midvaal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Vaal Marina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Vaal Marina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90.43%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000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95.88%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extLst>
                  <a:ext uri="{0D108BD9-81ED-4DB2-BD59-A6C34878D82A}">
                    <a16:rowId xmlns:a16="http://schemas.microsoft.com/office/drawing/2014/main" val="3689773520"/>
                  </a:ext>
                </a:extLst>
              </a:tr>
            </a:tbl>
          </a:graphicData>
        </a:graphic>
      </p:graphicFrame>
    </p:spTree>
    <p:extLst>
      <p:ext uri="{BB962C8B-B14F-4D97-AF65-F5344CB8AC3E}">
        <p14:creationId xmlns:p14="http://schemas.microsoft.com/office/powerpoint/2010/main" val="3437522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7122-BF44-4F9D-87C1-99A73A84CE6D}"/>
              </a:ext>
            </a:extLst>
          </p:cNvPr>
          <p:cNvSpPr>
            <a:spLocks noGrp="1"/>
          </p:cNvSpPr>
          <p:nvPr>
            <p:ph type="ctrTitle"/>
          </p:nvPr>
        </p:nvSpPr>
        <p:spPr>
          <a:xfrm>
            <a:off x="208547" y="136524"/>
            <a:ext cx="11598442" cy="549840"/>
          </a:xfrm>
        </p:spPr>
        <p:txBody>
          <a:bodyPr/>
          <a:lstStyle/>
          <a:p>
            <a:r>
              <a:rPr lang="en-US" sz="2000" b="1" dirty="0"/>
              <a:t>Drinking Water Quality – sampled systems KZN</a:t>
            </a:r>
            <a:endParaRPr lang="en-ZA" sz="2000" b="1" dirty="0"/>
          </a:p>
        </p:txBody>
      </p:sp>
      <p:sp>
        <p:nvSpPr>
          <p:cNvPr id="4" name="Slide Number Placeholder 3">
            <a:extLst>
              <a:ext uri="{FF2B5EF4-FFF2-40B4-BE49-F238E27FC236}">
                <a16:creationId xmlns:a16="http://schemas.microsoft.com/office/drawing/2014/main" id="{8265C2F6-29DD-4AC7-9869-A591817A6F2B}"/>
              </a:ext>
            </a:extLst>
          </p:cNvPr>
          <p:cNvSpPr>
            <a:spLocks noGrp="1"/>
          </p:cNvSpPr>
          <p:nvPr>
            <p:ph type="sldNum" sz="quarter" idx="12"/>
          </p:nvPr>
        </p:nvSpPr>
        <p:spPr/>
        <p:txBody>
          <a:bodyPr/>
          <a:lstStyle/>
          <a:p>
            <a:pPr>
              <a:defRPr/>
            </a:pPr>
            <a:fld id="{882C7E67-1EE8-45B0-BDF4-FB621080F5D5}" type="slidenum">
              <a:rPr lang="en-US" smtClean="0"/>
              <a:pPr>
                <a:defRPr/>
              </a:pPr>
              <a:t>29</a:t>
            </a:fld>
            <a:endParaRPr lang="en-US"/>
          </a:p>
        </p:txBody>
      </p:sp>
      <p:sp>
        <p:nvSpPr>
          <p:cNvPr id="5" name="TextBox 4">
            <a:extLst>
              <a:ext uri="{FF2B5EF4-FFF2-40B4-BE49-F238E27FC236}">
                <a16:creationId xmlns:a16="http://schemas.microsoft.com/office/drawing/2014/main" id="{D408548F-5487-486E-BA10-39E689C034F4}"/>
              </a:ext>
            </a:extLst>
          </p:cNvPr>
          <p:cNvSpPr txBox="1"/>
          <p:nvPr/>
        </p:nvSpPr>
        <p:spPr>
          <a:xfrm>
            <a:off x="715109" y="4527788"/>
            <a:ext cx="646331" cy="369332"/>
          </a:xfrm>
          <a:prstGeom prst="rect">
            <a:avLst/>
          </a:prstGeom>
          <a:solidFill>
            <a:schemeClr val="bg1">
              <a:lumMod val="95000"/>
            </a:schemeClr>
          </a:solidFill>
        </p:spPr>
        <p:txBody>
          <a:bodyPr wrap="none" rtlCol="0">
            <a:spAutoFit/>
          </a:bodyPr>
          <a:lstStyle/>
          <a:p>
            <a:pPr algn="l"/>
            <a:r>
              <a:rPr lang="en-US" sz="1800" dirty="0"/>
              <a:t>The </a:t>
            </a:r>
          </a:p>
        </p:txBody>
      </p:sp>
      <p:graphicFrame>
        <p:nvGraphicFramePr>
          <p:cNvPr id="6" name="Content Placeholder 3">
            <a:extLst>
              <a:ext uri="{FF2B5EF4-FFF2-40B4-BE49-F238E27FC236}">
                <a16:creationId xmlns:a16="http://schemas.microsoft.com/office/drawing/2014/main" id="{3552A86E-87F3-46C0-AD23-9CECF02D9071}"/>
              </a:ext>
            </a:extLst>
          </p:cNvPr>
          <p:cNvGraphicFramePr>
            <a:graphicFrameLocks/>
          </p:cNvGraphicFramePr>
          <p:nvPr/>
        </p:nvGraphicFramePr>
        <p:xfrm>
          <a:off x="476249" y="1064851"/>
          <a:ext cx="11191874" cy="3853752"/>
        </p:xfrm>
        <a:graphic>
          <a:graphicData uri="http://schemas.openxmlformats.org/drawingml/2006/table">
            <a:tbl>
              <a:tblPr firstRow="1" firstCol="1" bandRow="1"/>
              <a:tblGrid>
                <a:gridCol w="355901">
                  <a:extLst>
                    <a:ext uri="{9D8B030D-6E8A-4147-A177-3AD203B41FA5}">
                      <a16:colId xmlns:a16="http://schemas.microsoft.com/office/drawing/2014/main" val="992890972"/>
                    </a:ext>
                  </a:extLst>
                </a:gridCol>
                <a:gridCol w="2348055">
                  <a:extLst>
                    <a:ext uri="{9D8B030D-6E8A-4147-A177-3AD203B41FA5}">
                      <a16:colId xmlns:a16="http://schemas.microsoft.com/office/drawing/2014/main" val="986705097"/>
                    </a:ext>
                  </a:extLst>
                </a:gridCol>
                <a:gridCol w="2379393">
                  <a:extLst>
                    <a:ext uri="{9D8B030D-6E8A-4147-A177-3AD203B41FA5}">
                      <a16:colId xmlns:a16="http://schemas.microsoft.com/office/drawing/2014/main" val="4157126655"/>
                    </a:ext>
                  </a:extLst>
                </a:gridCol>
                <a:gridCol w="2724102">
                  <a:extLst>
                    <a:ext uri="{9D8B030D-6E8A-4147-A177-3AD203B41FA5}">
                      <a16:colId xmlns:a16="http://schemas.microsoft.com/office/drawing/2014/main" val="1693096463"/>
                    </a:ext>
                  </a:extLst>
                </a:gridCol>
                <a:gridCol w="1701165">
                  <a:extLst>
                    <a:ext uri="{9D8B030D-6E8A-4147-A177-3AD203B41FA5}">
                      <a16:colId xmlns:a16="http://schemas.microsoft.com/office/drawing/2014/main" val="1040749078"/>
                    </a:ext>
                  </a:extLst>
                </a:gridCol>
                <a:gridCol w="1683258">
                  <a:extLst>
                    <a:ext uri="{9D8B030D-6E8A-4147-A177-3AD203B41FA5}">
                      <a16:colId xmlns:a16="http://schemas.microsoft.com/office/drawing/2014/main" val="2481613688"/>
                    </a:ext>
                  </a:extLst>
                </a:gridCol>
              </a:tblGrid>
              <a:tr h="340995">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l">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Municipality (WSA)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Supply System (WSS)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Treatment Works (WTW)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Microbiological 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Chemical</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extLst>
                  <a:ext uri="{0D108BD9-81ED-4DB2-BD59-A6C34878D82A}">
                    <a16:rowId xmlns:a16="http://schemas.microsoft.com/office/drawing/2014/main" val="1496043497"/>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Harry Gwala DM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Kokstad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Kokstad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98.88%</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extLst>
                  <a:ext uri="{0D108BD9-81ED-4DB2-BD59-A6C34878D82A}">
                    <a16:rowId xmlns:a16="http://schemas.microsoft.com/office/drawing/2014/main" val="2305879326"/>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Umgungundlovu DM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Impendle Spring</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Impendle Spring Protection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97.96%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94.24%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4196357309"/>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uMkhanyakude DM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Mtubatuba</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Mtubatuba</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94.12%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4147292680"/>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uThukela DM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Ladysmith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Ladysmith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69.77%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323105993"/>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Zululand DM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Ulundi Nkonjeni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Ulundi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96.86%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85.31%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3893699089"/>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Amajuba DM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Durnacol</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Durnacol</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97.59%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96.80%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extLst>
                  <a:ext uri="{0D108BD9-81ED-4DB2-BD59-A6C34878D82A}">
                    <a16:rowId xmlns:a16="http://schemas.microsoft.com/office/drawing/2014/main" val="1180767727"/>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Mhlathuze LM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Mzingazi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Umzingazi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92.82%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97.33%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extLst>
                  <a:ext uri="{0D108BD9-81ED-4DB2-BD59-A6C34878D82A}">
                    <a16:rowId xmlns:a16="http://schemas.microsoft.com/office/drawing/2014/main" val="23840992"/>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King Cetshwayo DM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Greater Mthonjaneni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Greater Mthonjaneni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90.74%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92.78%</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2585151300"/>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Mhlathuze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Nsezi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Nsezi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99.88%</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extLst>
                  <a:ext uri="{0D108BD9-81ED-4DB2-BD59-A6C34878D82A}">
                    <a16:rowId xmlns:a16="http://schemas.microsoft.com/office/drawing/2014/main" val="2706414921"/>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Newcastle LM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Newcastle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Ngagane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98.91%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extLst>
                  <a:ext uri="{0D108BD9-81ED-4DB2-BD59-A6C34878D82A}">
                    <a16:rowId xmlns:a16="http://schemas.microsoft.com/office/drawing/2014/main" val="3053753468"/>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Umzinyathi DM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Nqutu</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Vants Drift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99.07%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94.24%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3190311644"/>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Msunduzi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Umsunduzi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Midmar</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99.93%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extLst>
                  <a:ext uri="{0D108BD9-81ED-4DB2-BD59-A6C34878D82A}">
                    <a16:rowId xmlns:a16="http://schemas.microsoft.com/office/drawing/2014/main" val="1535539972"/>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Ugu DM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Bhobhoyi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Bhobhoyi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86.89%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963237323"/>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iLembe DM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Sundumbili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Sundumbili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88.05%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91.67%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2492023973"/>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eThekwini MM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eThekwini Main (Umgeni, Kloof, Mdhloti)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Kloof</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99.77%</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extLst>
                  <a:ext uri="{0D108BD9-81ED-4DB2-BD59-A6C34878D82A}">
                    <a16:rowId xmlns:a16="http://schemas.microsoft.com/office/drawing/2014/main" val="3872644420"/>
                  </a:ext>
                </a:extLst>
              </a:tr>
            </a:tbl>
          </a:graphicData>
        </a:graphic>
      </p:graphicFrame>
    </p:spTree>
    <p:extLst>
      <p:ext uri="{BB962C8B-B14F-4D97-AF65-F5344CB8AC3E}">
        <p14:creationId xmlns:p14="http://schemas.microsoft.com/office/powerpoint/2010/main" val="368626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3D88CB-9EB4-4E81-AFBC-B98887E6294B}"/>
              </a:ext>
            </a:extLst>
          </p:cNvPr>
          <p:cNvSpPr>
            <a:spLocks noGrp="1"/>
          </p:cNvSpPr>
          <p:nvPr>
            <p:ph type="sldNum" sz="quarter" idx="12"/>
          </p:nvPr>
        </p:nvSpPr>
        <p:spPr>
          <a:xfrm>
            <a:off x="9347200" y="6264910"/>
            <a:ext cx="2844800" cy="365125"/>
          </a:xfrm>
        </p:spPr>
        <p:txBody>
          <a:bodyPr/>
          <a:lstStyle/>
          <a:p>
            <a:pPr>
              <a:defRPr/>
            </a:pPr>
            <a:fld id="{A353EDE0-7BCA-4CDF-9A43-1C4B031A103C}" type="slidenum">
              <a:rPr lang="en-US" smtClean="0"/>
              <a:pPr>
                <a:defRPr/>
              </a:pPr>
              <a:t>3</a:t>
            </a:fld>
            <a:endParaRPr lang="en-US" dirty="0"/>
          </a:p>
        </p:txBody>
      </p:sp>
      <p:sp>
        <p:nvSpPr>
          <p:cNvPr id="4" name="Rectangle 3">
            <a:extLst>
              <a:ext uri="{FF2B5EF4-FFF2-40B4-BE49-F238E27FC236}">
                <a16:creationId xmlns:a16="http://schemas.microsoft.com/office/drawing/2014/main" id="{5937866F-785D-4FD3-AC3E-AF2FA117D31B}"/>
              </a:ext>
            </a:extLst>
          </p:cNvPr>
          <p:cNvSpPr/>
          <p:nvPr/>
        </p:nvSpPr>
        <p:spPr>
          <a:xfrm>
            <a:off x="-183102" y="141264"/>
            <a:ext cx="9103582"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solidFill>
                <a:schemeClr val="tx1"/>
              </a:solidFill>
              <a:latin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F4561EE-687E-42C4-A637-1805C8E40127}"/>
              </a:ext>
            </a:extLst>
          </p:cNvPr>
          <p:cNvSpPr txBox="1"/>
          <p:nvPr/>
        </p:nvSpPr>
        <p:spPr>
          <a:xfrm>
            <a:off x="274098" y="819442"/>
            <a:ext cx="8189182" cy="4493538"/>
          </a:xfrm>
          <a:prstGeom prst="rect">
            <a:avLst/>
          </a:prstGeom>
          <a:noFill/>
        </p:spPr>
        <p:txBody>
          <a:bodyPr wrap="square" rtlCol="0">
            <a:spAutoFit/>
          </a:bodyPr>
          <a:lstStyle/>
          <a:p>
            <a:pPr marL="285750" indent="-285750" algn="just">
              <a:spcBef>
                <a:spcPts val="1200"/>
              </a:spcBef>
              <a:buFont typeface="Arial" panose="020B0604020202020204" pitchFamily="34" charset="0"/>
              <a:buChar char="•"/>
            </a:pPr>
            <a:r>
              <a:rPr lang="en-GB" sz="1800" dirty="0"/>
              <a:t>In terms of the National Water Act and Water Services Act, DWS is the regulator of the water sector</a:t>
            </a:r>
          </a:p>
          <a:p>
            <a:pPr marL="285750" indent="-285750" algn="just">
              <a:spcBef>
                <a:spcPts val="1200"/>
              </a:spcBef>
              <a:buFont typeface="Arial" panose="020B0604020202020204" pitchFamily="34" charset="0"/>
              <a:buChar char="•"/>
            </a:pPr>
            <a:r>
              <a:rPr lang="en-GB" sz="1800" dirty="0"/>
              <a:t>The Green, Blue and No Drop Certification programmes are tools to provide regulatory information regarding water services, which are largely the Constitutional responsibility of municipalities</a:t>
            </a:r>
          </a:p>
          <a:p>
            <a:pPr marL="285750" indent="-285750" algn="just">
              <a:spcBef>
                <a:spcPts val="1200"/>
              </a:spcBef>
              <a:buFont typeface="Arial" panose="020B0604020202020204" pitchFamily="34" charset="0"/>
              <a:buChar char="•"/>
            </a:pPr>
            <a:r>
              <a:rPr lang="en-GB" sz="1800" dirty="0"/>
              <a:t>DWS introduced these incentive-based regulation programmes in 2008 </a:t>
            </a:r>
          </a:p>
          <a:p>
            <a:pPr marL="285750" indent="-285750" algn="just">
              <a:spcBef>
                <a:spcPts val="1200"/>
              </a:spcBef>
              <a:buFont typeface="Arial" panose="020B0604020202020204" pitchFamily="34" charset="0"/>
              <a:buChar char="•"/>
            </a:pPr>
            <a:r>
              <a:rPr lang="en-GB" sz="1800" dirty="0"/>
              <a:t>In 2014 DWS stopped the programmes </a:t>
            </a:r>
          </a:p>
          <a:p>
            <a:pPr marL="285750" indent="-285750" algn="just">
              <a:spcBef>
                <a:spcPts val="1200"/>
              </a:spcBef>
              <a:buFont typeface="Arial" panose="020B0604020202020204" pitchFamily="34" charset="0"/>
              <a:buChar char="•"/>
            </a:pPr>
            <a:r>
              <a:rPr lang="en-GB" sz="1800" dirty="0"/>
              <a:t>Minister Mchunu reintroduced the programmes after being appointed as Minister in late 2021</a:t>
            </a:r>
          </a:p>
          <a:p>
            <a:pPr algn="just">
              <a:spcBef>
                <a:spcPts val="1200"/>
              </a:spcBef>
            </a:pPr>
            <a:endParaRPr lang="en-ZA" sz="1800" dirty="0"/>
          </a:p>
          <a:p>
            <a:pPr algn="just">
              <a:spcBef>
                <a:spcPts val="1200"/>
              </a:spcBef>
            </a:pPr>
            <a:r>
              <a:rPr lang="en-GB" sz="1800" dirty="0"/>
              <a:t> </a:t>
            </a:r>
            <a:endParaRPr lang="en-ZA" sz="1800" dirty="0"/>
          </a:p>
          <a:p>
            <a:pPr algn="just">
              <a:spcBef>
                <a:spcPts val="1200"/>
              </a:spcBef>
            </a:pPr>
            <a:endParaRPr lang="en-ZA" sz="1800" dirty="0"/>
          </a:p>
        </p:txBody>
      </p:sp>
      <p:pic>
        <p:nvPicPr>
          <p:cNvPr id="9" name="Picture 8" descr="Blue Drop Cert_logo final_flat">
            <a:extLst>
              <a:ext uri="{FF2B5EF4-FFF2-40B4-BE49-F238E27FC236}">
                <a16:creationId xmlns:a16="http://schemas.microsoft.com/office/drawing/2014/main" id="{1930F454-23DB-4352-813D-E913C119BDF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4409" y="1779538"/>
            <a:ext cx="3178592" cy="1380222"/>
          </a:xfrm>
          <a:prstGeom prst="rect">
            <a:avLst/>
          </a:prstGeom>
          <a:noFill/>
          <a:ln>
            <a:solidFill>
              <a:schemeClr val="bg1">
                <a:lumMod val="50000"/>
              </a:schemeClr>
            </a:solidFill>
          </a:ln>
          <a:effectLst>
            <a:outerShdw blurRad="50800" dist="50800" dir="2700000" algn="tl" rotWithShape="0">
              <a:prstClr val="black">
                <a:alpha val="40000"/>
              </a:prstClr>
            </a:outerShdw>
          </a:effectLst>
        </p:spPr>
      </p:pic>
      <p:pic>
        <p:nvPicPr>
          <p:cNvPr id="10" name="Picture 9">
            <a:extLst>
              <a:ext uri="{FF2B5EF4-FFF2-40B4-BE49-F238E27FC236}">
                <a16:creationId xmlns:a16="http://schemas.microsoft.com/office/drawing/2014/main" id="{6D01A7B6-0F36-43ED-96F7-360D8E440922}"/>
              </a:ext>
            </a:extLst>
          </p:cNvPr>
          <p:cNvPicPr>
            <a:picLocks noChangeAspect="1"/>
          </p:cNvPicPr>
          <p:nvPr/>
        </p:nvPicPr>
        <p:blipFill>
          <a:blip r:embed="rId3"/>
          <a:stretch>
            <a:fillRect/>
          </a:stretch>
        </p:blipFill>
        <p:spPr>
          <a:xfrm>
            <a:off x="8894409" y="3452627"/>
            <a:ext cx="3178592" cy="1217163"/>
          </a:xfrm>
          <a:prstGeom prst="rect">
            <a:avLst/>
          </a:prstGeom>
          <a:noFill/>
          <a:ln>
            <a:solidFill>
              <a:schemeClr val="bg1">
                <a:lumMod val="50000"/>
              </a:schemeClr>
            </a:solidFill>
          </a:ln>
          <a:effectLst>
            <a:outerShdw blurRad="50800" dist="38100" dir="2700000" algn="tl" rotWithShape="0">
              <a:prstClr val="black">
                <a:alpha val="40000"/>
              </a:prstClr>
            </a:outerShdw>
          </a:effectLst>
        </p:spPr>
      </p:pic>
      <p:pic>
        <p:nvPicPr>
          <p:cNvPr id="7" name="Picture 6" descr="A picture containing text, font, screenshot, logo&#10;&#10;Description automatically generated">
            <a:extLst>
              <a:ext uri="{FF2B5EF4-FFF2-40B4-BE49-F238E27FC236}">
                <a16:creationId xmlns:a16="http://schemas.microsoft.com/office/drawing/2014/main" id="{AA02D1A8-D9B3-4F9B-A014-006ED18CA08B}"/>
              </a:ext>
            </a:extLst>
          </p:cNvPr>
          <p:cNvPicPr>
            <a:picLocks noChangeAspect="1"/>
          </p:cNvPicPr>
          <p:nvPr/>
        </p:nvPicPr>
        <p:blipFill>
          <a:blip r:embed="rId4"/>
          <a:stretch>
            <a:fillRect/>
          </a:stretch>
        </p:blipFill>
        <p:spPr>
          <a:xfrm>
            <a:off x="8894409" y="307717"/>
            <a:ext cx="3178592" cy="1165483"/>
          </a:xfrm>
          <a:prstGeom prst="rect">
            <a:avLst/>
          </a:prstGeom>
          <a:ln>
            <a:noFill/>
          </a:ln>
          <a:effectLst>
            <a:outerShdw blurRad="50800" dist="38100" dir="2700000" algn="tl" rotWithShape="0">
              <a:prstClr val="black">
                <a:alpha val="40000"/>
              </a:prstClr>
            </a:outerShdw>
          </a:effectLst>
        </p:spPr>
      </p:pic>
      <p:sp>
        <p:nvSpPr>
          <p:cNvPr id="8" name="Title 1">
            <a:extLst>
              <a:ext uri="{FF2B5EF4-FFF2-40B4-BE49-F238E27FC236}">
                <a16:creationId xmlns:a16="http://schemas.microsoft.com/office/drawing/2014/main" id="{C51575D7-9F00-44EF-B223-955D7114BD74}"/>
              </a:ext>
            </a:extLst>
          </p:cNvPr>
          <p:cNvSpPr txBox="1">
            <a:spLocks/>
          </p:cNvSpPr>
          <p:nvPr/>
        </p:nvSpPr>
        <p:spPr>
          <a:xfrm>
            <a:off x="118999" y="199523"/>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US" sz="2400" b="1" dirty="0"/>
              <a:t>Introduction to the Drop Reports</a:t>
            </a:r>
          </a:p>
          <a:p>
            <a:endParaRPr lang="en-ZA" sz="2400" b="1" dirty="0"/>
          </a:p>
        </p:txBody>
      </p:sp>
    </p:spTree>
    <p:extLst>
      <p:ext uri="{BB962C8B-B14F-4D97-AF65-F5344CB8AC3E}">
        <p14:creationId xmlns:p14="http://schemas.microsoft.com/office/powerpoint/2010/main" val="2389921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7122-BF44-4F9D-87C1-99A73A84CE6D}"/>
              </a:ext>
            </a:extLst>
          </p:cNvPr>
          <p:cNvSpPr>
            <a:spLocks noGrp="1"/>
          </p:cNvSpPr>
          <p:nvPr>
            <p:ph type="ctrTitle"/>
          </p:nvPr>
        </p:nvSpPr>
        <p:spPr>
          <a:xfrm>
            <a:off x="208547" y="317669"/>
            <a:ext cx="11598442" cy="526394"/>
          </a:xfrm>
        </p:spPr>
        <p:txBody>
          <a:bodyPr/>
          <a:lstStyle/>
          <a:p>
            <a:r>
              <a:rPr lang="en-US" sz="2000" b="1" dirty="0"/>
              <a:t>Drinking Water Quality – sampled systems Limpopo</a:t>
            </a:r>
            <a:endParaRPr lang="en-ZA" sz="2000" b="1" dirty="0"/>
          </a:p>
        </p:txBody>
      </p:sp>
      <p:sp>
        <p:nvSpPr>
          <p:cNvPr id="4" name="Slide Number Placeholder 3">
            <a:extLst>
              <a:ext uri="{FF2B5EF4-FFF2-40B4-BE49-F238E27FC236}">
                <a16:creationId xmlns:a16="http://schemas.microsoft.com/office/drawing/2014/main" id="{8265C2F6-29DD-4AC7-9869-A591817A6F2B}"/>
              </a:ext>
            </a:extLst>
          </p:cNvPr>
          <p:cNvSpPr>
            <a:spLocks noGrp="1"/>
          </p:cNvSpPr>
          <p:nvPr>
            <p:ph type="sldNum" sz="quarter" idx="12"/>
          </p:nvPr>
        </p:nvSpPr>
        <p:spPr/>
        <p:txBody>
          <a:bodyPr/>
          <a:lstStyle/>
          <a:p>
            <a:pPr>
              <a:defRPr/>
            </a:pPr>
            <a:fld id="{882C7E67-1EE8-45B0-BDF4-FB621080F5D5}" type="slidenum">
              <a:rPr lang="en-US" smtClean="0"/>
              <a:pPr>
                <a:defRPr/>
              </a:pPr>
              <a:t>30</a:t>
            </a:fld>
            <a:endParaRPr lang="en-US"/>
          </a:p>
        </p:txBody>
      </p:sp>
      <p:graphicFrame>
        <p:nvGraphicFramePr>
          <p:cNvPr id="5" name="Content Placeholder 3">
            <a:extLst>
              <a:ext uri="{FF2B5EF4-FFF2-40B4-BE49-F238E27FC236}">
                <a16:creationId xmlns:a16="http://schemas.microsoft.com/office/drawing/2014/main" id="{5B434A87-1E3A-4873-86F3-C0DA73B88D13}"/>
              </a:ext>
            </a:extLst>
          </p:cNvPr>
          <p:cNvGraphicFramePr>
            <a:graphicFrameLocks/>
          </p:cNvGraphicFramePr>
          <p:nvPr/>
        </p:nvGraphicFramePr>
        <p:xfrm>
          <a:off x="504825" y="1431766"/>
          <a:ext cx="11182349" cy="3213672"/>
        </p:xfrm>
        <a:graphic>
          <a:graphicData uri="http://schemas.openxmlformats.org/drawingml/2006/table">
            <a:tbl>
              <a:tblPr firstRow="1" firstCol="1" bandRow="1"/>
              <a:tblGrid>
                <a:gridCol w="344416">
                  <a:extLst>
                    <a:ext uri="{9D8B030D-6E8A-4147-A177-3AD203B41FA5}">
                      <a16:colId xmlns:a16="http://schemas.microsoft.com/office/drawing/2014/main" val="343495066"/>
                    </a:ext>
                  </a:extLst>
                </a:gridCol>
                <a:gridCol w="2726257">
                  <a:extLst>
                    <a:ext uri="{9D8B030D-6E8A-4147-A177-3AD203B41FA5}">
                      <a16:colId xmlns:a16="http://schemas.microsoft.com/office/drawing/2014/main" val="2272891039"/>
                    </a:ext>
                  </a:extLst>
                </a:gridCol>
                <a:gridCol w="2491927">
                  <a:extLst>
                    <a:ext uri="{9D8B030D-6E8A-4147-A177-3AD203B41FA5}">
                      <a16:colId xmlns:a16="http://schemas.microsoft.com/office/drawing/2014/main" val="853330582"/>
                    </a:ext>
                  </a:extLst>
                </a:gridCol>
                <a:gridCol w="2253861">
                  <a:extLst>
                    <a:ext uri="{9D8B030D-6E8A-4147-A177-3AD203B41FA5}">
                      <a16:colId xmlns:a16="http://schemas.microsoft.com/office/drawing/2014/main" val="438153152"/>
                    </a:ext>
                  </a:extLst>
                </a:gridCol>
                <a:gridCol w="1782467">
                  <a:extLst>
                    <a:ext uri="{9D8B030D-6E8A-4147-A177-3AD203B41FA5}">
                      <a16:colId xmlns:a16="http://schemas.microsoft.com/office/drawing/2014/main" val="1578908677"/>
                    </a:ext>
                  </a:extLst>
                </a:gridCol>
                <a:gridCol w="1583421">
                  <a:extLst>
                    <a:ext uri="{9D8B030D-6E8A-4147-A177-3AD203B41FA5}">
                      <a16:colId xmlns:a16="http://schemas.microsoft.com/office/drawing/2014/main" val="1438835917"/>
                    </a:ext>
                  </a:extLst>
                </a:gridCol>
              </a:tblGrid>
              <a:tr h="173990">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l">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Municipality (WSA)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Supply System (WSS)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Treatment Works (WTW)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Microbiological 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Chemical</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extLst>
                  <a:ext uri="{0D108BD9-81ED-4DB2-BD59-A6C34878D82A}">
                    <a16:rowId xmlns:a16="http://schemas.microsoft.com/office/drawing/2014/main" val="3374000688"/>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Capricorn DM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Mogwadi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Mogwadi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85.71%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74.07%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1330091955"/>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Polokwane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Mankweng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Ebenhezer</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99.29%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96.94%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extLst>
                  <a:ext uri="{0D108BD9-81ED-4DB2-BD59-A6C34878D82A}">
                    <a16:rowId xmlns:a16="http://schemas.microsoft.com/office/drawing/2014/main" val="748000521"/>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Lephalale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Zeeland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Zeeland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77.27%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95.12%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extLst>
                  <a:ext uri="{0D108BD9-81ED-4DB2-BD59-A6C34878D82A}">
                    <a16:rowId xmlns:a16="http://schemas.microsoft.com/office/drawing/2014/main" val="2285004445"/>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Mogalakwena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Mokopane Mahwelereng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Dooringdraai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94.57%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89.63%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723151990"/>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Mopani DM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Giyani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Giyani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90.38%</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930567072"/>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Polokwane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Molepo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Molepo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97.04%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extLst>
                  <a:ext uri="{0D108BD9-81ED-4DB2-BD59-A6C34878D82A}">
                    <a16:rowId xmlns:a16="http://schemas.microsoft.com/office/drawing/2014/main" val="3758280820"/>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Sekhukhune DM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Groblersdal</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Groblersdal</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95.65%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extLst>
                  <a:ext uri="{0D108BD9-81ED-4DB2-BD59-A6C34878D82A}">
                    <a16:rowId xmlns:a16="http://schemas.microsoft.com/office/drawing/2014/main" val="22190535"/>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Bela Bela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Bela Bela/Magalies Water</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Bela Bela</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97.37%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94.86%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606845490"/>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Modimolle-Mookgophong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LIM365: Modimolle/Magalies Water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Donkerpoort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81.82%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271126631"/>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Thabazimbi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Greater Thabazimbi-Magalies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Thabazimbi Chlorination Plant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2425372717"/>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Vhembe DM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Nzhelele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Khalavha</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96.43%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91.12%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934455578"/>
                  </a:ext>
                </a:extLst>
              </a:tr>
            </a:tbl>
          </a:graphicData>
        </a:graphic>
      </p:graphicFrame>
      <p:sp>
        <p:nvSpPr>
          <p:cNvPr id="6" name="TextBox 5">
            <a:extLst>
              <a:ext uri="{FF2B5EF4-FFF2-40B4-BE49-F238E27FC236}">
                <a16:creationId xmlns:a16="http://schemas.microsoft.com/office/drawing/2014/main" id="{1F791FB8-B5FA-46AC-A34C-769F1169475F}"/>
              </a:ext>
            </a:extLst>
          </p:cNvPr>
          <p:cNvSpPr txBox="1"/>
          <p:nvPr/>
        </p:nvSpPr>
        <p:spPr>
          <a:xfrm>
            <a:off x="9317037" y="4783597"/>
            <a:ext cx="1685925" cy="307777"/>
          </a:xfrm>
          <a:prstGeom prst="rect">
            <a:avLst/>
          </a:prstGeom>
          <a:solidFill>
            <a:schemeClr val="bg1">
              <a:lumMod val="95000"/>
            </a:schemeClr>
          </a:solidFill>
        </p:spPr>
        <p:txBody>
          <a:bodyPr wrap="square" rtlCol="0">
            <a:spAutoFit/>
          </a:bodyPr>
          <a:lstStyle/>
          <a:p>
            <a:pPr algn="l"/>
            <a:r>
              <a:rPr lang="en-US" sz="1400" dirty="0"/>
              <a:t>NI No Information</a:t>
            </a:r>
            <a:endParaRPr lang="en-ZA" sz="1400" dirty="0"/>
          </a:p>
        </p:txBody>
      </p:sp>
    </p:spTree>
    <p:extLst>
      <p:ext uri="{BB962C8B-B14F-4D97-AF65-F5344CB8AC3E}">
        <p14:creationId xmlns:p14="http://schemas.microsoft.com/office/powerpoint/2010/main" val="4272355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7122-BF44-4F9D-87C1-99A73A84CE6D}"/>
              </a:ext>
            </a:extLst>
          </p:cNvPr>
          <p:cNvSpPr>
            <a:spLocks noGrp="1"/>
          </p:cNvSpPr>
          <p:nvPr>
            <p:ph type="ctrTitle"/>
          </p:nvPr>
        </p:nvSpPr>
        <p:spPr>
          <a:xfrm>
            <a:off x="296779" y="151159"/>
            <a:ext cx="11598442" cy="528779"/>
          </a:xfrm>
        </p:spPr>
        <p:txBody>
          <a:bodyPr/>
          <a:lstStyle/>
          <a:p>
            <a:r>
              <a:rPr lang="en-US" sz="2000" b="1" dirty="0"/>
              <a:t>Drinking Water Quality – sampled systems Mpumalanga</a:t>
            </a:r>
            <a:endParaRPr lang="en-ZA" sz="2000" b="1" dirty="0"/>
          </a:p>
        </p:txBody>
      </p:sp>
      <p:sp>
        <p:nvSpPr>
          <p:cNvPr id="4" name="Slide Number Placeholder 3">
            <a:extLst>
              <a:ext uri="{FF2B5EF4-FFF2-40B4-BE49-F238E27FC236}">
                <a16:creationId xmlns:a16="http://schemas.microsoft.com/office/drawing/2014/main" id="{8265C2F6-29DD-4AC7-9869-A591817A6F2B}"/>
              </a:ext>
            </a:extLst>
          </p:cNvPr>
          <p:cNvSpPr>
            <a:spLocks noGrp="1"/>
          </p:cNvSpPr>
          <p:nvPr>
            <p:ph type="sldNum" sz="quarter" idx="12"/>
          </p:nvPr>
        </p:nvSpPr>
        <p:spPr/>
        <p:txBody>
          <a:bodyPr/>
          <a:lstStyle/>
          <a:p>
            <a:pPr>
              <a:defRPr/>
            </a:pPr>
            <a:fld id="{882C7E67-1EE8-45B0-BDF4-FB621080F5D5}" type="slidenum">
              <a:rPr lang="en-US" smtClean="0"/>
              <a:pPr>
                <a:defRPr/>
              </a:pPr>
              <a:t>31</a:t>
            </a:fld>
            <a:endParaRPr lang="en-US"/>
          </a:p>
        </p:txBody>
      </p:sp>
      <p:graphicFrame>
        <p:nvGraphicFramePr>
          <p:cNvPr id="5" name="Content Placeholder 3">
            <a:extLst>
              <a:ext uri="{FF2B5EF4-FFF2-40B4-BE49-F238E27FC236}">
                <a16:creationId xmlns:a16="http://schemas.microsoft.com/office/drawing/2014/main" id="{DACC07D9-0306-475A-9C41-650A3AE98EDC}"/>
              </a:ext>
            </a:extLst>
          </p:cNvPr>
          <p:cNvGraphicFramePr>
            <a:graphicFrameLocks/>
          </p:cNvGraphicFramePr>
          <p:nvPr/>
        </p:nvGraphicFramePr>
        <p:xfrm>
          <a:off x="552449" y="1030515"/>
          <a:ext cx="11144251" cy="4493832"/>
        </p:xfrm>
        <a:graphic>
          <a:graphicData uri="http://schemas.openxmlformats.org/drawingml/2006/table">
            <a:tbl>
              <a:tblPr firstRow="1" firstCol="1" bandRow="1"/>
              <a:tblGrid>
                <a:gridCol w="352159">
                  <a:extLst>
                    <a:ext uri="{9D8B030D-6E8A-4147-A177-3AD203B41FA5}">
                      <a16:colId xmlns:a16="http://schemas.microsoft.com/office/drawing/2014/main" val="3242416629"/>
                    </a:ext>
                  </a:extLst>
                </a:gridCol>
                <a:gridCol w="2496312">
                  <a:extLst>
                    <a:ext uri="{9D8B030D-6E8A-4147-A177-3AD203B41FA5}">
                      <a16:colId xmlns:a16="http://schemas.microsoft.com/office/drawing/2014/main" val="3702856591"/>
                    </a:ext>
                  </a:extLst>
                </a:gridCol>
                <a:gridCol w="2690232">
                  <a:extLst>
                    <a:ext uri="{9D8B030D-6E8A-4147-A177-3AD203B41FA5}">
                      <a16:colId xmlns:a16="http://schemas.microsoft.com/office/drawing/2014/main" val="241835914"/>
                    </a:ext>
                  </a:extLst>
                </a:gridCol>
                <a:gridCol w="2128542">
                  <a:extLst>
                    <a:ext uri="{9D8B030D-6E8A-4147-A177-3AD203B41FA5}">
                      <a16:colId xmlns:a16="http://schemas.microsoft.com/office/drawing/2014/main" val="3660389475"/>
                    </a:ext>
                  </a:extLst>
                </a:gridCol>
                <a:gridCol w="1841030">
                  <a:extLst>
                    <a:ext uri="{9D8B030D-6E8A-4147-A177-3AD203B41FA5}">
                      <a16:colId xmlns:a16="http://schemas.microsoft.com/office/drawing/2014/main" val="2809501554"/>
                    </a:ext>
                  </a:extLst>
                </a:gridCol>
                <a:gridCol w="1635976">
                  <a:extLst>
                    <a:ext uri="{9D8B030D-6E8A-4147-A177-3AD203B41FA5}">
                      <a16:colId xmlns:a16="http://schemas.microsoft.com/office/drawing/2014/main" val="755373571"/>
                    </a:ext>
                  </a:extLst>
                </a:gridCol>
              </a:tblGrid>
              <a:tr h="340995">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l">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Municipality (WSA)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Supply System (WSS)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Treatment Works (WTW)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Microbiological 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Chemical</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extLst>
                  <a:ext uri="{0D108BD9-81ED-4DB2-BD59-A6C34878D82A}">
                    <a16:rowId xmlns:a16="http://schemas.microsoft.com/office/drawing/2014/main" val="151431132"/>
                  </a:ext>
                </a:extLst>
              </a:tr>
              <a:tr h="179705">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City of Mbombela</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Nelspruit</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Nelspruit New </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&gt;99.90%</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99.30%</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extLst>
                  <a:ext uri="{0D108BD9-81ED-4DB2-BD59-A6C34878D82A}">
                    <a16:rowId xmlns:a16="http://schemas.microsoft.com/office/drawing/2014/main" val="3600128902"/>
                  </a:ext>
                </a:extLst>
              </a:tr>
              <a:tr h="179705">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City of Mbombela</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 River Country Estate </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 River Country Estate </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1173911683"/>
                  </a:ext>
                </a:extLst>
              </a:tr>
              <a:tr h="179705">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Dipaleseng LM</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Greater Dipaleseng LM</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Fortuna </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4065857572"/>
                  </a:ext>
                </a:extLst>
              </a:tr>
              <a:tr h="179705">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Victor Khanye LM</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Victor Khanye </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Delmas</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97.55%</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98.12%</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extLst>
                  <a:ext uri="{0D108BD9-81ED-4DB2-BD59-A6C34878D82A}">
                    <a16:rowId xmlns:a16="http://schemas.microsoft.com/office/drawing/2014/main" val="3309545836"/>
                  </a:ext>
                </a:extLst>
              </a:tr>
              <a:tr h="179705">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Chief Albert Luthuli LM</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Carolina</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Carolina</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39.66%</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76.54%</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231776988"/>
                  </a:ext>
                </a:extLst>
              </a:tr>
              <a:tr h="179705">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 Pixley Ka Isaka Seme LM</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Volksrust</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Volksrust</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70.37%</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93.50%</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1732734017"/>
                  </a:ext>
                </a:extLst>
              </a:tr>
              <a:tr h="179705">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Emakhazeni LM</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Belfast</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Belfast</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92.65%</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80.15%</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2519902112"/>
                  </a:ext>
                </a:extLst>
              </a:tr>
              <a:tr h="179705">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Emalahleni LM</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Witbank</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Witbank</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93.28%</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95.70%</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extLst>
                  <a:ext uri="{0D108BD9-81ED-4DB2-BD59-A6C34878D82A}">
                    <a16:rowId xmlns:a16="http://schemas.microsoft.com/office/drawing/2014/main" val="689135665"/>
                  </a:ext>
                </a:extLst>
              </a:tr>
              <a:tr h="179705">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Msukaligwa LM</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Douglas dam</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Ermelo North </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66.15%</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87.12%</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3449918225"/>
                  </a:ext>
                </a:extLst>
              </a:tr>
              <a:tr h="179705">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Nkomazi LM</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Driekoppies/ Shoemansdal/ Buffelspruit/ Shongwe</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Driekoppies</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91.67%</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86.23%</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3764843697"/>
                  </a:ext>
                </a:extLst>
              </a:tr>
              <a:tr h="179705">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Lekwa LM</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Standerton</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Standerton</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54.03%</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71.50%</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1231294485"/>
                  </a:ext>
                </a:extLst>
              </a:tr>
              <a:tr h="179705">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Mkhondo LM</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Mkhondo</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New Mkhondo Piet Retief </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94.19%</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94.21%</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139684566"/>
                  </a:ext>
                </a:extLst>
              </a:tr>
              <a:tr h="179705">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Bushbuckridge LM</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Inyaka</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Inyaka</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&gt;99.90%</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98.17%</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extLst>
                  <a:ext uri="{0D108BD9-81ED-4DB2-BD59-A6C34878D82A}">
                    <a16:rowId xmlns:a16="http://schemas.microsoft.com/office/drawing/2014/main" val="3504241714"/>
                  </a:ext>
                </a:extLst>
              </a:tr>
              <a:tr h="179705">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Thaba Chweu LM</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Lydenburg </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Lydenburg </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extLst>
                  <a:ext uri="{0D108BD9-81ED-4DB2-BD59-A6C34878D82A}">
                    <a16:rowId xmlns:a16="http://schemas.microsoft.com/office/drawing/2014/main" val="1046673825"/>
                  </a:ext>
                </a:extLst>
              </a:tr>
              <a:tr h="179705">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 JS Moroka LM</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Weltevreden</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Weltevreden</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82.09%</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80.96%</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2133521395"/>
                  </a:ext>
                </a:extLst>
              </a:tr>
              <a:tr h="179705">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Thembisile Hani LM</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Bomandu previously known as Machipe (Goederede) </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Bundu</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31.25%</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99.58%</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extLst>
                  <a:ext uri="{0D108BD9-81ED-4DB2-BD59-A6C34878D82A}">
                    <a16:rowId xmlns:a16="http://schemas.microsoft.com/office/drawing/2014/main" val="1072407075"/>
                  </a:ext>
                </a:extLst>
              </a:tr>
              <a:tr h="179705">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Steve Tshwete LM</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Middelburg/Mhluzi </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Vaalbank</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96.22%</a:t>
                      </a:r>
                      <a:endParaRPr lang="en-ZA" sz="240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tc>
                  <a:txBody>
                    <a:bodyPr/>
                    <a:lstStyle/>
                    <a:p>
                      <a:pPr algn="ct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87.74%</a:t>
                      </a:r>
                      <a:endParaRPr lang="en-ZA" sz="2400" dirty="0">
                        <a:effectLst/>
                        <a:latin typeface="Syntax For Biwater"/>
                        <a:ea typeface="Times New Roman" panose="02020603050405020304" pitchFamily="18" charset="0"/>
                        <a:cs typeface="Times New Roman" panose="02020603050405020304" pitchFamily="18"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964971068"/>
                  </a:ext>
                </a:extLst>
              </a:tr>
            </a:tbl>
          </a:graphicData>
        </a:graphic>
      </p:graphicFrame>
      <p:sp>
        <p:nvSpPr>
          <p:cNvPr id="6" name="TextBox 5">
            <a:extLst>
              <a:ext uri="{FF2B5EF4-FFF2-40B4-BE49-F238E27FC236}">
                <a16:creationId xmlns:a16="http://schemas.microsoft.com/office/drawing/2014/main" id="{4FD9CC2B-0913-4FCA-BB85-249C8A40C456}"/>
              </a:ext>
            </a:extLst>
          </p:cNvPr>
          <p:cNvSpPr txBox="1"/>
          <p:nvPr/>
        </p:nvSpPr>
        <p:spPr>
          <a:xfrm>
            <a:off x="9991724" y="5632571"/>
            <a:ext cx="1685925" cy="307777"/>
          </a:xfrm>
          <a:prstGeom prst="rect">
            <a:avLst/>
          </a:prstGeom>
          <a:solidFill>
            <a:schemeClr val="bg1">
              <a:lumMod val="95000"/>
            </a:schemeClr>
          </a:solidFill>
        </p:spPr>
        <p:txBody>
          <a:bodyPr wrap="square" rtlCol="0">
            <a:spAutoFit/>
          </a:bodyPr>
          <a:lstStyle/>
          <a:p>
            <a:pPr algn="l"/>
            <a:r>
              <a:rPr lang="en-US" sz="1400" dirty="0"/>
              <a:t>NI No Information</a:t>
            </a:r>
            <a:endParaRPr lang="en-ZA" sz="1400" dirty="0"/>
          </a:p>
        </p:txBody>
      </p:sp>
    </p:spTree>
    <p:extLst>
      <p:ext uri="{BB962C8B-B14F-4D97-AF65-F5344CB8AC3E}">
        <p14:creationId xmlns:p14="http://schemas.microsoft.com/office/powerpoint/2010/main" val="2480181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7122-BF44-4F9D-87C1-99A73A84CE6D}"/>
              </a:ext>
            </a:extLst>
          </p:cNvPr>
          <p:cNvSpPr>
            <a:spLocks noGrp="1"/>
          </p:cNvSpPr>
          <p:nvPr>
            <p:ph type="ctrTitle"/>
          </p:nvPr>
        </p:nvSpPr>
        <p:spPr>
          <a:xfrm>
            <a:off x="225412" y="192623"/>
            <a:ext cx="11741176" cy="542024"/>
          </a:xfrm>
        </p:spPr>
        <p:txBody>
          <a:bodyPr/>
          <a:lstStyle/>
          <a:p>
            <a:r>
              <a:rPr lang="en-US" sz="2000" b="1" dirty="0"/>
              <a:t>Drinking Water Quality – sampled systems North-West</a:t>
            </a:r>
            <a:endParaRPr lang="en-ZA" sz="2000" b="1" dirty="0"/>
          </a:p>
        </p:txBody>
      </p:sp>
      <p:sp>
        <p:nvSpPr>
          <p:cNvPr id="4" name="Slide Number Placeholder 3">
            <a:extLst>
              <a:ext uri="{FF2B5EF4-FFF2-40B4-BE49-F238E27FC236}">
                <a16:creationId xmlns:a16="http://schemas.microsoft.com/office/drawing/2014/main" id="{8265C2F6-29DD-4AC7-9869-A591817A6F2B}"/>
              </a:ext>
            </a:extLst>
          </p:cNvPr>
          <p:cNvSpPr>
            <a:spLocks noGrp="1"/>
          </p:cNvSpPr>
          <p:nvPr>
            <p:ph type="sldNum" sz="quarter" idx="12"/>
          </p:nvPr>
        </p:nvSpPr>
        <p:spPr/>
        <p:txBody>
          <a:bodyPr/>
          <a:lstStyle/>
          <a:p>
            <a:pPr>
              <a:defRPr/>
            </a:pPr>
            <a:fld id="{882C7E67-1EE8-45B0-BDF4-FB621080F5D5}" type="slidenum">
              <a:rPr lang="en-US" smtClean="0"/>
              <a:pPr>
                <a:defRPr/>
              </a:pPr>
              <a:t>32</a:t>
            </a:fld>
            <a:endParaRPr lang="en-US"/>
          </a:p>
        </p:txBody>
      </p:sp>
      <p:graphicFrame>
        <p:nvGraphicFramePr>
          <p:cNvPr id="6" name="Content Placeholder 3">
            <a:extLst>
              <a:ext uri="{FF2B5EF4-FFF2-40B4-BE49-F238E27FC236}">
                <a16:creationId xmlns:a16="http://schemas.microsoft.com/office/drawing/2014/main" id="{C2F32405-84BB-43D7-B2CB-44590230FEB0}"/>
              </a:ext>
            </a:extLst>
          </p:cNvPr>
          <p:cNvGraphicFramePr>
            <a:graphicFrameLocks/>
          </p:cNvGraphicFramePr>
          <p:nvPr/>
        </p:nvGraphicFramePr>
        <p:xfrm>
          <a:off x="523876" y="1551464"/>
          <a:ext cx="11153775" cy="3000312"/>
        </p:xfrm>
        <a:graphic>
          <a:graphicData uri="http://schemas.openxmlformats.org/drawingml/2006/table">
            <a:tbl>
              <a:tblPr firstRow="1" firstCol="1" bandRow="1"/>
              <a:tblGrid>
                <a:gridCol w="352530">
                  <a:extLst>
                    <a:ext uri="{9D8B030D-6E8A-4147-A177-3AD203B41FA5}">
                      <a16:colId xmlns:a16="http://schemas.microsoft.com/office/drawing/2014/main" val="1530871539"/>
                    </a:ext>
                  </a:extLst>
                </a:gridCol>
                <a:gridCol w="2340530">
                  <a:extLst>
                    <a:ext uri="{9D8B030D-6E8A-4147-A177-3AD203B41FA5}">
                      <a16:colId xmlns:a16="http://schemas.microsoft.com/office/drawing/2014/main" val="889142913"/>
                    </a:ext>
                  </a:extLst>
                </a:gridCol>
                <a:gridCol w="2148647">
                  <a:extLst>
                    <a:ext uri="{9D8B030D-6E8A-4147-A177-3AD203B41FA5}">
                      <a16:colId xmlns:a16="http://schemas.microsoft.com/office/drawing/2014/main" val="2545620770"/>
                    </a:ext>
                  </a:extLst>
                </a:gridCol>
                <a:gridCol w="2938492">
                  <a:extLst>
                    <a:ext uri="{9D8B030D-6E8A-4147-A177-3AD203B41FA5}">
                      <a16:colId xmlns:a16="http://schemas.microsoft.com/office/drawing/2014/main" val="1666754197"/>
                    </a:ext>
                  </a:extLst>
                </a:gridCol>
                <a:gridCol w="1695713">
                  <a:extLst>
                    <a:ext uri="{9D8B030D-6E8A-4147-A177-3AD203B41FA5}">
                      <a16:colId xmlns:a16="http://schemas.microsoft.com/office/drawing/2014/main" val="452364921"/>
                    </a:ext>
                  </a:extLst>
                </a:gridCol>
                <a:gridCol w="1677863">
                  <a:extLst>
                    <a:ext uri="{9D8B030D-6E8A-4147-A177-3AD203B41FA5}">
                      <a16:colId xmlns:a16="http://schemas.microsoft.com/office/drawing/2014/main" val="3471525302"/>
                    </a:ext>
                  </a:extLst>
                </a:gridCol>
              </a:tblGrid>
              <a:tr h="340995">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l">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Municipality (WSA)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Supply System (WSS)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Treatment Works (WTW)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Microbiological 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Chemical</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extLst>
                  <a:ext uri="{0D108BD9-81ED-4DB2-BD59-A6C34878D82A}">
                    <a16:rowId xmlns:a16="http://schemas.microsoft.com/office/drawing/2014/main" val="1677021107"/>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Madibeng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Hartbeespoort</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Schoemansville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95.19%</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extLst>
                  <a:ext uri="{0D108BD9-81ED-4DB2-BD59-A6C34878D82A}">
                    <a16:rowId xmlns:a16="http://schemas.microsoft.com/office/drawing/2014/main" val="611290417"/>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Rustenburg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Rustenburg North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Bospoort</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95.29%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95.96%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extLst>
                  <a:ext uri="{0D108BD9-81ED-4DB2-BD59-A6C34878D82A}">
                    <a16:rowId xmlns:a16="http://schemas.microsoft.com/office/drawing/2014/main" val="3864848772"/>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City of Matlosana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City of Matlosana</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Midvaal</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99.03%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98.74%</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extLst>
                  <a:ext uri="{0D108BD9-81ED-4DB2-BD59-A6C34878D82A}">
                    <a16:rowId xmlns:a16="http://schemas.microsoft.com/office/drawing/2014/main" val="3262269538"/>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Kgetlengrivier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Koster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Koster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90.48%</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93.31%</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759525523"/>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Maquassi Hills LM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Leeudoringstad-Witpoort</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Leeudoringstad Reservoir and Pumpstation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97.81%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98.48%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extLst>
                  <a:ext uri="{0D108BD9-81ED-4DB2-BD59-A6C34878D82A}">
                    <a16:rowId xmlns:a16="http://schemas.microsoft.com/office/drawing/2014/main" val="2515887636"/>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Moretele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Temba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Mothibestad Booster Pumpstation and command reservoir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86.20%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84.15%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295604925"/>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JB Marks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Potchefstroom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Potchefstroom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99.22%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98.30%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extLst>
                  <a:ext uri="{0D108BD9-81ED-4DB2-BD59-A6C34878D82A}">
                    <a16:rowId xmlns:a16="http://schemas.microsoft.com/office/drawing/2014/main" val="2069677539"/>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Moses Kotane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Madikwe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Madikwe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86.59%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2260575681"/>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Ngaka Modiri Molema DM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Mafikeng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Mmabatho</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48.89%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95.70%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extLst>
                  <a:ext uri="{0D108BD9-81ED-4DB2-BD59-A6C34878D82A}">
                    <a16:rowId xmlns:a16="http://schemas.microsoft.com/office/drawing/2014/main" val="2889608867"/>
                  </a:ext>
                </a:extLst>
              </a:tr>
              <a:tr h="179705">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 Ruth S Mompati DM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Bogosing</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EEECE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Bogosing</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93.75%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82.18%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1709090056"/>
                  </a:ext>
                </a:extLst>
              </a:tr>
            </a:tbl>
          </a:graphicData>
        </a:graphic>
      </p:graphicFrame>
    </p:spTree>
    <p:extLst>
      <p:ext uri="{BB962C8B-B14F-4D97-AF65-F5344CB8AC3E}">
        <p14:creationId xmlns:p14="http://schemas.microsoft.com/office/powerpoint/2010/main" val="39896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7122-BF44-4F9D-87C1-99A73A84CE6D}"/>
              </a:ext>
            </a:extLst>
          </p:cNvPr>
          <p:cNvSpPr>
            <a:spLocks noGrp="1"/>
          </p:cNvSpPr>
          <p:nvPr>
            <p:ph type="ctrTitle"/>
          </p:nvPr>
        </p:nvSpPr>
        <p:spPr>
          <a:xfrm>
            <a:off x="196412" y="3662"/>
            <a:ext cx="11799175" cy="452393"/>
          </a:xfrm>
        </p:spPr>
        <p:txBody>
          <a:bodyPr/>
          <a:lstStyle/>
          <a:p>
            <a:r>
              <a:rPr lang="en-US" sz="2000" b="1" dirty="0"/>
              <a:t>Drinking Water Quality – sampled systems Northern Cape</a:t>
            </a:r>
            <a:endParaRPr lang="en-ZA" sz="2000" b="1" dirty="0"/>
          </a:p>
        </p:txBody>
      </p:sp>
      <p:sp>
        <p:nvSpPr>
          <p:cNvPr id="4" name="Slide Number Placeholder 3">
            <a:extLst>
              <a:ext uri="{FF2B5EF4-FFF2-40B4-BE49-F238E27FC236}">
                <a16:creationId xmlns:a16="http://schemas.microsoft.com/office/drawing/2014/main" id="{8265C2F6-29DD-4AC7-9869-A591817A6F2B}"/>
              </a:ext>
            </a:extLst>
          </p:cNvPr>
          <p:cNvSpPr>
            <a:spLocks noGrp="1"/>
          </p:cNvSpPr>
          <p:nvPr>
            <p:ph type="sldNum" sz="quarter" idx="12"/>
          </p:nvPr>
        </p:nvSpPr>
        <p:spPr/>
        <p:txBody>
          <a:bodyPr/>
          <a:lstStyle/>
          <a:p>
            <a:pPr>
              <a:defRPr/>
            </a:pPr>
            <a:fld id="{882C7E67-1EE8-45B0-BDF4-FB621080F5D5}" type="slidenum">
              <a:rPr lang="en-US" smtClean="0"/>
              <a:pPr>
                <a:defRPr/>
              </a:pPr>
              <a:t>33</a:t>
            </a:fld>
            <a:endParaRPr lang="en-US"/>
          </a:p>
        </p:txBody>
      </p:sp>
      <p:graphicFrame>
        <p:nvGraphicFramePr>
          <p:cNvPr id="6" name="Content Placeholder 3">
            <a:extLst>
              <a:ext uri="{FF2B5EF4-FFF2-40B4-BE49-F238E27FC236}">
                <a16:creationId xmlns:a16="http://schemas.microsoft.com/office/drawing/2014/main" id="{61EF53C8-2C48-4EB9-8C47-E6BBFED93386}"/>
              </a:ext>
            </a:extLst>
          </p:cNvPr>
          <p:cNvGraphicFramePr>
            <a:graphicFrameLocks/>
          </p:cNvGraphicFramePr>
          <p:nvPr/>
        </p:nvGraphicFramePr>
        <p:xfrm>
          <a:off x="542925" y="663578"/>
          <a:ext cx="11125199" cy="3640392"/>
        </p:xfrm>
        <a:graphic>
          <a:graphicData uri="http://schemas.openxmlformats.org/drawingml/2006/table">
            <a:tbl>
              <a:tblPr firstRow="1" firstCol="1" bandRow="1"/>
              <a:tblGrid>
                <a:gridCol w="353781">
                  <a:extLst>
                    <a:ext uri="{9D8B030D-6E8A-4147-A177-3AD203B41FA5}">
                      <a16:colId xmlns:a16="http://schemas.microsoft.com/office/drawing/2014/main" val="4188965215"/>
                    </a:ext>
                  </a:extLst>
                </a:gridCol>
                <a:gridCol w="1840109">
                  <a:extLst>
                    <a:ext uri="{9D8B030D-6E8A-4147-A177-3AD203B41FA5}">
                      <a16:colId xmlns:a16="http://schemas.microsoft.com/office/drawing/2014/main" val="3828899684"/>
                    </a:ext>
                  </a:extLst>
                </a:gridCol>
                <a:gridCol w="2859175">
                  <a:extLst>
                    <a:ext uri="{9D8B030D-6E8A-4147-A177-3AD203B41FA5}">
                      <a16:colId xmlns:a16="http://schemas.microsoft.com/office/drawing/2014/main" val="603060179"/>
                    </a:ext>
                  </a:extLst>
                </a:gridCol>
                <a:gridCol w="2707874">
                  <a:extLst>
                    <a:ext uri="{9D8B030D-6E8A-4147-A177-3AD203B41FA5}">
                      <a16:colId xmlns:a16="http://schemas.microsoft.com/office/drawing/2014/main" val="437234703"/>
                    </a:ext>
                  </a:extLst>
                </a:gridCol>
                <a:gridCol w="1691030">
                  <a:extLst>
                    <a:ext uri="{9D8B030D-6E8A-4147-A177-3AD203B41FA5}">
                      <a16:colId xmlns:a16="http://schemas.microsoft.com/office/drawing/2014/main" val="3484639433"/>
                    </a:ext>
                  </a:extLst>
                </a:gridCol>
                <a:gridCol w="1673230">
                  <a:extLst>
                    <a:ext uri="{9D8B030D-6E8A-4147-A177-3AD203B41FA5}">
                      <a16:colId xmlns:a16="http://schemas.microsoft.com/office/drawing/2014/main" val="284138185"/>
                    </a:ext>
                  </a:extLst>
                </a:gridCol>
              </a:tblGrid>
              <a:tr h="285726">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l">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Municipality (WSA)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Supply System (WSS)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Treatment Works (WTW)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Microbiological 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Chemical</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extLst>
                  <a:ext uri="{0D108BD9-81ED-4DB2-BD59-A6C34878D82A}">
                    <a16:rowId xmlns:a16="http://schemas.microsoft.com/office/drawing/2014/main" val="1977136775"/>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iKheis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Groblershoop</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Groblershoop</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92.92%</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1819147672"/>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Dikgatlong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Barkley West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Barkley West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87.80%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74.56%</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2290864311"/>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Ga-Segonyana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Kuruman-Wrenchville</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Kuruman (Old Reservoir System)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90.84%</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97.78%</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extLst>
                  <a:ext uri="{0D108BD9-81ED-4DB2-BD59-A6C34878D82A}">
                    <a16:rowId xmlns:a16="http://schemas.microsoft.com/office/drawing/2014/main" val="875227788"/>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Ga-Segonyana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Mothibistad-Mapoteng</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Mothibistad</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91.30%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90.94%</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55238628"/>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Joe Morolong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Hotazel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Hotazel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48DD4"/>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99.03%</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48DD4"/>
                    </a:solidFill>
                  </a:tcPr>
                </a:tc>
                <a:extLst>
                  <a:ext uri="{0D108BD9-81ED-4DB2-BD59-A6C34878D82A}">
                    <a16:rowId xmlns:a16="http://schemas.microsoft.com/office/drawing/2014/main" val="1145445463"/>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Khai Ma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Onseepkans (Melkbosrand)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Onseepkans/ Melkbosrand WTW</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extLst>
                  <a:ext uri="{0D108BD9-81ED-4DB2-BD59-A6C34878D82A}">
                    <a16:rowId xmlns:a16="http://schemas.microsoft.com/office/drawing/2014/main" val="1383052639"/>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Sol Plaatje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Ritchie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Ritchie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96.39%</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85.38%</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1859225516"/>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Phokwane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Hartswater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Hartswater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70.00%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74.85%</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4098873693"/>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Hantam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Calvinia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Calvinia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96.47%</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95.90%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extLst>
                  <a:ext uri="{0D108BD9-81ED-4DB2-BD59-A6C34878D82A}">
                    <a16:rowId xmlns:a16="http://schemas.microsoft.com/office/drawing/2014/main" val="2477969534"/>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Kamiesberg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Garies</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Garies</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000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0000"/>
                    </a:solidFill>
                  </a:tcPr>
                </a:tc>
                <a:extLst>
                  <a:ext uri="{0D108BD9-81ED-4DB2-BD59-A6C34878D82A}">
                    <a16:rowId xmlns:a16="http://schemas.microsoft.com/office/drawing/2014/main" val="1011144808"/>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Richtersveld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Port Nolloth-Alexander bay-Aftmyl</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Aftmyl borehole system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81.25%</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1281028666"/>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Karoo Hoogland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Sutherland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Sutherland Desalination Plant</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92.86%</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85.00%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521937093"/>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Nama Khoi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Vioolsdrift</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Vioolsdrift</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83.33%</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80.25%</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3827152782"/>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David Kruiper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NC083: AH September (Upington)</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AH September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96.40%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86.96%</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2826801423"/>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Kai! Garib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Kakamas Bulk Water</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Kakamas</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67.86%</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3183518110"/>
                  </a:ext>
                </a:extLst>
              </a:tr>
            </a:tbl>
          </a:graphicData>
        </a:graphic>
      </p:graphicFrame>
      <p:sp>
        <p:nvSpPr>
          <p:cNvPr id="7" name="TextBox 6">
            <a:extLst>
              <a:ext uri="{FF2B5EF4-FFF2-40B4-BE49-F238E27FC236}">
                <a16:creationId xmlns:a16="http://schemas.microsoft.com/office/drawing/2014/main" id="{7A0F1D90-43D3-41F6-AA8E-F4D6CD6868C8}"/>
              </a:ext>
            </a:extLst>
          </p:cNvPr>
          <p:cNvSpPr txBox="1"/>
          <p:nvPr/>
        </p:nvSpPr>
        <p:spPr>
          <a:xfrm>
            <a:off x="9991724" y="4523065"/>
            <a:ext cx="1685925" cy="307777"/>
          </a:xfrm>
          <a:prstGeom prst="rect">
            <a:avLst/>
          </a:prstGeom>
          <a:solidFill>
            <a:schemeClr val="bg1">
              <a:lumMod val="95000"/>
            </a:schemeClr>
          </a:solidFill>
        </p:spPr>
        <p:txBody>
          <a:bodyPr wrap="square" rtlCol="0">
            <a:spAutoFit/>
          </a:bodyPr>
          <a:lstStyle/>
          <a:p>
            <a:pPr algn="l"/>
            <a:r>
              <a:rPr lang="en-US" sz="1400" dirty="0"/>
              <a:t>NI No Information</a:t>
            </a:r>
            <a:endParaRPr lang="en-ZA" sz="1400" dirty="0"/>
          </a:p>
        </p:txBody>
      </p:sp>
      <p:sp>
        <p:nvSpPr>
          <p:cNvPr id="3" name="TextBox 2">
            <a:extLst>
              <a:ext uri="{FF2B5EF4-FFF2-40B4-BE49-F238E27FC236}">
                <a16:creationId xmlns:a16="http://schemas.microsoft.com/office/drawing/2014/main" id="{02A67381-33DA-4182-B2DE-CA66733D19A1}"/>
              </a:ext>
            </a:extLst>
          </p:cNvPr>
          <p:cNvSpPr txBox="1"/>
          <p:nvPr/>
        </p:nvSpPr>
        <p:spPr>
          <a:xfrm>
            <a:off x="6819899" y="5476875"/>
            <a:ext cx="4848225" cy="307777"/>
          </a:xfrm>
          <a:prstGeom prst="rect">
            <a:avLst/>
          </a:prstGeom>
          <a:solidFill>
            <a:schemeClr val="bg1">
              <a:lumMod val="95000"/>
            </a:schemeClr>
          </a:solidFill>
        </p:spPr>
        <p:txBody>
          <a:bodyPr wrap="square" rtlCol="0">
            <a:spAutoFit/>
          </a:bodyPr>
          <a:lstStyle/>
          <a:p>
            <a:pPr algn="l"/>
            <a:r>
              <a:rPr lang="en-US" sz="1400" dirty="0"/>
              <a:t>Northern Cape sampled systems continues on next page </a:t>
            </a:r>
            <a:endParaRPr lang="en-ZA" sz="1400" dirty="0"/>
          </a:p>
        </p:txBody>
      </p:sp>
    </p:spTree>
    <p:extLst>
      <p:ext uri="{BB962C8B-B14F-4D97-AF65-F5344CB8AC3E}">
        <p14:creationId xmlns:p14="http://schemas.microsoft.com/office/powerpoint/2010/main" val="3586796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7122-BF44-4F9D-87C1-99A73A84CE6D}"/>
              </a:ext>
            </a:extLst>
          </p:cNvPr>
          <p:cNvSpPr>
            <a:spLocks noGrp="1"/>
          </p:cNvSpPr>
          <p:nvPr>
            <p:ph type="ctrTitle"/>
          </p:nvPr>
        </p:nvSpPr>
        <p:spPr>
          <a:xfrm>
            <a:off x="196412" y="3662"/>
            <a:ext cx="11799175" cy="452393"/>
          </a:xfrm>
        </p:spPr>
        <p:txBody>
          <a:bodyPr/>
          <a:lstStyle/>
          <a:p>
            <a:r>
              <a:rPr lang="en-US" sz="2000" b="1" dirty="0"/>
              <a:t>Drinking Water Quality – sampled systems Northern Cape (2)</a:t>
            </a:r>
            <a:endParaRPr lang="en-ZA" sz="2000" b="1" dirty="0"/>
          </a:p>
        </p:txBody>
      </p:sp>
      <p:sp>
        <p:nvSpPr>
          <p:cNvPr id="4" name="Slide Number Placeholder 3">
            <a:extLst>
              <a:ext uri="{FF2B5EF4-FFF2-40B4-BE49-F238E27FC236}">
                <a16:creationId xmlns:a16="http://schemas.microsoft.com/office/drawing/2014/main" id="{8265C2F6-29DD-4AC7-9869-A591817A6F2B}"/>
              </a:ext>
            </a:extLst>
          </p:cNvPr>
          <p:cNvSpPr>
            <a:spLocks noGrp="1"/>
          </p:cNvSpPr>
          <p:nvPr>
            <p:ph type="sldNum" sz="quarter" idx="12"/>
          </p:nvPr>
        </p:nvSpPr>
        <p:spPr/>
        <p:txBody>
          <a:bodyPr/>
          <a:lstStyle/>
          <a:p>
            <a:pPr>
              <a:defRPr/>
            </a:pPr>
            <a:fld id="{882C7E67-1EE8-45B0-BDF4-FB621080F5D5}" type="slidenum">
              <a:rPr lang="en-US" smtClean="0"/>
              <a:pPr>
                <a:defRPr/>
              </a:pPr>
              <a:t>34</a:t>
            </a:fld>
            <a:endParaRPr lang="en-US"/>
          </a:p>
        </p:txBody>
      </p:sp>
      <p:graphicFrame>
        <p:nvGraphicFramePr>
          <p:cNvPr id="6" name="Content Placeholder 3">
            <a:extLst>
              <a:ext uri="{FF2B5EF4-FFF2-40B4-BE49-F238E27FC236}">
                <a16:creationId xmlns:a16="http://schemas.microsoft.com/office/drawing/2014/main" id="{61EF53C8-2C48-4EB9-8C47-E6BBFED93386}"/>
              </a:ext>
            </a:extLst>
          </p:cNvPr>
          <p:cNvGraphicFramePr>
            <a:graphicFrameLocks/>
          </p:cNvGraphicFramePr>
          <p:nvPr/>
        </p:nvGraphicFramePr>
        <p:xfrm>
          <a:off x="533400" y="663578"/>
          <a:ext cx="11134725" cy="3000312"/>
        </p:xfrm>
        <a:graphic>
          <a:graphicData uri="http://schemas.openxmlformats.org/drawingml/2006/table">
            <a:tbl>
              <a:tblPr firstRow="1" firstCol="1" bandRow="1"/>
              <a:tblGrid>
                <a:gridCol w="354084">
                  <a:extLst>
                    <a:ext uri="{9D8B030D-6E8A-4147-A177-3AD203B41FA5}">
                      <a16:colId xmlns:a16="http://schemas.microsoft.com/office/drawing/2014/main" val="4188965215"/>
                    </a:ext>
                  </a:extLst>
                </a:gridCol>
                <a:gridCol w="1841684">
                  <a:extLst>
                    <a:ext uri="{9D8B030D-6E8A-4147-A177-3AD203B41FA5}">
                      <a16:colId xmlns:a16="http://schemas.microsoft.com/office/drawing/2014/main" val="3828899684"/>
                    </a:ext>
                  </a:extLst>
                </a:gridCol>
                <a:gridCol w="1995232">
                  <a:extLst>
                    <a:ext uri="{9D8B030D-6E8A-4147-A177-3AD203B41FA5}">
                      <a16:colId xmlns:a16="http://schemas.microsoft.com/office/drawing/2014/main" val="603060179"/>
                    </a:ext>
                  </a:extLst>
                </a:gridCol>
                <a:gridCol w="3576585">
                  <a:extLst>
                    <a:ext uri="{9D8B030D-6E8A-4147-A177-3AD203B41FA5}">
                      <a16:colId xmlns:a16="http://schemas.microsoft.com/office/drawing/2014/main" val="437234703"/>
                    </a:ext>
                  </a:extLst>
                </a:gridCol>
                <a:gridCol w="1692478">
                  <a:extLst>
                    <a:ext uri="{9D8B030D-6E8A-4147-A177-3AD203B41FA5}">
                      <a16:colId xmlns:a16="http://schemas.microsoft.com/office/drawing/2014/main" val="3484639433"/>
                    </a:ext>
                  </a:extLst>
                </a:gridCol>
                <a:gridCol w="1674662">
                  <a:extLst>
                    <a:ext uri="{9D8B030D-6E8A-4147-A177-3AD203B41FA5}">
                      <a16:colId xmlns:a16="http://schemas.microsoft.com/office/drawing/2014/main" val="284138185"/>
                    </a:ext>
                  </a:extLst>
                </a:gridCol>
              </a:tblGrid>
              <a:tr h="285726">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l">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Municipality (WSA)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Supply System (WSS)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Treatment Works (WTW)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Microbiological 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Chemical</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C6D9F1"/>
                    </a:solidFill>
                  </a:tcPr>
                </a:tc>
                <a:extLst>
                  <a:ext uri="{0D108BD9-81ED-4DB2-BD59-A6C34878D82A}">
                    <a16:rowId xmlns:a16="http://schemas.microsoft.com/office/drawing/2014/main" val="1977136775"/>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Renosterberg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Vanderkloof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Vanderkloof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extLst>
                  <a:ext uri="{0D108BD9-81ED-4DB2-BD59-A6C34878D82A}">
                    <a16:rowId xmlns:a16="http://schemas.microsoft.com/office/drawing/2014/main" val="3791435451"/>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Siyathemba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Prieska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Flippie Holtzhausen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80.77%</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90.56%</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2401620139"/>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Umsobomvu LM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Colesberg</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Colesberg</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94.20%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95.71%</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extLst>
                  <a:ext uri="{0D108BD9-81ED-4DB2-BD59-A6C34878D82A}">
                    <a16:rowId xmlns:a16="http://schemas.microsoft.com/office/drawing/2014/main" val="3310982317"/>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Emthanjeni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 Aar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 Aar Borehole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extLst>
                  <a:ext uri="{0D108BD9-81ED-4DB2-BD59-A6C34878D82A}">
                    <a16:rowId xmlns:a16="http://schemas.microsoft.com/office/drawing/2014/main" val="3030403476"/>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Kareeberg LM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Carnarvon</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Carnarvon Borehole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96.00%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88.14%</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2047976414"/>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Ubuntu LM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Victoria West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Victoria West Borehole/ Chlorine Dispenser</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78.57%</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83.05%</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1511902196"/>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Kgatelopele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Danielskuil</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Danielskuil Borehole/ Reservoir</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90.54%</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99.24%</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extLst>
                  <a:ext uri="{0D108BD9-81ED-4DB2-BD59-A6C34878D82A}">
                    <a16:rowId xmlns:a16="http://schemas.microsoft.com/office/drawing/2014/main" val="1509815086"/>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Gamagara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Kathu</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Kathu</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extLst>
                  <a:ext uri="{0D108BD9-81ED-4DB2-BD59-A6C34878D82A}">
                    <a16:rowId xmlns:a16="http://schemas.microsoft.com/office/drawing/2014/main" val="971342905"/>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Magareng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Warrenton</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Warrenton</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86.36%</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70.13%</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3704902646"/>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Siyancuma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Douglas</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Douglas</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75.00%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85.29%</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5050"/>
                    </a:solidFill>
                  </a:tcPr>
                </a:tc>
                <a:extLst>
                  <a:ext uri="{0D108BD9-81ED-4DB2-BD59-A6C34878D82A}">
                    <a16:rowId xmlns:a16="http://schemas.microsoft.com/office/drawing/2014/main" val="928171199"/>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Thembelihle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Hopetown</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Hopetown</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96.97%</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00"/>
                    </a:solidFill>
                  </a:tcPr>
                </a:tc>
                <a:extLst>
                  <a:ext uri="{0D108BD9-81ED-4DB2-BD59-A6C34878D82A}">
                    <a16:rowId xmlns:a16="http://schemas.microsoft.com/office/drawing/2014/main" val="280613145"/>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Tsantsabane LM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Postmasburg</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Vaal Gamagara</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97.55%</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solidFill>
                      <a:srgbClr val="9BBB59"/>
                    </a:solidFill>
                  </a:tcPr>
                </a:tc>
                <a:extLst>
                  <a:ext uri="{0D108BD9-81ED-4DB2-BD59-A6C34878D82A}">
                    <a16:rowId xmlns:a16="http://schemas.microsoft.com/office/drawing/2014/main" val="2742320492"/>
                  </a:ext>
                </a:extLst>
              </a:tr>
            </a:tbl>
          </a:graphicData>
        </a:graphic>
      </p:graphicFrame>
      <p:sp>
        <p:nvSpPr>
          <p:cNvPr id="7" name="TextBox 6">
            <a:extLst>
              <a:ext uri="{FF2B5EF4-FFF2-40B4-BE49-F238E27FC236}">
                <a16:creationId xmlns:a16="http://schemas.microsoft.com/office/drawing/2014/main" id="{7A0F1D90-43D3-41F6-AA8E-F4D6CD6868C8}"/>
              </a:ext>
            </a:extLst>
          </p:cNvPr>
          <p:cNvSpPr txBox="1"/>
          <p:nvPr/>
        </p:nvSpPr>
        <p:spPr>
          <a:xfrm>
            <a:off x="9991724" y="3717524"/>
            <a:ext cx="1685925" cy="307777"/>
          </a:xfrm>
          <a:prstGeom prst="rect">
            <a:avLst/>
          </a:prstGeom>
          <a:solidFill>
            <a:schemeClr val="bg1">
              <a:lumMod val="95000"/>
            </a:schemeClr>
          </a:solidFill>
        </p:spPr>
        <p:txBody>
          <a:bodyPr wrap="square" rtlCol="0">
            <a:spAutoFit/>
          </a:bodyPr>
          <a:lstStyle/>
          <a:p>
            <a:pPr algn="l"/>
            <a:r>
              <a:rPr lang="en-US" sz="1400" dirty="0"/>
              <a:t>NI No Information</a:t>
            </a:r>
            <a:endParaRPr lang="en-ZA" sz="1400" dirty="0"/>
          </a:p>
        </p:txBody>
      </p:sp>
    </p:spTree>
    <p:extLst>
      <p:ext uri="{BB962C8B-B14F-4D97-AF65-F5344CB8AC3E}">
        <p14:creationId xmlns:p14="http://schemas.microsoft.com/office/powerpoint/2010/main" val="1958759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7122-BF44-4F9D-87C1-99A73A84CE6D}"/>
              </a:ext>
            </a:extLst>
          </p:cNvPr>
          <p:cNvSpPr>
            <a:spLocks noGrp="1"/>
          </p:cNvSpPr>
          <p:nvPr>
            <p:ph type="ctrTitle"/>
          </p:nvPr>
        </p:nvSpPr>
        <p:spPr>
          <a:xfrm>
            <a:off x="179754" y="136524"/>
            <a:ext cx="11863754" cy="472377"/>
          </a:xfrm>
        </p:spPr>
        <p:txBody>
          <a:bodyPr/>
          <a:lstStyle/>
          <a:p>
            <a:r>
              <a:rPr lang="en-US" sz="2000" b="1" dirty="0"/>
              <a:t>Drinking Water Quality – sampled systems Western Cape</a:t>
            </a:r>
            <a:endParaRPr lang="en-ZA" sz="2000" b="1" dirty="0"/>
          </a:p>
        </p:txBody>
      </p:sp>
      <p:sp>
        <p:nvSpPr>
          <p:cNvPr id="4" name="Slide Number Placeholder 3">
            <a:extLst>
              <a:ext uri="{FF2B5EF4-FFF2-40B4-BE49-F238E27FC236}">
                <a16:creationId xmlns:a16="http://schemas.microsoft.com/office/drawing/2014/main" id="{8265C2F6-29DD-4AC7-9869-A591817A6F2B}"/>
              </a:ext>
            </a:extLst>
          </p:cNvPr>
          <p:cNvSpPr>
            <a:spLocks noGrp="1"/>
          </p:cNvSpPr>
          <p:nvPr>
            <p:ph type="sldNum" sz="quarter" idx="12"/>
          </p:nvPr>
        </p:nvSpPr>
        <p:spPr/>
        <p:txBody>
          <a:bodyPr/>
          <a:lstStyle/>
          <a:p>
            <a:pPr>
              <a:defRPr/>
            </a:pPr>
            <a:fld id="{882C7E67-1EE8-45B0-BDF4-FB621080F5D5}" type="slidenum">
              <a:rPr lang="en-US" smtClean="0"/>
              <a:pPr>
                <a:defRPr/>
              </a:pPr>
              <a:t>35</a:t>
            </a:fld>
            <a:endParaRPr lang="en-US"/>
          </a:p>
        </p:txBody>
      </p:sp>
      <p:graphicFrame>
        <p:nvGraphicFramePr>
          <p:cNvPr id="6" name="Content Placeholder 3">
            <a:extLst>
              <a:ext uri="{FF2B5EF4-FFF2-40B4-BE49-F238E27FC236}">
                <a16:creationId xmlns:a16="http://schemas.microsoft.com/office/drawing/2014/main" id="{526F12D1-BB68-4BEB-990D-C3C7BF1337D5}"/>
              </a:ext>
            </a:extLst>
          </p:cNvPr>
          <p:cNvGraphicFramePr>
            <a:graphicFrameLocks/>
          </p:cNvGraphicFramePr>
          <p:nvPr/>
        </p:nvGraphicFramePr>
        <p:xfrm>
          <a:off x="552451" y="777878"/>
          <a:ext cx="11168360" cy="4310317"/>
        </p:xfrm>
        <a:graphic>
          <a:graphicData uri="http://schemas.openxmlformats.org/drawingml/2006/table">
            <a:tbl>
              <a:tblPr firstRow="1" firstCol="1" bandRow="1"/>
              <a:tblGrid>
                <a:gridCol w="400049">
                  <a:extLst>
                    <a:ext uri="{9D8B030D-6E8A-4147-A177-3AD203B41FA5}">
                      <a16:colId xmlns:a16="http://schemas.microsoft.com/office/drawing/2014/main" val="2327353767"/>
                    </a:ext>
                  </a:extLst>
                </a:gridCol>
                <a:gridCol w="3274172">
                  <a:extLst>
                    <a:ext uri="{9D8B030D-6E8A-4147-A177-3AD203B41FA5}">
                      <a16:colId xmlns:a16="http://schemas.microsoft.com/office/drawing/2014/main" val="73616035"/>
                    </a:ext>
                  </a:extLst>
                </a:gridCol>
                <a:gridCol w="3075127">
                  <a:extLst>
                    <a:ext uri="{9D8B030D-6E8A-4147-A177-3AD203B41FA5}">
                      <a16:colId xmlns:a16="http://schemas.microsoft.com/office/drawing/2014/main" val="731941074"/>
                    </a:ext>
                  </a:extLst>
                </a:gridCol>
                <a:gridCol w="1430843">
                  <a:extLst>
                    <a:ext uri="{9D8B030D-6E8A-4147-A177-3AD203B41FA5}">
                      <a16:colId xmlns:a16="http://schemas.microsoft.com/office/drawing/2014/main" val="2075819228"/>
                    </a:ext>
                  </a:extLst>
                </a:gridCol>
                <a:gridCol w="1501990">
                  <a:extLst>
                    <a:ext uri="{9D8B030D-6E8A-4147-A177-3AD203B41FA5}">
                      <a16:colId xmlns:a16="http://schemas.microsoft.com/office/drawing/2014/main" val="2040094560"/>
                    </a:ext>
                  </a:extLst>
                </a:gridCol>
                <a:gridCol w="1486179">
                  <a:extLst>
                    <a:ext uri="{9D8B030D-6E8A-4147-A177-3AD203B41FA5}">
                      <a16:colId xmlns:a16="http://schemas.microsoft.com/office/drawing/2014/main" val="1929888877"/>
                    </a:ext>
                  </a:extLst>
                </a:gridCol>
              </a:tblGrid>
              <a:tr h="285726">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tc>
                  <a:txBody>
                    <a:bodyPr/>
                    <a:lstStyle/>
                    <a:p>
                      <a:pPr algn="l">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Municipality (WSA)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Supply System (WSS)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Treatment Works (WTW)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Microbiological 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Chemical</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extLst>
                  <a:ext uri="{0D108BD9-81ED-4DB2-BD59-A6C34878D82A}">
                    <a16:rowId xmlns:a16="http://schemas.microsoft.com/office/drawing/2014/main" val="1725552946"/>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Beaufort West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Beaufort West</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Beaufort West</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99.23%</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extLst>
                  <a:ext uri="{0D108BD9-81ED-4DB2-BD59-A6C34878D82A}">
                    <a16:rowId xmlns:a16="http://schemas.microsoft.com/office/drawing/2014/main" val="3944428782"/>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Kannaland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Ladismith</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Ladismith</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92.31%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extLst>
                  <a:ext uri="{0D108BD9-81ED-4DB2-BD59-A6C34878D82A}">
                    <a16:rowId xmlns:a16="http://schemas.microsoft.com/office/drawing/2014/main" val="2464891434"/>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Knysna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Knysna and Desal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Knysna</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98.44%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9BBB59"/>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91.97%</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3316620324"/>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Laingsburg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Laingsburg Main Reservoir</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Laingsburg Main Reservoir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95.65%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0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97.78%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9BBB59"/>
                    </a:solidFill>
                  </a:tcPr>
                </a:tc>
                <a:extLst>
                  <a:ext uri="{0D108BD9-81ED-4DB2-BD59-A6C34878D82A}">
                    <a16:rowId xmlns:a16="http://schemas.microsoft.com/office/drawing/2014/main" val="158492772"/>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Mosselbay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Mosselbaai/ Grootbrak/ Kleinbrak</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Kleinbrak</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99.72%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95.09%</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00"/>
                    </a:solidFill>
                  </a:tcPr>
                </a:tc>
                <a:extLst>
                  <a:ext uri="{0D108BD9-81ED-4DB2-BD59-A6C34878D82A}">
                    <a16:rowId xmlns:a16="http://schemas.microsoft.com/office/drawing/2014/main" val="741816467"/>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Oudtshoorn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Dysselsdorp</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Dysselsdorp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96.04%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00"/>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88.25%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2307538768"/>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Prince Albert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Prince Albert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Prince Albert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94.32%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87.52%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2730403845"/>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Bitou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Plettenberg Bay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Plettenberg Bay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extLst>
                  <a:ext uri="{0D108BD9-81ED-4DB2-BD59-A6C34878D82A}">
                    <a16:rowId xmlns:a16="http://schemas.microsoft.com/office/drawing/2014/main" val="2540017716"/>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George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George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George New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99.22%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extLst>
                  <a:ext uri="{0D108BD9-81ED-4DB2-BD59-A6C34878D82A}">
                    <a16:rowId xmlns:a16="http://schemas.microsoft.com/office/drawing/2014/main" val="1775923523"/>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Cederberg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Citrusdal</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Citrusdal</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99.73%</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extLst>
                  <a:ext uri="{0D108BD9-81ED-4DB2-BD59-A6C34878D82A}">
                    <a16:rowId xmlns:a16="http://schemas.microsoft.com/office/drawing/2014/main" val="3291827352"/>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Hessequa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Riversdale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Riversdale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88.12%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3001406692"/>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Langeberg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Riversdale/ Ashton</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Ashton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92.19%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95.85%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00"/>
                    </a:solidFill>
                  </a:tcPr>
                </a:tc>
                <a:extLst>
                  <a:ext uri="{0D108BD9-81ED-4DB2-BD59-A6C34878D82A}">
                    <a16:rowId xmlns:a16="http://schemas.microsoft.com/office/drawing/2014/main" val="3204199516"/>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Witzenberg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Citrusdal/ Ceres</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Ceres</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95.26%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00"/>
                    </a:solidFill>
                  </a:tcPr>
                </a:tc>
                <a:extLst>
                  <a:ext uri="{0D108BD9-81ED-4DB2-BD59-A6C34878D82A}">
                    <a16:rowId xmlns:a16="http://schemas.microsoft.com/office/drawing/2014/main" val="123668111"/>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Saldanha Bay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Saldanha Bay</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Withoogte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97.86%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9BBB59"/>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96.55%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00"/>
                    </a:solidFill>
                  </a:tcPr>
                </a:tc>
                <a:extLst>
                  <a:ext uri="{0D108BD9-81ED-4DB2-BD59-A6C34878D82A}">
                    <a16:rowId xmlns:a16="http://schemas.microsoft.com/office/drawing/2014/main" val="1291018657"/>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Cape Agulhas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Bredasdorp</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Bredasdorp</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94.97%</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1842872879"/>
                  </a:ext>
                </a:extLst>
              </a:tr>
            </a:tbl>
          </a:graphicData>
        </a:graphic>
      </p:graphicFrame>
      <p:sp>
        <p:nvSpPr>
          <p:cNvPr id="7" name="TextBox 6">
            <a:extLst>
              <a:ext uri="{FF2B5EF4-FFF2-40B4-BE49-F238E27FC236}">
                <a16:creationId xmlns:a16="http://schemas.microsoft.com/office/drawing/2014/main" id="{28BC02D5-C37C-4786-9AD7-368F2DFBF7C9}"/>
              </a:ext>
            </a:extLst>
          </p:cNvPr>
          <p:cNvSpPr txBox="1"/>
          <p:nvPr/>
        </p:nvSpPr>
        <p:spPr>
          <a:xfrm>
            <a:off x="6872586" y="5630763"/>
            <a:ext cx="4848225" cy="307777"/>
          </a:xfrm>
          <a:prstGeom prst="rect">
            <a:avLst/>
          </a:prstGeom>
          <a:solidFill>
            <a:schemeClr val="bg1">
              <a:lumMod val="95000"/>
            </a:schemeClr>
          </a:solidFill>
        </p:spPr>
        <p:txBody>
          <a:bodyPr wrap="square" rtlCol="0">
            <a:spAutoFit/>
          </a:bodyPr>
          <a:lstStyle/>
          <a:p>
            <a:pPr algn="l"/>
            <a:r>
              <a:rPr lang="en-US" sz="1400" dirty="0"/>
              <a:t>Western Cape sampled systems continues on next page </a:t>
            </a:r>
            <a:endParaRPr lang="en-ZA" sz="1400" dirty="0"/>
          </a:p>
        </p:txBody>
      </p:sp>
    </p:spTree>
    <p:extLst>
      <p:ext uri="{BB962C8B-B14F-4D97-AF65-F5344CB8AC3E}">
        <p14:creationId xmlns:p14="http://schemas.microsoft.com/office/powerpoint/2010/main" val="2201797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7122-BF44-4F9D-87C1-99A73A84CE6D}"/>
              </a:ext>
            </a:extLst>
          </p:cNvPr>
          <p:cNvSpPr>
            <a:spLocks noGrp="1"/>
          </p:cNvSpPr>
          <p:nvPr>
            <p:ph type="ctrTitle"/>
          </p:nvPr>
        </p:nvSpPr>
        <p:spPr>
          <a:xfrm>
            <a:off x="179754" y="136524"/>
            <a:ext cx="11863754" cy="472377"/>
          </a:xfrm>
        </p:spPr>
        <p:txBody>
          <a:bodyPr/>
          <a:lstStyle/>
          <a:p>
            <a:r>
              <a:rPr lang="en-US" sz="2000" b="1" dirty="0"/>
              <a:t>Drinking Water Quality – sampled systems Western Cape (2)</a:t>
            </a:r>
            <a:endParaRPr lang="en-ZA" sz="2000" b="1" dirty="0"/>
          </a:p>
        </p:txBody>
      </p:sp>
      <p:sp>
        <p:nvSpPr>
          <p:cNvPr id="4" name="Slide Number Placeholder 3">
            <a:extLst>
              <a:ext uri="{FF2B5EF4-FFF2-40B4-BE49-F238E27FC236}">
                <a16:creationId xmlns:a16="http://schemas.microsoft.com/office/drawing/2014/main" id="{8265C2F6-29DD-4AC7-9869-A591817A6F2B}"/>
              </a:ext>
            </a:extLst>
          </p:cNvPr>
          <p:cNvSpPr>
            <a:spLocks noGrp="1"/>
          </p:cNvSpPr>
          <p:nvPr>
            <p:ph type="sldNum" sz="quarter" idx="12"/>
          </p:nvPr>
        </p:nvSpPr>
        <p:spPr/>
        <p:txBody>
          <a:bodyPr/>
          <a:lstStyle/>
          <a:p>
            <a:pPr>
              <a:defRPr/>
            </a:pPr>
            <a:fld id="{882C7E67-1EE8-45B0-BDF4-FB621080F5D5}" type="slidenum">
              <a:rPr lang="en-US" smtClean="0"/>
              <a:pPr>
                <a:defRPr/>
              </a:pPr>
              <a:t>36</a:t>
            </a:fld>
            <a:endParaRPr lang="en-US"/>
          </a:p>
        </p:txBody>
      </p:sp>
      <p:graphicFrame>
        <p:nvGraphicFramePr>
          <p:cNvPr id="6" name="Content Placeholder 3">
            <a:extLst>
              <a:ext uri="{FF2B5EF4-FFF2-40B4-BE49-F238E27FC236}">
                <a16:creationId xmlns:a16="http://schemas.microsoft.com/office/drawing/2014/main" id="{526F12D1-BB68-4BEB-990D-C3C7BF1337D5}"/>
              </a:ext>
            </a:extLst>
          </p:cNvPr>
          <p:cNvGraphicFramePr>
            <a:graphicFrameLocks/>
          </p:cNvGraphicFramePr>
          <p:nvPr/>
        </p:nvGraphicFramePr>
        <p:xfrm>
          <a:off x="552451" y="777878"/>
          <a:ext cx="11168360" cy="3670237"/>
        </p:xfrm>
        <a:graphic>
          <a:graphicData uri="http://schemas.openxmlformats.org/drawingml/2006/table">
            <a:tbl>
              <a:tblPr firstRow="1" firstCol="1" bandRow="1"/>
              <a:tblGrid>
                <a:gridCol w="400049">
                  <a:extLst>
                    <a:ext uri="{9D8B030D-6E8A-4147-A177-3AD203B41FA5}">
                      <a16:colId xmlns:a16="http://schemas.microsoft.com/office/drawing/2014/main" val="2327353767"/>
                    </a:ext>
                  </a:extLst>
                </a:gridCol>
                <a:gridCol w="3274172">
                  <a:extLst>
                    <a:ext uri="{9D8B030D-6E8A-4147-A177-3AD203B41FA5}">
                      <a16:colId xmlns:a16="http://schemas.microsoft.com/office/drawing/2014/main" val="73616035"/>
                    </a:ext>
                  </a:extLst>
                </a:gridCol>
                <a:gridCol w="3075127">
                  <a:extLst>
                    <a:ext uri="{9D8B030D-6E8A-4147-A177-3AD203B41FA5}">
                      <a16:colId xmlns:a16="http://schemas.microsoft.com/office/drawing/2014/main" val="731941074"/>
                    </a:ext>
                  </a:extLst>
                </a:gridCol>
                <a:gridCol w="1430843">
                  <a:extLst>
                    <a:ext uri="{9D8B030D-6E8A-4147-A177-3AD203B41FA5}">
                      <a16:colId xmlns:a16="http://schemas.microsoft.com/office/drawing/2014/main" val="2075819228"/>
                    </a:ext>
                  </a:extLst>
                </a:gridCol>
                <a:gridCol w="1501990">
                  <a:extLst>
                    <a:ext uri="{9D8B030D-6E8A-4147-A177-3AD203B41FA5}">
                      <a16:colId xmlns:a16="http://schemas.microsoft.com/office/drawing/2014/main" val="2040094560"/>
                    </a:ext>
                  </a:extLst>
                </a:gridCol>
                <a:gridCol w="1486179">
                  <a:extLst>
                    <a:ext uri="{9D8B030D-6E8A-4147-A177-3AD203B41FA5}">
                      <a16:colId xmlns:a16="http://schemas.microsoft.com/office/drawing/2014/main" val="1929888877"/>
                    </a:ext>
                  </a:extLst>
                </a:gridCol>
              </a:tblGrid>
              <a:tr h="285726">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tc>
                  <a:txBody>
                    <a:bodyPr/>
                    <a:lstStyle/>
                    <a:p>
                      <a:pPr algn="l">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Municipality (WSA)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Supply System (WSS)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Water Treatment Works (WTW) assessed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Microbiological 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Chemical</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compliance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C6D9F1"/>
                    </a:solidFill>
                  </a:tcPr>
                </a:tc>
                <a:extLst>
                  <a:ext uri="{0D108BD9-81ED-4DB2-BD59-A6C34878D82A}">
                    <a16:rowId xmlns:a16="http://schemas.microsoft.com/office/drawing/2014/main" val="1725552946"/>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Breede Valley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 Koppen (Fairyglen)</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 Koppen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94.68%</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97.47%</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9BBB59"/>
                    </a:solidFill>
                  </a:tcPr>
                </a:tc>
                <a:extLst>
                  <a:ext uri="{0D108BD9-81ED-4DB2-BD59-A6C34878D82A}">
                    <a16:rowId xmlns:a16="http://schemas.microsoft.com/office/drawing/2014/main" val="275426665"/>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Swellendam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Swellendam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Swellendam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96.00%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0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86.29%</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1999994404"/>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Matzikama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Vredendal</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Vredendal</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95.67%</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00"/>
                    </a:solidFill>
                  </a:tcPr>
                </a:tc>
                <a:extLst>
                  <a:ext uri="{0D108BD9-81ED-4DB2-BD59-A6C34878D82A}">
                    <a16:rowId xmlns:a16="http://schemas.microsoft.com/office/drawing/2014/main" val="1948697915"/>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Stellenbosch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Stellenbosch CBD</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Paradyskloof</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99.22%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96.08%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00"/>
                    </a:solidFill>
                  </a:tcPr>
                </a:tc>
                <a:extLst>
                  <a:ext uri="{0D108BD9-81ED-4DB2-BD59-A6C34878D82A}">
                    <a16:rowId xmlns:a16="http://schemas.microsoft.com/office/drawing/2014/main" val="2550065934"/>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Bergrivier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Piketberg</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Piketberg</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90.29%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93.52%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1805425888"/>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City of Cape Town MM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Cape Town</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Faure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99.69%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99.33%</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extLst>
                  <a:ext uri="{0D108BD9-81ED-4DB2-BD59-A6C34878D82A}">
                    <a16:rowId xmlns:a16="http://schemas.microsoft.com/office/drawing/2014/main" val="1623173660"/>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City of Cape Town MM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Cape Town</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Steenbras</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99.69%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99.33%</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extLst>
                  <a:ext uri="{0D108BD9-81ED-4DB2-BD59-A6C34878D82A}">
                    <a16:rowId xmlns:a16="http://schemas.microsoft.com/office/drawing/2014/main" val="630703098"/>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Drakenstein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Drakenstein (Paarl Mountain &amp; Cape Town)</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Welvanpas</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98.73%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9BBB59"/>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96.65%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00"/>
                    </a:solidFill>
                  </a:tcPr>
                </a:tc>
                <a:extLst>
                  <a:ext uri="{0D108BD9-81ED-4DB2-BD59-A6C34878D82A}">
                    <a16:rowId xmlns:a16="http://schemas.microsoft.com/office/drawing/2014/main" val="1066790398"/>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Theewaterskloof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Caledon</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Ruensveld West</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91.65%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4259485578"/>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Overstrand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Greater Hermanus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Preekstoel</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98.53%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9BBB59"/>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99.68%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extLst>
                  <a:ext uri="{0D108BD9-81ED-4DB2-BD59-A6C34878D82A}">
                    <a16:rowId xmlns:a16="http://schemas.microsoft.com/office/drawing/2014/main" val="346128954"/>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Theewaterskloof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Grabouw</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Grabouw</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&gt;99.90%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589FEE"/>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88.05%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5050"/>
                    </a:solidFill>
                  </a:tcPr>
                </a:tc>
                <a:extLst>
                  <a:ext uri="{0D108BD9-81ED-4DB2-BD59-A6C34878D82A}">
                    <a16:rowId xmlns:a16="http://schemas.microsoft.com/office/drawing/2014/main" val="1919838919"/>
                  </a:ext>
                </a:extLst>
              </a:tr>
              <a:tr h="150578">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FFFFFF"/>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Swartland LM</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DBE5F1"/>
                    </a:solidFill>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Swartland</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l"/>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Swartland</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tcPr>
                </a:tc>
                <a:tc>
                  <a:txBody>
                    <a:bodyPr/>
                    <a:lstStyle/>
                    <a:p>
                      <a:pPr algn="ctr"/>
                      <a:r>
                        <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98.25%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9BBB59"/>
                    </a:solidFill>
                  </a:tcPr>
                </a:tc>
                <a:tc>
                  <a:txBody>
                    <a:bodyPr/>
                    <a:lstStyle/>
                    <a:p>
                      <a:pPr algn="ct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97.39%</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0328" marR="30328" marT="0" marB="0" anchor="ctr">
                    <a:lnL w="12700" cap="flat" cmpd="sng" algn="ctr">
                      <a:solidFill>
                        <a:srgbClr val="DBE5F1"/>
                      </a:solidFill>
                      <a:prstDash val="solid"/>
                      <a:round/>
                      <a:headEnd type="none" w="med" len="med"/>
                      <a:tailEnd type="none" w="med" len="med"/>
                    </a:lnL>
                    <a:lnR w="12700" cap="flat" cmpd="sng" algn="ctr">
                      <a:solidFill>
                        <a:srgbClr val="DBE5F1"/>
                      </a:solidFill>
                      <a:prstDash val="solid"/>
                      <a:round/>
                      <a:headEnd type="none" w="med" len="med"/>
                      <a:tailEnd type="none" w="med" len="med"/>
                    </a:lnR>
                    <a:lnT w="12700" cap="flat" cmpd="sng" algn="ctr">
                      <a:solidFill>
                        <a:srgbClr val="DBE5F1"/>
                      </a:solidFill>
                      <a:prstDash val="solid"/>
                      <a:round/>
                      <a:headEnd type="none" w="med" len="med"/>
                      <a:tailEnd type="none" w="med" len="med"/>
                    </a:lnT>
                    <a:lnB w="12700" cap="flat" cmpd="sng" algn="ctr">
                      <a:solidFill>
                        <a:srgbClr val="DBE5F1"/>
                      </a:solidFill>
                      <a:prstDash val="solid"/>
                      <a:round/>
                      <a:headEnd type="none" w="med" len="med"/>
                      <a:tailEnd type="none" w="med" len="med"/>
                    </a:lnB>
                    <a:solidFill>
                      <a:srgbClr val="9BBB59"/>
                    </a:solidFill>
                  </a:tcPr>
                </a:tc>
                <a:extLst>
                  <a:ext uri="{0D108BD9-81ED-4DB2-BD59-A6C34878D82A}">
                    <a16:rowId xmlns:a16="http://schemas.microsoft.com/office/drawing/2014/main" val="2278481501"/>
                  </a:ext>
                </a:extLst>
              </a:tr>
            </a:tbl>
          </a:graphicData>
        </a:graphic>
      </p:graphicFrame>
    </p:spTree>
    <p:extLst>
      <p:ext uri="{BB962C8B-B14F-4D97-AF65-F5344CB8AC3E}">
        <p14:creationId xmlns:p14="http://schemas.microsoft.com/office/powerpoint/2010/main" val="2252624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a:extLst>
              <a:ext uri="{FF2B5EF4-FFF2-40B4-BE49-F238E27FC236}">
                <a16:creationId xmlns:a16="http://schemas.microsoft.com/office/drawing/2014/main" id="{5B429D0A-249B-4554-864E-5DBBC57886F8}"/>
              </a:ext>
            </a:extLst>
          </p:cNvPr>
          <p:cNvSpPr txBox="1">
            <a:spLocks noChangeArrowheads="1"/>
          </p:cNvSpPr>
          <p:nvPr/>
        </p:nvSpPr>
        <p:spPr bwMode="auto">
          <a:xfrm>
            <a:off x="1885950" y="2649539"/>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solidFill>
                <a:prstClr val="black"/>
              </a:solidFill>
            </a:endParaRPr>
          </a:p>
        </p:txBody>
      </p:sp>
      <p:sp>
        <p:nvSpPr>
          <p:cNvPr id="3" name="Text Placeholder 3">
            <a:extLst>
              <a:ext uri="{FF2B5EF4-FFF2-40B4-BE49-F238E27FC236}">
                <a16:creationId xmlns:a16="http://schemas.microsoft.com/office/drawing/2014/main" id="{B73262D6-1E4D-4C20-A093-A021332A57BA}"/>
              </a:ext>
            </a:extLst>
          </p:cNvPr>
          <p:cNvSpPr txBox="1">
            <a:spLocks/>
          </p:cNvSpPr>
          <p:nvPr/>
        </p:nvSpPr>
        <p:spPr>
          <a:xfrm>
            <a:off x="3402228" y="1641476"/>
            <a:ext cx="5119688" cy="1008063"/>
          </a:xfr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ZA" altLang="en-US" sz="6000" b="1" dirty="0">
                <a:solidFill>
                  <a:srgbClr val="8064A2">
                    <a:lumMod val="75000"/>
                  </a:srgbClr>
                </a:solidFill>
                <a:latin typeface="Arial" panose="020B0604020202020204" pitchFamily="34" charset="0"/>
                <a:ea typeface="ＭＳ Ｐゴシック" panose="020B0600070205080204" pitchFamily="34" charset="-128"/>
              </a:rPr>
              <a:t>THANK YOU</a:t>
            </a:r>
          </a:p>
        </p:txBody>
      </p:sp>
    </p:spTree>
    <p:extLst>
      <p:ext uri="{BB962C8B-B14F-4D97-AF65-F5344CB8AC3E}">
        <p14:creationId xmlns:p14="http://schemas.microsoft.com/office/powerpoint/2010/main" val="74916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DD12A-5394-44E7-A763-E986A389DC90}"/>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2F69F191-F69C-4C2D-BCEA-2BF4ABFBA877}"/>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5BB734AB-F792-4EFC-88CE-9B985A08753F}"/>
              </a:ext>
            </a:extLst>
          </p:cNvPr>
          <p:cNvSpPr>
            <a:spLocks noGrp="1"/>
          </p:cNvSpPr>
          <p:nvPr>
            <p:ph type="sldNum" sz="quarter" idx="12"/>
          </p:nvPr>
        </p:nvSpPr>
        <p:spPr/>
        <p:txBody>
          <a:bodyPr/>
          <a:lstStyle/>
          <a:p>
            <a:pPr>
              <a:defRPr/>
            </a:pPr>
            <a:fld id="{A353EDE0-7BCA-4CDF-9A43-1C4B031A103C}" type="slidenum">
              <a:rPr lang="en-US" smtClean="0"/>
              <a:pPr>
                <a:defRPr/>
              </a:pPr>
              <a:t>4</a:t>
            </a:fld>
            <a:endParaRPr lang="en-US" dirty="0"/>
          </a:p>
        </p:txBody>
      </p:sp>
      <p:sp>
        <p:nvSpPr>
          <p:cNvPr id="5" name="TextBox 4">
            <a:extLst>
              <a:ext uri="{FF2B5EF4-FFF2-40B4-BE49-F238E27FC236}">
                <a16:creationId xmlns:a16="http://schemas.microsoft.com/office/drawing/2014/main" id="{BF34355E-0663-4541-BF68-BA5DEEDD423B}"/>
              </a:ext>
            </a:extLst>
          </p:cNvPr>
          <p:cNvSpPr txBox="1"/>
          <p:nvPr/>
        </p:nvSpPr>
        <p:spPr>
          <a:xfrm>
            <a:off x="640469" y="159494"/>
            <a:ext cx="9869714" cy="461665"/>
          </a:xfrm>
          <a:prstGeom prst="rect">
            <a:avLst/>
          </a:prstGeom>
          <a:noFill/>
        </p:spPr>
        <p:txBody>
          <a:bodyPr wrap="square" rtlCol="0">
            <a:spAutoFit/>
          </a:bodyPr>
          <a:lstStyle/>
          <a:p>
            <a:r>
              <a:rPr lang="en-US" b="1" dirty="0"/>
              <a:t>The domestic water cycle</a:t>
            </a:r>
            <a:endParaRPr lang="en-ZA" b="1" dirty="0"/>
          </a:p>
        </p:txBody>
      </p:sp>
      <p:pic>
        <p:nvPicPr>
          <p:cNvPr id="7" name="Picture 6" descr="A picture containing cartoon&#10;&#10;Description automatically generated">
            <a:extLst>
              <a:ext uri="{FF2B5EF4-FFF2-40B4-BE49-F238E27FC236}">
                <a16:creationId xmlns:a16="http://schemas.microsoft.com/office/drawing/2014/main" id="{BA74F5FA-177C-41DE-A5A2-3B5E3D5EE50D}"/>
              </a:ext>
            </a:extLst>
          </p:cNvPr>
          <p:cNvPicPr>
            <a:picLocks noChangeAspect="1"/>
          </p:cNvPicPr>
          <p:nvPr/>
        </p:nvPicPr>
        <p:blipFill>
          <a:blip r:embed="rId2"/>
          <a:stretch>
            <a:fillRect/>
          </a:stretch>
        </p:blipFill>
        <p:spPr>
          <a:xfrm>
            <a:off x="179693" y="1189912"/>
            <a:ext cx="5395633" cy="2997574"/>
          </a:xfrm>
          <a:prstGeom prst="rect">
            <a:avLst/>
          </a:prstGeom>
        </p:spPr>
      </p:pic>
      <p:sp>
        <p:nvSpPr>
          <p:cNvPr id="8" name="TextBox 7">
            <a:extLst>
              <a:ext uri="{FF2B5EF4-FFF2-40B4-BE49-F238E27FC236}">
                <a16:creationId xmlns:a16="http://schemas.microsoft.com/office/drawing/2014/main" id="{D4ECA41F-5AB0-474E-9704-676E09AB4425}"/>
              </a:ext>
            </a:extLst>
          </p:cNvPr>
          <p:cNvSpPr txBox="1"/>
          <p:nvPr/>
        </p:nvSpPr>
        <p:spPr>
          <a:xfrm>
            <a:off x="5794244" y="940116"/>
            <a:ext cx="6218063" cy="3785652"/>
          </a:xfrm>
          <a:prstGeom prst="rect">
            <a:avLst/>
          </a:prstGeom>
          <a:noFill/>
        </p:spPr>
        <p:txBody>
          <a:bodyPr wrap="square" rtlCol="0">
            <a:spAutoFit/>
          </a:bodyPr>
          <a:lstStyle/>
          <a:p>
            <a:pPr marL="457200" indent="-457200" algn="just">
              <a:buFont typeface="+mj-lt"/>
              <a:buAutoNum type="arabicPeriod"/>
            </a:pPr>
            <a:r>
              <a:rPr lang="en-GB" sz="2000" dirty="0"/>
              <a:t>Raw water is drawn from rivers and dams and treated in Water Treatment Works by either water boards or municipalities before it is supplied to households. </a:t>
            </a:r>
          </a:p>
          <a:p>
            <a:pPr marL="457200" indent="-457200" algn="just">
              <a:buFont typeface="+mj-lt"/>
              <a:buAutoNum type="arabicPeriod"/>
            </a:pPr>
            <a:r>
              <a:rPr lang="en-GB" sz="2000" dirty="0"/>
              <a:t>Treated water is required by law to meet drinking water standards set by the South African Bureau of Standards in South African National Standard (SANS) 241. Municipalities and water boards are also required to conduct regular tests on the treated water to ensure that it complies with the standard.</a:t>
            </a:r>
          </a:p>
          <a:p>
            <a:r>
              <a:rPr lang="en-GB" sz="2000" dirty="0"/>
              <a:t> </a:t>
            </a:r>
            <a:endParaRPr lang="en-ZA" sz="2000" dirty="0"/>
          </a:p>
        </p:txBody>
      </p:sp>
      <p:sp>
        <p:nvSpPr>
          <p:cNvPr id="9" name="Rectangle 8">
            <a:extLst>
              <a:ext uri="{FF2B5EF4-FFF2-40B4-BE49-F238E27FC236}">
                <a16:creationId xmlns:a16="http://schemas.microsoft.com/office/drawing/2014/main" id="{9743C2B7-7446-423F-BB5C-BD0CE07EA79D}"/>
              </a:ext>
            </a:extLst>
          </p:cNvPr>
          <p:cNvSpPr/>
          <p:nvPr/>
        </p:nvSpPr>
        <p:spPr>
          <a:xfrm>
            <a:off x="-5949" y="712531"/>
            <a:ext cx="6096000" cy="400110"/>
          </a:xfrm>
          <a:prstGeom prst="rect">
            <a:avLst/>
          </a:prstGeom>
        </p:spPr>
        <p:txBody>
          <a:bodyPr>
            <a:spAutoFit/>
          </a:bodyPr>
          <a:lstStyle/>
          <a:p>
            <a:r>
              <a:rPr lang="en-GB" sz="2000" dirty="0"/>
              <a:t>Water for domestic use goes through a cycle. </a:t>
            </a:r>
          </a:p>
        </p:txBody>
      </p:sp>
      <p:sp>
        <p:nvSpPr>
          <p:cNvPr id="10" name="Rectangle 9">
            <a:extLst>
              <a:ext uri="{FF2B5EF4-FFF2-40B4-BE49-F238E27FC236}">
                <a16:creationId xmlns:a16="http://schemas.microsoft.com/office/drawing/2014/main" id="{D3728D5D-EAEF-4B62-9A49-79C0E113A5A8}"/>
              </a:ext>
            </a:extLst>
          </p:cNvPr>
          <p:cNvSpPr/>
          <p:nvPr/>
        </p:nvSpPr>
        <p:spPr>
          <a:xfrm>
            <a:off x="179693" y="4444560"/>
            <a:ext cx="11864189" cy="1323439"/>
          </a:xfrm>
          <a:prstGeom prst="rect">
            <a:avLst/>
          </a:prstGeom>
          <a:solidFill>
            <a:schemeClr val="bg1"/>
          </a:solidFill>
        </p:spPr>
        <p:txBody>
          <a:bodyPr wrap="square">
            <a:spAutoFit/>
          </a:bodyPr>
          <a:lstStyle/>
          <a:p>
            <a:pPr algn="just">
              <a:spcBef>
                <a:spcPts val="600"/>
              </a:spcBef>
            </a:pPr>
            <a:r>
              <a:rPr lang="en-GB" sz="2000" dirty="0">
                <a:ea typeface="Times New Roman" panose="02020603050405020304" pitchFamily="18" charset="0"/>
                <a:cs typeface="Times New Roman" panose="02020603050405020304" pitchFamily="18" charset="0"/>
              </a:rPr>
              <a:t>3. After the water has been used by households, it goes through the sewer system to municipal Waste Water Treatment Works. The Waste Water Treatment Works remove waste from the water and then return the water to the rivers. The effluent from Waste Water Treatment Works which goes into rivers is also required to meet minimum standards, set by the Department of Water and Sanitation. </a:t>
            </a:r>
            <a:endParaRPr lang="en-ZA" sz="2000" dirty="0">
              <a:effectLst/>
              <a:latin typeface="Syntax For Biwater"/>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4294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3D88CB-9EB4-4E81-AFBC-B98887E6294B}"/>
              </a:ext>
            </a:extLst>
          </p:cNvPr>
          <p:cNvSpPr>
            <a:spLocks noGrp="1"/>
          </p:cNvSpPr>
          <p:nvPr>
            <p:ph type="sldNum" sz="quarter" idx="12"/>
          </p:nvPr>
        </p:nvSpPr>
        <p:spPr/>
        <p:txBody>
          <a:bodyPr/>
          <a:lstStyle/>
          <a:p>
            <a:pPr>
              <a:defRPr/>
            </a:pPr>
            <a:fld id="{A353EDE0-7BCA-4CDF-9A43-1C4B031A103C}" type="slidenum">
              <a:rPr lang="en-US" smtClean="0"/>
              <a:pPr>
                <a:defRPr/>
              </a:pPr>
              <a:t>5</a:t>
            </a:fld>
            <a:endParaRPr lang="en-US" dirty="0"/>
          </a:p>
        </p:txBody>
      </p:sp>
      <p:sp>
        <p:nvSpPr>
          <p:cNvPr id="4" name="Rectangle 3">
            <a:extLst>
              <a:ext uri="{FF2B5EF4-FFF2-40B4-BE49-F238E27FC236}">
                <a16:creationId xmlns:a16="http://schemas.microsoft.com/office/drawing/2014/main" id="{5937866F-785D-4FD3-AC3E-AF2FA117D31B}"/>
              </a:ext>
            </a:extLst>
          </p:cNvPr>
          <p:cNvSpPr/>
          <p:nvPr/>
        </p:nvSpPr>
        <p:spPr>
          <a:xfrm>
            <a:off x="210844" y="110628"/>
            <a:ext cx="62484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 </a:t>
            </a:r>
            <a:endParaRPr lang="en-ZA" b="1" dirty="0">
              <a:solidFill>
                <a:schemeClr val="tx1"/>
              </a:solidFill>
              <a:latin typeface="Arial" panose="020B0604020202020204" pitchFamily="34" charset="0"/>
              <a:ea typeface="MS PGothic" panose="020B0600070205080204" pitchFamily="34" charset="-128"/>
            </a:endParaRPr>
          </a:p>
        </p:txBody>
      </p:sp>
      <p:sp>
        <p:nvSpPr>
          <p:cNvPr id="5" name="TextBox 4">
            <a:extLst>
              <a:ext uri="{FF2B5EF4-FFF2-40B4-BE49-F238E27FC236}">
                <a16:creationId xmlns:a16="http://schemas.microsoft.com/office/drawing/2014/main" id="{AF4561EE-687E-42C4-A637-1805C8E40127}"/>
              </a:ext>
            </a:extLst>
          </p:cNvPr>
          <p:cNvSpPr txBox="1"/>
          <p:nvPr/>
        </p:nvSpPr>
        <p:spPr>
          <a:xfrm>
            <a:off x="210844" y="729256"/>
            <a:ext cx="11117556" cy="6586418"/>
          </a:xfrm>
          <a:prstGeom prst="rect">
            <a:avLst/>
          </a:prstGeom>
          <a:noFill/>
        </p:spPr>
        <p:txBody>
          <a:bodyPr wrap="square" rtlCol="0">
            <a:spAutoFit/>
          </a:bodyPr>
          <a:lstStyle/>
          <a:p>
            <a:pPr marL="285750" indent="-285750" algn="just">
              <a:spcBef>
                <a:spcPts val="1200"/>
              </a:spcBef>
              <a:buFont typeface="Arial" panose="020B0604020202020204" pitchFamily="34" charset="0"/>
              <a:buChar char="•"/>
            </a:pPr>
            <a:r>
              <a:rPr lang="en-US" sz="1800" dirty="0"/>
              <a:t>Green Drop report is a comprehensive assessment of the state of all wastewater treatment systems in South Africa, including municipal, Department of Public Works and private wastewater treatment systems</a:t>
            </a:r>
          </a:p>
          <a:p>
            <a:pPr marL="342900" indent="-342900" algn="just">
              <a:spcBef>
                <a:spcPts val="1200"/>
              </a:spcBef>
              <a:buFont typeface="Arial" panose="020B0604020202020204" pitchFamily="34" charset="0"/>
              <a:buChar char="•"/>
            </a:pPr>
            <a:r>
              <a:rPr lang="en-US" sz="1800" dirty="0"/>
              <a:t>Blue Drop report is a similar assessment of the state of all drinking water systems (including water treatment works and municipal water distribution systems) in the country</a:t>
            </a:r>
          </a:p>
          <a:p>
            <a:pPr marL="342900" indent="-342900" algn="just">
              <a:spcBef>
                <a:spcPts val="1200"/>
              </a:spcBef>
              <a:buFont typeface="Arial" panose="020B0604020202020204" pitchFamily="34" charset="0"/>
              <a:buChar char="•"/>
            </a:pPr>
            <a:r>
              <a:rPr lang="en-US" sz="1800" dirty="0"/>
              <a:t>Both reports include assessments of the condition of the infrastructure; whether the capacity of the infrastructure is sufficient to deal with the demand;  whether the required maintenance is being done on the infrastructure, whether the infrastructure is operated correctly; whether the proper treatment processes are followed; whether proper monitoring and controls are in place; and  whether the staff have the necessary skills and qualifications</a:t>
            </a:r>
          </a:p>
          <a:p>
            <a:pPr marL="342900" indent="-342900" algn="just">
              <a:spcBef>
                <a:spcPts val="1200"/>
              </a:spcBef>
              <a:buFont typeface="Arial" panose="020B0604020202020204" pitchFamily="34" charset="0"/>
              <a:buChar char="•"/>
            </a:pPr>
            <a:r>
              <a:rPr lang="en-US" sz="1800" dirty="0"/>
              <a:t>No Drop report is an assessment of the degree to which the drinking water distribution systems of municipalities supply water efficiently, without wasting water</a:t>
            </a:r>
          </a:p>
          <a:p>
            <a:pPr marL="342900" indent="-342900" algn="just">
              <a:spcBef>
                <a:spcPts val="1200"/>
              </a:spcBef>
              <a:buFont typeface="Arial" panose="020B0604020202020204" pitchFamily="34" charset="0"/>
              <a:buChar char="•"/>
            </a:pPr>
            <a:r>
              <a:rPr lang="en-US" sz="1800" dirty="0"/>
              <a:t>No Drop assessment includes the levels of physical water losses in the system (for example through leaks in pipes); levels of non-revenue water; the amount of water used per customer per day; whether infrastructure is being maintained properly to minimise wastage; the existence of plans and strategies to reduce water losses; the effectiveness of metering, billing and revenue collection systems</a:t>
            </a:r>
          </a:p>
          <a:p>
            <a:pPr marL="342900" indent="-342900" algn="just">
              <a:spcBef>
                <a:spcPts val="1200"/>
              </a:spcBef>
              <a:buFont typeface="Arial" panose="020B0604020202020204" pitchFamily="34" charset="0"/>
              <a:buChar char="•"/>
            </a:pPr>
            <a:endParaRPr lang="en-GB" sz="1800" dirty="0"/>
          </a:p>
          <a:p>
            <a:pPr marL="342900" indent="-342900" algn="just">
              <a:spcBef>
                <a:spcPts val="1200"/>
              </a:spcBef>
              <a:buFont typeface="Arial" panose="020B0604020202020204" pitchFamily="34" charset="0"/>
              <a:buChar char="•"/>
            </a:pPr>
            <a:endParaRPr lang="en-ZA" sz="1800" dirty="0"/>
          </a:p>
          <a:p>
            <a:pPr algn="just">
              <a:spcBef>
                <a:spcPts val="1200"/>
              </a:spcBef>
            </a:pPr>
            <a:endParaRPr lang="en-GB" sz="1800" dirty="0"/>
          </a:p>
          <a:p>
            <a:pPr algn="just">
              <a:spcBef>
                <a:spcPts val="1200"/>
              </a:spcBef>
            </a:pPr>
            <a:endParaRPr lang="en-ZA" sz="1800" dirty="0"/>
          </a:p>
        </p:txBody>
      </p:sp>
      <p:sp>
        <p:nvSpPr>
          <p:cNvPr id="6" name="Title 1">
            <a:extLst>
              <a:ext uri="{FF2B5EF4-FFF2-40B4-BE49-F238E27FC236}">
                <a16:creationId xmlns:a16="http://schemas.microsoft.com/office/drawing/2014/main" id="{DC0AFA20-EF6E-44E2-8C20-FA0B60F7FF96}"/>
              </a:ext>
            </a:extLst>
          </p:cNvPr>
          <p:cNvSpPr txBox="1">
            <a:spLocks/>
          </p:cNvSpPr>
          <p:nvPr/>
        </p:nvSpPr>
        <p:spPr>
          <a:xfrm>
            <a:off x="1083534" y="134657"/>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US" sz="2400" b="1" dirty="0"/>
              <a:t>What each Drop Report focuses on </a:t>
            </a:r>
          </a:p>
          <a:p>
            <a:endParaRPr lang="en-ZA" sz="2400" b="1" dirty="0"/>
          </a:p>
        </p:txBody>
      </p:sp>
    </p:spTree>
    <p:extLst>
      <p:ext uri="{BB962C8B-B14F-4D97-AF65-F5344CB8AC3E}">
        <p14:creationId xmlns:p14="http://schemas.microsoft.com/office/powerpoint/2010/main" val="271560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3D88CB-9EB4-4E81-AFBC-B98887E6294B}"/>
              </a:ext>
            </a:extLst>
          </p:cNvPr>
          <p:cNvSpPr>
            <a:spLocks noGrp="1"/>
          </p:cNvSpPr>
          <p:nvPr>
            <p:ph type="sldNum" sz="quarter" idx="12"/>
          </p:nvPr>
        </p:nvSpPr>
        <p:spPr/>
        <p:txBody>
          <a:bodyPr/>
          <a:lstStyle/>
          <a:p>
            <a:pPr>
              <a:defRPr/>
            </a:pPr>
            <a:fld id="{A353EDE0-7BCA-4CDF-9A43-1C4B031A103C}" type="slidenum">
              <a:rPr lang="en-US" smtClean="0"/>
              <a:pPr>
                <a:defRPr/>
              </a:pPr>
              <a:t>6</a:t>
            </a:fld>
            <a:endParaRPr lang="en-US" dirty="0"/>
          </a:p>
        </p:txBody>
      </p:sp>
      <p:sp>
        <p:nvSpPr>
          <p:cNvPr id="4" name="Rectangle 3">
            <a:extLst>
              <a:ext uri="{FF2B5EF4-FFF2-40B4-BE49-F238E27FC236}">
                <a16:creationId xmlns:a16="http://schemas.microsoft.com/office/drawing/2014/main" id="{5937866F-785D-4FD3-AC3E-AF2FA117D31B}"/>
              </a:ext>
            </a:extLst>
          </p:cNvPr>
          <p:cNvSpPr/>
          <p:nvPr/>
        </p:nvSpPr>
        <p:spPr>
          <a:xfrm>
            <a:off x="-461010" y="-1132"/>
            <a:ext cx="62484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 </a:t>
            </a:r>
            <a:endParaRPr lang="en-ZA" b="1" dirty="0">
              <a:solidFill>
                <a:schemeClr val="tx1"/>
              </a:solidFill>
            </a:endParaRPr>
          </a:p>
        </p:txBody>
      </p:sp>
      <p:sp>
        <p:nvSpPr>
          <p:cNvPr id="5" name="TextBox 4">
            <a:extLst>
              <a:ext uri="{FF2B5EF4-FFF2-40B4-BE49-F238E27FC236}">
                <a16:creationId xmlns:a16="http://schemas.microsoft.com/office/drawing/2014/main" id="{AF4561EE-687E-42C4-A637-1805C8E40127}"/>
              </a:ext>
            </a:extLst>
          </p:cNvPr>
          <p:cNvSpPr txBox="1"/>
          <p:nvPr/>
        </p:nvSpPr>
        <p:spPr>
          <a:xfrm>
            <a:off x="302284" y="842148"/>
            <a:ext cx="11117556" cy="5047536"/>
          </a:xfrm>
          <a:prstGeom prst="rect">
            <a:avLst/>
          </a:prstGeom>
          <a:noFill/>
        </p:spPr>
        <p:txBody>
          <a:bodyPr wrap="square" rtlCol="0">
            <a:spAutoFit/>
          </a:bodyPr>
          <a:lstStyle/>
          <a:p>
            <a:pPr marL="285750" indent="-285750" algn="just">
              <a:spcBef>
                <a:spcPts val="1200"/>
              </a:spcBef>
              <a:buFont typeface="Arial" panose="020B0604020202020204" pitchFamily="34" charset="0"/>
              <a:buChar char="•"/>
            </a:pPr>
            <a:r>
              <a:rPr lang="en-GB" sz="1800" dirty="0"/>
              <a:t>The aim of this uniquely South African regulatory tool is to improve municipal drinking water quality, wastewater management as well as water conservation and demand management</a:t>
            </a:r>
          </a:p>
          <a:p>
            <a:pPr marL="342900" indent="-342900" algn="just">
              <a:spcBef>
                <a:spcPts val="1200"/>
              </a:spcBef>
              <a:buFont typeface="Arial" panose="020B0604020202020204" pitchFamily="34" charset="0"/>
              <a:buChar char="•"/>
            </a:pPr>
            <a:r>
              <a:rPr lang="en-GB" sz="1800" dirty="0"/>
              <a:t>The reports keep the public and stakeholders informed and updated with credible data and information about the state of water and sanitation services in the country</a:t>
            </a:r>
          </a:p>
          <a:p>
            <a:pPr marL="342900" indent="-342900" algn="just">
              <a:spcBef>
                <a:spcPts val="1200"/>
              </a:spcBef>
              <a:buFont typeface="Arial" panose="020B0604020202020204" pitchFamily="34" charset="0"/>
              <a:buChar char="•"/>
            </a:pPr>
            <a:r>
              <a:rPr lang="en-GB" sz="1800" dirty="0"/>
              <a:t>The reports also recognise water services institutions that achieve compliance and excellence in providing such services. This serves as an incentive for water services institutions to improve their performance</a:t>
            </a:r>
          </a:p>
          <a:p>
            <a:pPr marL="342900" indent="-342900" algn="just">
              <a:spcBef>
                <a:spcPts val="1200"/>
              </a:spcBef>
              <a:buFont typeface="Arial" panose="020B0604020202020204" pitchFamily="34" charset="0"/>
              <a:buChar char="•"/>
            </a:pPr>
            <a:r>
              <a:rPr lang="en-US" sz="1800" dirty="0"/>
              <a:t>The reports identify what needs to be done to address each of the identified shortcomings</a:t>
            </a:r>
          </a:p>
          <a:p>
            <a:pPr marL="800100" lvl="1" indent="-342900" algn="just">
              <a:spcBef>
                <a:spcPts val="1200"/>
              </a:spcBef>
              <a:buFont typeface="Courier New" panose="02070309020205020404" pitchFamily="49" charset="0"/>
              <a:buChar char="o"/>
            </a:pPr>
            <a:r>
              <a:rPr lang="en-US" sz="1800" dirty="0"/>
              <a:t>In this regard, the reports are a support mechanism, in addition to being a regulatory mechanism, because they provide the owners of the infrastructure with advice and guidance as to how to improve their water and sanitation services</a:t>
            </a:r>
          </a:p>
          <a:p>
            <a:pPr marL="342900" indent="-342900" algn="just">
              <a:spcBef>
                <a:spcPts val="1200"/>
              </a:spcBef>
              <a:buFont typeface="Arial" panose="020B0604020202020204" pitchFamily="34" charset="0"/>
              <a:buChar char="•"/>
            </a:pPr>
            <a:endParaRPr lang="en-GB" sz="1800" dirty="0"/>
          </a:p>
          <a:p>
            <a:pPr marL="342900" indent="-342900" algn="just">
              <a:spcBef>
                <a:spcPts val="1200"/>
              </a:spcBef>
              <a:buFont typeface="Arial" panose="020B0604020202020204" pitchFamily="34" charset="0"/>
              <a:buChar char="•"/>
            </a:pPr>
            <a:endParaRPr lang="en-GB" sz="1800" dirty="0"/>
          </a:p>
          <a:p>
            <a:pPr algn="just">
              <a:spcBef>
                <a:spcPts val="1200"/>
              </a:spcBef>
            </a:pPr>
            <a:endParaRPr lang="en-ZA" sz="1800" dirty="0"/>
          </a:p>
        </p:txBody>
      </p:sp>
      <p:sp>
        <p:nvSpPr>
          <p:cNvPr id="8" name="Title 1">
            <a:extLst>
              <a:ext uri="{FF2B5EF4-FFF2-40B4-BE49-F238E27FC236}">
                <a16:creationId xmlns:a16="http://schemas.microsoft.com/office/drawing/2014/main" id="{ECA36566-02DD-46E5-BE0B-324ADE46A452}"/>
              </a:ext>
            </a:extLst>
          </p:cNvPr>
          <p:cNvSpPr txBox="1">
            <a:spLocks/>
          </p:cNvSpPr>
          <p:nvPr/>
        </p:nvSpPr>
        <p:spPr>
          <a:xfrm>
            <a:off x="1083534" y="147991"/>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US" sz="2400" b="1" dirty="0"/>
              <a:t>Purpose of the Drop Reports</a:t>
            </a:r>
          </a:p>
          <a:p>
            <a:endParaRPr lang="en-ZA" sz="2400" b="1" dirty="0"/>
          </a:p>
        </p:txBody>
      </p:sp>
    </p:spTree>
    <p:extLst>
      <p:ext uri="{BB962C8B-B14F-4D97-AF65-F5344CB8AC3E}">
        <p14:creationId xmlns:p14="http://schemas.microsoft.com/office/powerpoint/2010/main" val="69098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395E4C-060C-408D-B0C7-4ED6F2A36D23}"/>
              </a:ext>
            </a:extLst>
          </p:cNvPr>
          <p:cNvSpPr>
            <a:spLocks noGrp="1"/>
          </p:cNvSpPr>
          <p:nvPr>
            <p:ph type="dt" sz="half" idx="10"/>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9080CF9F-E47C-4E5C-8908-26FE002AA284}"/>
              </a:ext>
            </a:extLst>
          </p:cNvPr>
          <p:cNvSpPr>
            <a:spLocks noGrp="1"/>
          </p:cNvSpPr>
          <p:nvPr>
            <p:ph type="sldNum" sz="quarter" idx="12"/>
          </p:nvPr>
        </p:nvSpPr>
        <p:spPr/>
        <p:txBody>
          <a:bodyPr/>
          <a:lstStyle/>
          <a:p>
            <a:pPr>
              <a:defRPr/>
            </a:pPr>
            <a:fld id="{A353EDE0-7BCA-4CDF-9A43-1C4B031A103C}" type="slidenum">
              <a:rPr lang="en-US" smtClean="0"/>
              <a:pPr>
                <a:defRPr/>
              </a:pPr>
              <a:t>7</a:t>
            </a:fld>
            <a:endParaRPr lang="en-US" dirty="0"/>
          </a:p>
        </p:txBody>
      </p:sp>
      <p:sp>
        <p:nvSpPr>
          <p:cNvPr id="9" name="Rectangle 8">
            <a:extLst>
              <a:ext uri="{FF2B5EF4-FFF2-40B4-BE49-F238E27FC236}">
                <a16:creationId xmlns:a16="http://schemas.microsoft.com/office/drawing/2014/main" id="{F9761C24-9723-4ADD-A696-1CD075C32F30}"/>
              </a:ext>
            </a:extLst>
          </p:cNvPr>
          <p:cNvSpPr/>
          <p:nvPr/>
        </p:nvSpPr>
        <p:spPr>
          <a:xfrm>
            <a:off x="309079" y="264695"/>
            <a:ext cx="11273322" cy="4293483"/>
          </a:xfrm>
          <a:prstGeom prst="rect">
            <a:avLst/>
          </a:prstGeom>
        </p:spPr>
        <p:txBody>
          <a:bodyPr wrap="square">
            <a:spAutoFit/>
          </a:bodyPr>
          <a:lstStyle/>
          <a:p>
            <a:pPr algn="just">
              <a:spcBef>
                <a:spcPts val="1800"/>
              </a:spcBef>
            </a:pPr>
            <a:r>
              <a:rPr lang="en-GB" b="1" dirty="0">
                <a:ea typeface="Times New Roman" panose="02020603050405020304" pitchFamily="18" charset="0"/>
                <a:cs typeface="Times New Roman" panose="02020603050405020304" pitchFamily="18" charset="0"/>
              </a:rPr>
              <a:t>	Release of the Green, Blue and No Drop Watch Reports</a:t>
            </a:r>
            <a:endParaRPr lang="en-ZA" sz="2800" dirty="0">
              <a:latin typeface="Syntax For Biwater"/>
              <a:ea typeface="Times New Roman" panose="02020603050405020304" pitchFamily="18" charset="0"/>
              <a:cs typeface="Times New Roman" panose="02020603050405020304" pitchFamily="18" charset="0"/>
            </a:endParaRPr>
          </a:p>
          <a:p>
            <a:pPr marL="342900" indent="-342900" algn="just">
              <a:spcBef>
                <a:spcPts val="1800"/>
              </a:spcBef>
              <a:buFont typeface="Arial" panose="020B0604020202020204" pitchFamily="34" charset="0"/>
              <a:buChar char="•"/>
            </a:pPr>
            <a:endParaRPr lang="en-GB" sz="800" dirty="0">
              <a:cs typeface="Times New Roman" panose="02020603050405020304" pitchFamily="18" charset="0"/>
            </a:endParaRPr>
          </a:p>
          <a:p>
            <a:pPr marL="342900" indent="-342900" algn="just">
              <a:spcBef>
                <a:spcPts val="1800"/>
              </a:spcBef>
              <a:buFont typeface="Arial" panose="020B0604020202020204" pitchFamily="34" charset="0"/>
              <a:buChar char="•"/>
            </a:pPr>
            <a:r>
              <a:rPr lang="en-GB" sz="1800" dirty="0">
                <a:cs typeface="Times New Roman" panose="02020603050405020304" pitchFamily="18" charset="0"/>
              </a:rPr>
              <a:t>Each comprehensive drop report is released every two years, with interim report in alternate year</a:t>
            </a:r>
          </a:p>
          <a:p>
            <a:pPr marL="342900" indent="-342900" algn="just">
              <a:spcBef>
                <a:spcPts val="1800"/>
              </a:spcBef>
              <a:buFont typeface="Arial" panose="020B0604020202020204" pitchFamily="34" charset="0"/>
              <a:buChar char="•"/>
            </a:pPr>
            <a:r>
              <a:rPr lang="en-GB" sz="1800" dirty="0">
                <a:cs typeface="Times New Roman" panose="02020603050405020304" pitchFamily="18" charset="0"/>
              </a:rPr>
              <a:t>Full Green Drop was released in 2022, along with interim Blue Drop report</a:t>
            </a:r>
          </a:p>
          <a:p>
            <a:pPr marL="342900" indent="-342900" algn="just">
              <a:spcBef>
                <a:spcPts val="1800"/>
              </a:spcBef>
              <a:buFont typeface="Arial" panose="020B0604020202020204" pitchFamily="34" charset="0"/>
              <a:buChar char="•"/>
            </a:pPr>
            <a:r>
              <a:rPr lang="en-GB" sz="1800" dirty="0">
                <a:cs typeface="Times New Roman" panose="02020603050405020304" pitchFamily="18" charset="0"/>
              </a:rPr>
              <a:t>Interim Green Drop and full Blue Drop reports will be released in July 2023 respectively</a:t>
            </a:r>
          </a:p>
          <a:p>
            <a:pPr marL="342900" indent="-342900" algn="just">
              <a:spcBef>
                <a:spcPts val="1800"/>
              </a:spcBef>
              <a:buFont typeface="Arial" panose="020B0604020202020204" pitchFamily="34" charset="0"/>
              <a:buChar char="•"/>
            </a:pPr>
            <a:r>
              <a:rPr lang="en-GB" sz="1800" dirty="0">
                <a:cs typeface="Times New Roman" panose="02020603050405020304" pitchFamily="18" charset="0"/>
              </a:rPr>
              <a:t>Full No Drop report will be released in September</a:t>
            </a:r>
            <a:endParaRPr lang="en-ZA" sz="1800" dirty="0">
              <a:latin typeface="Syntax For Biwater"/>
              <a:ea typeface="Times New Roman" panose="02020603050405020304" pitchFamily="18" charset="0"/>
              <a:cs typeface="Times New Roman" panose="02020603050405020304" pitchFamily="18" charset="0"/>
            </a:endParaRPr>
          </a:p>
          <a:p>
            <a:pPr marL="342900" indent="-342900" algn="just">
              <a:spcBef>
                <a:spcPts val="1800"/>
              </a:spcBef>
              <a:buFont typeface="Arial" panose="020B0604020202020204" pitchFamily="34" charset="0"/>
              <a:buChar char="•"/>
            </a:pPr>
            <a:r>
              <a:rPr lang="en-GB" sz="1800" dirty="0">
                <a:cs typeface="Times New Roman" panose="02020603050405020304" pitchFamily="18" charset="0"/>
              </a:rPr>
              <a:t>Department is now releasing Green, Blue and No-drop Watch reports, as a precursor to the releases of the reports in July</a:t>
            </a:r>
          </a:p>
          <a:p>
            <a:pPr marL="800100" lvl="1" indent="-342900" algn="just">
              <a:spcBef>
                <a:spcPts val="1800"/>
              </a:spcBef>
              <a:buFont typeface="Courier New" panose="02070309020205020404" pitchFamily="49" charset="0"/>
              <a:buChar char="o"/>
            </a:pPr>
            <a:r>
              <a:rPr lang="en-GB" sz="1800" dirty="0">
                <a:cs typeface="Times New Roman" panose="02020603050405020304" pitchFamily="18" charset="0"/>
              </a:rPr>
              <a:t>The three watch reports are now available on the DWS website</a:t>
            </a:r>
          </a:p>
        </p:txBody>
      </p:sp>
    </p:spTree>
    <p:extLst>
      <p:ext uri="{BB962C8B-B14F-4D97-AF65-F5344CB8AC3E}">
        <p14:creationId xmlns:p14="http://schemas.microsoft.com/office/powerpoint/2010/main" val="172280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395E4C-060C-408D-B0C7-4ED6F2A36D23}"/>
              </a:ext>
            </a:extLst>
          </p:cNvPr>
          <p:cNvSpPr>
            <a:spLocks noGrp="1"/>
          </p:cNvSpPr>
          <p:nvPr>
            <p:ph type="dt" sz="half" idx="10"/>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9080CF9F-E47C-4E5C-8908-26FE002AA284}"/>
              </a:ext>
            </a:extLst>
          </p:cNvPr>
          <p:cNvSpPr>
            <a:spLocks noGrp="1"/>
          </p:cNvSpPr>
          <p:nvPr>
            <p:ph type="sldNum" sz="quarter" idx="12"/>
          </p:nvPr>
        </p:nvSpPr>
        <p:spPr/>
        <p:txBody>
          <a:bodyPr/>
          <a:lstStyle/>
          <a:p>
            <a:pPr>
              <a:defRPr/>
            </a:pPr>
            <a:fld id="{A353EDE0-7BCA-4CDF-9A43-1C4B031A103C}" type="slidenum">
              <a:rPr lang="en-US" smtClean="0"/>
              <a:pPr>
                <a:defRPr/>
              </a:pPr>
              <a:t>8</a:t>
            </a:fld>
            <a:endParaRPr lang="en-US" dirty="0"/>
          </a:p>
        </p:txBody>
      </p:sp>
      <p:sp>
        <p:nvSpPr>
          <p:cNvPr id="9" name="Rectangle 8">
            <a:extLst>
              <a:ext uri="{FF2B5EF4-FFF2-40B4-BE49-F238E27FC236}">
                <a16:creationId xmlns:a16="http://schemas.microsoft.com/office/drawing/2014/main" id="{F9761C24-9723-4ADD-A696-1CD075C32F30}"/>
              </a:ext>
            </a:extLst>
          </p:cNvPr>
          <p:cNvSpPr/>
          <p:nvPr/>
        </p:nvSpPr>
        <p:spPr>
          <a:xfrm>
            <a:off x="232610" y="167005"/>
            <a:ext cx="11726779" cy="6370975"/>
          </a:xfrm>
          <a:prstGeom prst="rect">
            <a:avLst/>
          </a:prstGeom>
        </p:spPr>
        <p:txBody>
          <a:bodyPr wrap="square">
            <a:spAutoFit/>
          </a:bodyPr>
          <a:lstStyle/>
          <a:p>
            <a:pPr algn="just">
              <a:spcBef>
                <a:spcPts val="600"/>
              </a:spcBef>
            </a:pPr>
            <a:r>
              <a:rPr lang="en-GB" b="1" dirty="0">
                <a:ea typeface="Times New Roman" panose="02020603050405020304" pitchFamily="18" charset="0"/>
                <a:cs typeface="Times New Roman" panose="02020603050405020304" pitchFamily="18" charset="0"/>
              </a:rPr>
              <a:t>	The Green, Blue and No Drop Watch Reports</a:t>
            </a:r>
            <a:endParaRPr lang="en-ZA" sz="2800" dirty="0">
              <a:latin typeface="Syntax For Biwater"/>
              <a:ea typeface="Times New Roman" panose="02020603050405020304" pitchFamily="18" charset="0"/>
              <a:cs typeface="Times New Roman" panose="02020603050405020304" pitchFamily="18" charset="0"/>
            </a:endParaRPr>
          </a:p>
          <a:p>
            <a:pPr marL="285750" indent="-285750" algn="just">
              <a:spcBef>
                <a:spcPts val="600"/>
              </a:spcBef>
              <a:buFont typeface="Arial" panose="020B0604020202020204" pitchFamily="34" charset="0"/>
              <a:buChar char="•"/>
            </a:pPr>
            <a:endParaRPr lang="en-GB" sz="800" dirty="0">
              <a:ea typeface="Times New Roman" panose="02020603050405020304" pitchFamily="18" charset="0"/>
              <a:cs typeface="Times New Roman" panose="02020603050405020304" pitchFamily="18" charset="0"/>
            </a:endParaRPr>
          </a:p>
          <a:p>
            <a:pPr marL="285750" indent="-285750" algn="just">
              <a:spcBef>
                <a:spcPts val="600"/>
              </a:spcBef>
              <a:buFont typeface="Arial" panose="020B0604020202020204" pitchFamily="34" charset="0"/>
              <a:buChar char="•"/>
            </a:pPr>
            <a:r>
              <a:rPr lang="en-GB" sz="1800" dirty="0">
                <a:ea typeface="Times New Roman" panose="02020603050405020304" pitchFamily="18" charset="0"/>
                <a:cs typeface="Times New Roman" panose="02020603050405020304" pitchFamily="18" charset="0"/>
              </a:rPr>
              <a:t>Blue Drop Watch Report:</a:t>
            </a:r>
          </a:p>
          <a:p>
            <a:pPr marL="742950" lvl="1" indent="-285750" algn="just">
              <a:spcBef>
                <a:spcPts val="600"/>
              </a:spcBef>
              <a:buFont typeface="Courier New" panose="02070309020205020404" pitchFamily="49" charset="0"/>
              <a:buChar char="o"/>
            </a:pPr>
            <a:r>
              <a:rPr lang="en-GB" sz="1800" dirty="0">
                <a:ea typeface="Times New Roman" panose="02020603050405020304" pitchFamily="18" charset="0"/>
                <a:cs typeface="Times New Roman" panose="02020603050405020304" pitchFamily="18" charset="0"/>
              </a:rPr>
              <a:t>2023 Blue Drop Watch Report provides an assessment of the condition of water distribution infrastructure and drinking water quality of a sample of the drinking water supply systems in the country</a:t>
            </a:r>
          </a:p>
          <a:p>
            <a:pPr marL="742950" lvl="1" indent="-285750" algn="just">
              <a:spcBef>
                <a:spcPts val="600"/>
              </a:spcBef>
              <a:buFont typeface="Courier New" panose="02070309020205020404" pitchFamily="49" charset="0"/>
              <a:buChar char="o"/>
            </a:pPr>
            <a:r>
              <a:rPr lang="en-GB" sz="1800" dirty="0">
                <a:ea typeface="Times New Roman" panose="02020603050405020304" pitchFamily="18" charset="0"/>
                <a:cs typeface="Times New Roman" panose="02020603050405020304" pitchFamily="18" charset="0"/>
              </a:rPr>
              <a:t>Full Blue Drop report will cover all drinking water supply systems in the country and will also include non-technical aspects such as skills and qualifications of municipal staff</a:t>
            </a:r>
          </a:p>
          <a:p>
            <a:pPr marL="285750" indent="-285750" algn="just">
              <a:spcBef>
                <a:spcPts val="600"/>
              </a:spcBef>
              <a:buFont typeface="Arial" panose="020B0604020202020204" pitchFamily="34" charset="0"/>
              <a:buChar char="•"/>
            </a:pPr>
            <a:r>
              <a:rPr lang="en-GB" sz="1800" dirty="0">
                <a:ea typeface="Times New Roman" panose="02020603050405020304" pitchFamily="18" charset="0"/>
                <a:cs typeface="Times New Roman" panose="02020603050405020304" pitchFamily="18" charset="0"/>
              </a:rPr>
              <a:t>No Drop Watch Report:</a:t>
            </a:r>
          </a:p>
          <a:p>
            <a:pPr marL="742950" lvl="1" indent="-285750" algn="just">
              <a:spcBef>
                <a:spcPts val="600"/>
              </a:spcBef>
              <a:buFont typeface="Courier New" panose="02070309020205020404" pitchFamily="49" charset="0"/>
              <a:buChar char="o"/>
            </a:pPr>
            <a:r>
              <a:rPr lang="en-GB" sz="1800" dirty="0">
                <a:ea typeface="Times New Roman" panose="02020603050405020304" pitchFamily="18" charset="0"/>
              </a:rPr>
              <a:t>2023 No Drop Watch Report is based on water conservation and demand management reports received from a sample of municipalities</a:t>
            </a:r>
          </a:p>
          <a:p>
            <a:pPr marL="742950" lvl="1" indent="-285750">
              <a:spcBef>
                <a:spcPts val="600"/>
              </a:spcBef>
              <a:buFont typeface="Courier New" panose="02070309020205020404" pitchFamily="49" charset="0"/>
              <a:buChar char="o"/>
            </a:pPr>
            <a:r>
              <a:rPr lang="en-GB" sz="1800" dirty="0">
                <a:ea typeface="Times New Roman" panose="02020603050405020304" pitchFamily="18" charset="0"/>
              </a:rPr>
              <a:t>Information was used to extrapolate projections regarding the extent of water losses and non-revenue water in the country</a:t>
            </a:r>
          </a:p>
          <a:p>
            <a:pPr marL="742950" lvl="1" indent="-285750">
              <a:spcBef>
                <a:spcPts val="600"/>
              </a:spcBef>
              <a:buFont typeface="Courier New" panose="02070309020205020404" pitchFamily="49" charset="0"/>
              <a:buChar char="o"/>
            </a:pPr>
            <a:r>
              <a:rPr lang="en-GB" sz="1800" dirty="0">
                <a:ea typeface="Times New Roman" panose="02020603050405020304" pitchFamily="18" charset="0"/>
                <a:cs typeface="Times New Roman" panose="02020603050405020304" pitchFamily="18" charset="0"/>
              </a:rPr>
              <a:t>Full No Drop report will provide audited assessment of water </a:t>
            </a:r>
            <a:r>
              <a:rPr lang="en-GB" sz="1800" dirty="0">
                <a:ea typeface="Times New Roman" panose="02020603050405020304" pitchFamily="18" charset="0"/>
              </a:rPr>
              <a:t>losses and non-revenue water in all municipalities in the country</a:t>
            </a:r>
            <a:endParaRPr lang="en-GB" sz="1800" dirty="0">
              <a:ea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en-GB" sz="1800" dirty="0"/>
              <a:t>Green Drop Watch Report:</a:t>
            </a:r>
          </a:p>
          <a:p>
            <a:pPr marL="742950" lvl="1" indent="-285750">
              <a:spcBef>
                <a:spcPts val="600"/>
              </a:spcBef>
              <a:buFont typeface="Courier New" panose="02070309020205020404" pitchFamily="49" charset="0"/>
              <a:buChar char="o"/>
            </a:pPr>
            <a:r>
              <a:rPr lang="en-US" sz="1800" dirty="0"/>
              <a:t>Provides information on what has been done to address wastewater systems of Water Services Authorities that scored less than 30% in the 2022 Green Drop Report </a:t>
            </a:r>
          </a:p>
          <a:p>
            <a:pPr marL="742950" lvl="1" indent="-285750">
              <a:spcBef>
                <a:spcPts val="600"/>
              </a:spcBef>
              <a:buFont typeface="Courier New" panose="02070309020205020404" pitchFamily="49" charset="0"/>
              <a:buChar char="o"/>
            </a:pPr>
            <a:endParaRPr lang="en-ZA" sz="1800" dirty="0"/>
          </a:p>
          <a:p>
            <a:pPr marL="742950" lvl="1" indent="-285750" algn="just">
              <a:spcBef>
                <a:spcPts val="600"/>
              </a:spcBef>
              <a:buFont typeface="Courier New" panose="02070309020205020404" pitchFamily="49" charset="0"/>
              <a:buChar char="o"/>
            </a:pPr>
            <a:endParaRPr lang="en-GB" sz="18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00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2DAC-37E9-4AF4-BC1E-A2CC47C59954}"/>
              </a:ext>
            </a:extLst>
          </p:cNvPr>
          <p:cNvSpPr>
            <a:spLocks noGrp="1"/>
          </p:cNvSpPr>
          <p:nvPr>
            <p:ph type="ctrTitle"/>
          </p:nvPr>
        </p:nvSpPr>
        <p:spPr/>
        <p:txBody>
          <a:bodyPr/>
          <a:lstStyle/>
          <a:p>
            <a:r>
              <a:rPr lang="en-US" b="1" dirty="0"/>
              <a:t>Summary of results </a:t>
            </a:r>
            <a:endParaRPr lang="en-ZA" b="1" dirty="0"/>
          </a:p>
        </p:txBody>
      </p:sp>
      <p:sp>
        <p:nvSpPr>
          <p:cNvPr id="4" name="Slide Number Placeholder 3">
            <a:extLst>
              <a:ext uri="{FF2B5EF4-FFF2-40B4-BE49-F238E27FC236}">
                <a16:creationId xmlns:a16="http://schemas.microsoft.com/office/drawing/2014/main" id="{547C2C86-A86C-44D5-8D5A-B8949E17A230}"/>
              </a:ext>
            </a:extLst>
          </p:cNvPr>
          <p:cNvSpPr>
            <a:spLocks noGrp="1"/>
          </p:cNvSpPr>
          <p:nvPr>
            <p:ph type="sldNum" sz="quarter" idx="12"/>
          </p:nvPr>
        </p:nvSpPr>
        <p:spPr/>
        <p:txBody>
          <a:bodyPr/>
          <a:lstStyle/>
          <a:p>
            <a:pPr>
              <a:defRPr/>
            </a:pPr>
            <a:fld id="{882C7E67-1EE8-45B0-BDF4-FB621080F5D5}" type="slidenum">
              <a:rPr lang="en-US" smtClean="0"/>
              <a:pPr>
                <a:defRPr/>
              </a:pPr>
              <a:t>9</a:t>
            </a:fld>
            <a:endParaRPr lang="en-US" dirty="0"/>
          </a:p>
        </p:txBody>
      </p:sp>
    </p:spTree>
    <p:extLst>
      <p:ext uri="{BB962C8B-B14F-4D97-AF65-F5344CB8AC3E}">
        <p14:creationId xmlns:p14="http://schemas.microsoft.com/office/powerpoint/2010/main" val="3370240195"/>
      </p:ext>
    </p:extLst>
  </p:cSld>
  <p:clrMapOvr>
    <a:masterClrMapping/>
  </p:clrMapOvr>
</p:sld>
</file>

<file path=ppt/theme/theme1.xml><?xml version="1.0" encoding="utf-8"?>
<a:theme xmlns:a="http://schemas.openxmlformats.org/drawingml/2006/main" name="2_CO-BRANDED DHS &amp; DWS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BRANDED DHS &amp; DWS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lumMod val="95000"/>
          </a:schemeClr>
        </a:solidFill>
      </a:spPr>
      <a:bodyPr wrap="square" rtlCol="0">
        <a:spAutoFit/>
      </a:bodyPr>
      <a:lstStyle>
        <a:defPPr algn="l">
          <a:defRPr dirty="0"/>
        </a:defPPr>
      </a:lstStyle>
    </a:txDef>
  </a:objectDefaults>
  <a:extraClrSchemeLst/>
</a:theme>
</file>

<file path=ppt/theme/theme5.xml><?xml version="1.0" encoding="utf-8"?>
<a:theme xmlns:a="http://schemas.openxmlformats.org/drawingml/2006/main" name="CO-BRANDED DHS &amp; DWS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336</TotalTime>
  <Words>5713</Words>
  <Application>Microsoft Office PowerPoint</Application>
  <PresentationFormat>Widescreen</PresentationFormat>
  <Paragraphs>1510</Paragraphs>
  <Slides>37</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37</vt:i4>
      </vt:variant>
    </vt:vector>
  </HeadingPairs>
  <TitlesOfParts>
    <vt:vector size="47" baseType="lpstr">
      <vt:lpstr>Arial</vt:lpstr>
      <vt:lpstr>Calibri</vt:lpstr>
      <vt:lpstr>Calibri Light</vt:lpstr>
      <vt:lpstr>Courier New</vt:lpstr>
      <vt:lpstr>Syntax For Biwater</vt:lpstr>
      <vt:lpstr>2_CO-BRANDED DHS &amp; DWS PRESENTATION</vt:lpstr>
      <vt:lpstr>Custom Design</vt:lpstr>
      <vt:lpstr>1_Custom Design</vt:lpstr>
      <vt:lpstr>3_CO-BRANDED DHS &amp; DWS PRESENTATION</vt:lpstr>
      <vt:lpstr>CO-BRANDED DHS &amp; DWS PRESENTATION</vt:lpstr>
      <vt:lpstr>PowerPoint Presentation</vt:lpstr>
      <vt:lpstr>Introduction </vt:lpstr>
      <vt:lpstr>PowerPoint Presentation</vt:lpstr>
      <vt:lpstr>PowerPoint Presentation</vt:lpstr>
      <vt:lpstr>PowerPoint Presentation</vt:lpstr>
      <vt:lpstr>PowerPoint Presentation</vt:lpstr>
      <vt:lpstr>PowerPoint Presentation</vt:lpstr>
      <vt:lpstr>PowerPoint Presentation</vt:lpstr>
      <vt:lpstr>Summary of results </vt:lpstr>
      <vt:lpstr>PowerPoint Presentation</vt:lpstr>
      <vt:lpstr>PowerPoint Presentation</vt:lpstr>
      <vt:lpstr>2. BLUE DROP WATCH REPORT SUMMARY OF FINDINGS </vt:lpstr>
      <vt:lpstr>PowerPoint Presentation</vt:lpstr>
      <vt:lpstr>PowerPoint Presentation</vt:lpstr>
      <vt:lpstr>Blue Drop Watch report: drinking water infrastructure condition status </vt:lpstr>
      <vt:lpstr>Drinking Water Quality : Microbiological Compliance  </vt:lpstr>
      <vt:lpstr>Drinking Water Quality: Chemical Compliance</vt:lpstr>
      <vt:lpstr>BLUE DROP WATCH REPORT: DRINKING WATER QUALITY</vt:lpstr>
      <vt:lpstr>IMPLICATIONS OF THE BLUE DROP WATCH REPORT FINDINGS </vt:lpstr>
      <vt:lpstr>3. NO DROP WATCH REPORT SUMMARY OF FINDINGS</vt:lpstr>
      <vt:lpstr>PowerPoint Presentation</vt:lpstr>
      <vt:lpstr>PowerPoint Presentation</vt:lpstr>
      <vt:lpstr>PowerPoint Presentation</vt:lpstr>
      <vt:lpstr>PowerPoint Presentation</vt:lpstr>
      <vt:lpstr>PowerPoint Presentation</vt:lpstr>
      <vt:lpstr>Drinking Water Quality – sampled systems in Eastern Cape (see slide 13 for definitions of colour coding)</vt:lpstr>
      <vt:lpstr>Drinking Water Quality – sampled systems Free State</vt:lpstr>
      <vt:lpstr>Drinking Water Quality – sampled systems Gauteng</vt:lpstr>
      <vt:lpstr>Drinking Water Quality – sampled systems KZN</vt:lpstr>
      <vt:lpstr>Drinking Water Quality – sampled systems Limpopo</vt:lpstr>
      <vt:lpstr>Drinking Water Quality – sampled systems Mpumalanga</vt:lpstr>
      <vt:lpstr>Drinking Water Quality – sampled systems North-West</vt:lpstr>
      <vt:lpstr>Drinking Water Quality – sampled systems Northern Cape</vt:lpstr>
      <vt:lpstr>Drinking Water Quality – sampled systems Northern Cape (2)</vt:lpstr>
      <vt:lpstr>Drinking Water Quality – sampled systems Western Cape</vt:lpstr>
      <vt:lpstr>Drinking Water Quality – sampled systems Western Cape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Marlene</dc:creator>
  <cp:lastModifiedBy>Ngako Mmabatho</cp:lastModifiedBy>
  <cp:revision>770</cp:revision>
  <dcterms:created xsi:type="dcterms:W3CDTF">2012-08-01T10:33:21Z</dcterms:created>
  <dcterms:modified xsi:type="dcterms:W3CDTF">2023-06-06T10:55:21Z</dcterms:modified>
</cp:coreProperties>
</file>