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4"/>
  </p:notesMasterIdLst>
  <p:sldIdLst>
    <p:sldId id="266" r:id="rId3"/>
    <p:sldId id="267" r:id="rId4"/>
    <p:sldId id="263" r:id="rId5"/>
    <p:sldId id="257" r:id="rId6"/>
    <p:sldId id="262" r:id="rId7"/>
    <p:sldId id="261" r:id="rId8"/>
    <p:sldId id="264" r:id="rId9"/>
    <p:sldId id="268" r:id="rId10"/>
    <p:sldId id="258" r:id="rId11"/>
    <p:sldId id="259"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Default Section" id="{C1259A30-1C37-4EA0-B010-D86534CA4D6C}">
          <p14:sldIdLst>
            <p14:sldId id="266"/>
            <p14:sldId id="267"/>
            <p14:sldId id="263"/>
            <p14:sldId id="257"/>
          </p14:sldIdLst>
        </p14:section>
        <p14:section name="Untitled Section" id="{C9BB1C31-34CF-451C-A934-1B1D9818F2D7}">
          <p14:sldIdLst>
            <p14:sldId id="262"/>
            <p14:sldId id="261"/>
            <p14:sldId id="264"/>
            <p14:sldId id="258"/>
            <p14:sldId id="259"/>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8480AB-F07B-4808-A787-2110942F6D7E}" type="datetimeFigureOut">
              <a:rPr lang="en-ZA" smtClean="0"/>
              <a:pPr/>
              <a:t>2013/02/08</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0ACAA3-F4D4-4A0C-811C-02EB84D8C38B}" type="slidenum">
              <a:rPr lang="en-ZA" smtClean="0"/>
              <a:pPr/>
              <a:t>‹#›</a:t>
            </a:fld>
            <a:endParaRPr lang="en-ZA"/>
          </a:p>
        </p:txBody>
      </p:sp>
    </p:spTree>
    <p:extLst>
      <p:ext uri="{BB962C8B-B14F-4D97-AF65-F5344CB8AC3E}">
        <p14:creationId xmlns="" xmlns:p14="http://schemas.microsoft.com/office/powerpoint/2010/main" val="485575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ZA" dirty="0" smtClean="0"/>
          </a:p>
        </p:txBody>
      </p:sp>
      <p:sp>
        <p:nvSpPr>
          <p:cNvPr id="21508" name="Slide Number Placeholder 3"/>
          <p:cNvSpPr>
            <a:spLocks noGrp="1"/>
          </p:cNvSpPr>
          <p:nvPr>
            <p:ph type="sldNum" sz="quarter" idx="5"/>
          </p:nvPr>
        </p:nvSpPr>
        <p:spPr>
          <a:noFill/>
          <a:ln>
            <a:miter lim="800000"/>
            <a:headEnd/>
            <a:tailEnd/>
          </a:ln>
        </p:spPr>
        <p:txBody>
          <a:bodyPr/>
          <a:lstStyle/>
          <a:p>
            <a:fld id="{7394B7AF-B27D-4259-A03B-85CA9411A4AB}" type="slidenum">
              <a:rPr lang="en-US" smtClean="0">
                <a:solidFill>
                  <a:prstClr val="black"/>
                </a:solidFill>
              </a:rPr>
              <a:pPr/>
              <a:t>4</a:t>
            </a:fld>
            <a:endParaRPr lang="en-US" dirty="0" smtClean="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ZA" dirty="0" smtClean="0"/>
          </a:p>
        </p:txBody>
      </p:sp>
      <p:sp>
        <p:nvSpPr>
          <p:cNvPr id="21508" name="Slide Number Placeholder 3"/>
          <p:cNvSpPr>
            <a:spLocks noGrp="1"/>
          </p:cNvSpPr>
          <p:nvPr>
            <p:ph type="sldNum" sz="quarter" idx="5"/>
          </p:nvPr>
        </p:nvSpPr>
        <p:spPr>
          <a:noFill/>
          <a:ln>
            <a:miter lim="800000"/>
            <a:headEnd/>
            <a:tailEnd/>
          </a:ln>
        </p:spPr>
        <p:txBody>
          <a:bodyPr/>
          <a:lstStyle/>
          <a:p>
            <a:fld id="{7394B7AF-B27D-4259-A03B-85CA9411A4AB}" type="slidenum">
              <a:rPr lang="en-US">
                <a:solidFill>
                  <a:prstClr val="black"/>
                </a:solidFill>
              </a:rPr>
              <a:pPr/>
              <a:t>5</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ZA" dirty="0" smtClean="0"/>
          </a:p>
        </p:txBody>
      </p:sp>
      <p:sp>
        <p:nvSpPr>
          <p:cNvPr id="21508" name="Slide Number Placeholder 3"/>
          <p:cNvSpPr>
            <a:spLocks noGrp="1"/>
          </p:cNvSpPr>
          <p:nvPr>
            <p:ph type="sldNum" sz="quarter" idx="5"/>
          </p:nvPr>
        </p:nvSpPr>
        <p:spPr>
          <a:noFill/>
          <a:ln>
            <a:miter lim="800000"/>
            <a:headEnd/>
            <a:tailEnd/>
          </a:ln>
        </p:spPr>
        <p:txBody>
          <a:bodyPr/>
          <a:lstStyle/>
          <a:p>
            <a:fld id="{7394B7AF-B27D-4259-A03B-85CA9411A4AB}" type="slidenum">
              <a:rPr lang="en-US" smtClean="0">
                <a:solidFill>
                  <a:prstClr val="black"/>
                </a:solidFill>
              </a:rPr>
              <a:pPr/>
              <a:t>6</a:t>
            </a:fld>
            <a:endParaRPr lang="en-US" dirty="0" smtClean="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ZA" dirty="0" smtClean="0"/>
          </a:p>
        </p:txBody>
      </p:sp>
      <p:sp>
        <p:nvSpPr>
          <p:cNvPr id="21508" name="Slide Number Placeholder 3"/>
          <p:cNvSpPr>
            <a:spLocks noGrp="1"/>
          </p:cNvSpPr>
          <p:nvPr>
            <p:ph type="sldNum" sz="quarter" idx="5"/>
          </p:nvPr>
        </p:nvSpPr>
        <p:spPr>
          <a:noFill/>
          <a:ln>
            <a:miter lim="800000"/>
            <a:headEnd/>
            <a:tailEnd/>
          </a:ln>
        </p:spPr>
        <p:txBody>
          <a:bodyPr/>
          <a:lstStyle/>
          <a:p>
            <a:fld id="{7394B7AF-B27D-4259-A03B-85CA9411A4AB}" type="slidenum">
              <a:rPr lang="en-US" smtClean="0">
                <a:solidFill>
                  <a:prstClr val="black"/>
                </a:solidFill>
              </a:rPr>
              <a:pPr/>
              <a:t>7</a:t>
            </a:fld>
            <a:endParaRPr lang="en-US" dirty="0" smtClean="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ZA" dirty="0" smtClean="0"/>
          </a:p>
        </p:txBody>
      </p:sp>
      <p:sp>
        <p:nvSpPr>
          <p:cNvPr id="21508" name="Slide Number Placeholder 3"/>
          <p:cNvSpPr>
            <a:spLocks noGrp="1"/>
          </p:cNvSpPr>
          <p:nvPr>
            <p:ph type="sldNum" sz="quarter" idx="5"/>
          </p:nvPr>
        </p:nvSpPr>
        <p:spPr>
          <a:noFill/>
          <a:ln>
            <a:miter lim="800000"/>
            <a:headEnd/>
            <a:tailEnd/>
          </a:ln>
        </p:spPr>
        <p:txBody>
          <a:bodyPr/>
          <a:lstStyle/>
          <a:p>
            <a:fld id="{7394B7AF-B27D-4259-A03B-85CA9411A4AB}" type="slidenum">
              <a:rPr lang="en-US" smtClean="0">
                <a:solidFill>
                  <a:prstClr val="black"/>
                </a:solidFill>
              </a:rPr>
              <a:pPr/>
              <a:t>8</a:t>
            </a:fld>
            <a:endParaRPr lang="en-US" dirty="0" smtClean="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ZA" dirty="0" smtClean="0"/>
          </a:p>
        </p:txBody>
      </p:sp>
      <p:sp>
        <p:nvSpPr>
          <p:cNvPr id="21508" name="Slide Number Placeholder 3"/>
          <p:cNvSpPr>
            <a:spLocks noGrp="1"/>
          </p:cNvSpPr>
          <p:nvPr>
            <p:ph type="sldNum" sz="quarter" idx="5"/>
          </p:nvPr>
        </p:nvSpPr>
        <p:spPr>
          <a:noFill/>
          <a:ln>
            <a:miter lim="800000"/>
            <a:headEnd/>
            <a:tailEnd/>
          </a:ln>
        </p:spPr>
        <p:txBody>
          <a:bodyPr/>
          <a:lstStyle/>
          <a:p>
            <a:fld id="{7394B7AF-B27D-4259-A03B-85CA9411A4AB}" type="slidenum">
              <a:rPr lang="en-US" smtClean="0">
                <a:solidFill>
                  <a:prstClr val="black"/>
                </a:solidFill>
              </a:rPr>
              <a:pPr/>
              <a:t>9</a:t>
            </a:fld>
            <a:endParaRPr lang="en-US" dirty="0" smtClean="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ZA" dirty="0" smtClean="0"/>
          </a:p>
        </p:txBody>
      </p:sp>
      <p:sp>
        <p:nvSpPr>
          <p:cNvPr id="21508" name="Slide Number Placeholder 3"/>
          <p:cNvSpPr>
            <a:spLocks noGrp="1"/>
          </p:cNvSpPr>
          <p:nvPr>
            <p:ph type="sldNum" sz="quarter" idx="5"/>
          </p:nvPr>
        </p:nvSpPr>
        <p:spPr>
          <a:noFill/>
          <a:ln>
            <a:miter lim="800000"/>
            <a:headEnd/>
            <a:tailEnd/>
          </a:ln>
        </p:spPr>
        <p:txBody>
          <a:bodyPr/>
          <a:lstStyle/>
          <a:p>
            <a:fld id="{7394B7AF-B27D-4259-A03B-85CA9411A4AB}" type="slidenum">
              <a:rPr lang="en-US" smtClean="0"/>
              <a:pPr/>
              <a:t>10</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endParaRPr lang="en-ZA" dirty="0" smtClean="0"/>
          </a:p>
        </p:txBody>
      </p:sp>
      <p:sp>
        <p:nvSpPr>
          <p:cNvPr id="21508" name="Slide Number Placeholder 3"/>
          <p:cNvSpPr>
            <a:spLocks noGrp="1"/>
          </p:cNvSpPr>
          <p:nvPr>
            <p:ph type="sldNum" sz="quarter" idx="5"/>
          </p:nvPr>
        </p:nvSpPr>
        <p:spPr>
          <a:noFill/>
          <a:ln>
            <a:miter lim="800000"/>
            <a:headEnd/>
            <a:tailEnd/>
          </a:ln>
        </p:spPr>
        <p:txBody>
          <a:bodyPr/>
          <a:lstStyle/>
          <a:p>
            <a:fld id="{7394B7AF-B27D-4259-A03B-85CA9411A4AB}" type="slidenum">
              <a:rPr lang="en-US" smtClean="0"/>
              <a:pPr/>
              <a:t>11</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2" descr="DWA Slide Master.jpg"/>
          <p:cNvPicPr>
            <a:picLocks noChangeAspect="1"/>
          </p:cNvPicPr>
          <p:nvPr userDrawn="1"/>
        </p:nvPicPr>
        <p:blipFill>
          <a:blip r:embed="rId2" cstate="print"/>
          <a:srcRect/>
          <a:stretch>
            <a:fillRect/>
          </a:stretch>
        </p:blipFill>
        <p:spPr bwMode="auto">
          <a:xfrm>
            <a:off x="0" y="12700"/>
            <a:ext cx="9144000" cy="6832600"/>
          </a:xfrm>
          <a:prstGeom prst="rect">
            <a:avLst/>
          </a:prstGeom>
          <a:noFill/>
          <a:ln w="9525">
            <a:noFill/>
            <a:miter lim="800000"/>
            <a:headEnd/>
            <a:tailEnd/>
          </a:ln>
        </p:spPr>
      </p:pic>
      <p:sp>
        <p:nvSpPr>
          <p:cNvPr id="2" name="Title 1"/>
          <p:cNvSpPr>
            <a:spLocks noGrp="1"/>
          </p:cNvSpPr>
          <p:nvPr>
            <p:ph type="ctrTitle"/>
          </p:nvPr>
        </p:nvSpPr>
        <p:spPr>
          <a:xfrm>
            <a:off x="685800" y="2130425"/>
            <a:ext cx="6248400" cy="1470025"/>
          </a:xfrm>
        </p:spPr>
        <p:txBody>
          <a:bodyPr/>
          <a:lstStyle/>
          <a:p>
            <a:r>
              <a:rPr lang="en-US" smtClean="0"/>
              <a:t>Click to edit Master title style</a:t>
            </a:r>
            <a:endParaRPr lang="en-US" dirty="0"/>
          </a:p>
        </p:txBody>
      </p:sp>
    </p:spTree>
    <p:extLst>
      <p:ext uri="{BB962C8B-B14F-4D97-AF65-F5344CB8AC3E}">
        <p14:creationId xmlns="" xmlns:p14="http://schemas.microsoft.com/office/powerpoint/2010/main" val="502694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8B4C87A3-5617-4631-BBB8-A51B3568363A}" type="slidenum">
              <a:rPr lang="en-US">
                <a:solidFill>
                  <a:prstClr val="black"/>
                </a:solidFill>
              </a:rPr>
              <a:pPr defTabSz="457200" fontAlgn="base">
                <a:spcBef>
                  <a:spcPct val="0"/>
                </a:spcBef>
                <a:spcAft>
                  <a:spcPct val="0"/>
                </a:spcAft>
                <a:defRPr/>
              </a:pPr>
              <a:t>‹#›</a:t>
            </a:fld>
            <a:endParaRPr lang="en-US" dirty="0">
              <a:solidFill>
                <a:prstClr val="black"/>
              </a:solidFill>
            </a:endParaRPr>
          </a:p>
        </p:txBody>
      </p:sp>
    </p:spTree>
    <p:extLst>
      <p:ext uri="{BB962C8B-B14F-4D97-AF65-F5344CB8AC3E}">
        <p14:creationId xmlns="" xmlns:p14="http://schemas.microsoft.com/office/powerpoint/2010/main" val="391283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FF57133-CD9F-465E-B00D-BB60CDB160A4}" type="slidenum">
              <a:rPr lang="en-US">
                <a:solidFill>
                  <a:prstClr val="black"/>
                </a:solidFill>
              </a:rPr>
              <a:pPr defTabSz="457200" fontAlgn="base">
                <a:spcBef>
                  <a:spcPct val="0"/>
                </a:spcBef>
                <a:spcAft>
                  <a:spcPct val="0"/>
                </a:spcAft>
                <a:defRPr/>
              </a:pPr>
              <a:t>‹#›</a:t>
            </a:fld>
            <a:endParaRPr lang="en-US" dirty="0">
              <a:solidFill>
                <a:prstClr val="black"/>
              </a:solidFill>
            </a:endParaRPr>
          </a:p>
        </p:txBody>
      </p:sp>
    </p:spTree>
    <p:extLst>
      <p:ext uri="{BB962C8B-B14F-4D97-AF65-F5344CB8AC3E}">
        <p14:creationId xmlns="" xmlns:p14="http://schemas.microsoft.com/office/powerpoint/2010/main" val="35643169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3" name="Picture 6" descr="DWA Slide Master.jpg"/>
          <p:cNvPicPr>
            <a:picLocks noChangeAspect="1"/>
          </p:cNvPicPr>
          <p:nvPr userDrawn="1"/>
        </p:nvPicPr>
        <p:blipFill>
          <a:blip r:embed="rId2">
            <a:extLst>
              <a:ext uri="{28A0092B-C50C-407E-A947-70E740481C1C}">
                <a14:useLocalDpi xmlns="" xmlns:a14="http://schemas.microsoft.com/office/drawing/2010/main" val="0"/>
              </a:ext>
            </a:extLst>
          </a:blip>
          <a:srcRect/>
          <a:stretch>
            <a:fillRect/>
          </a:stretch>
        </p:blipFill>
        <p:spPr bwMode="auto">
          <a:xfrm>
            <a:off x="0" y="12700"/>
            <a:ext cx="9144000" cy="683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6248400" cy="1470025"/>
          </a:xfrm>
        </p:spPr>
        <p:txBody>
          <a:bodyPr/>
          <a:lstStyle/>
          <a:p>
            <a:r>
              <a:rPr lang="en-US" smtClean="0"/>
              <a:t>Click to edit Master title style</a:t>
            </a:r>
            <a:endParaRPr lang="en-US" dirty="0"/>
          </a:p>
        </p:txBody>
      </p:sp>
    </p:spTree>
    <p:extLst>
      <p:ext uri="{BB962C8B-B14F-4D97-AF65-F5344CB8AC3E}">
        <p14:creationId xmlns="" xmlns:p14="http://schemas.microsoft.com/office/powerpoint/2010/main" val="148553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pic>
        <p:nvPicPr>
          <p:cNvPr id="3" name="Picture 3" descr="DWA Slide Master.jpg"/>
          <p:cNvPicPr>
            <a:picLocks noChangeAspect="1"/>
          </p:cNvPicPr>
          <p:nvPr userDrawn="1"/>
        </p:nvPicPr>
        <p:blipFill>
          <a:blip r:embed="rId2">
            <a:extLst>
              <a:ext uri="{28A0092B-C50C-407E-A947-70E740481C1C}">
                <a14:useLocalDpi xmlns="" xmlns:a14="http://schemas.microsoft.com/office/drawing/2010/main" val="0"/>
              </a:ext>
            </a:extLst>
          </a:blip>
          <a:srcRect/>
          <a:stretch>
            <a:fillRect/>
          </a:stretch>
        </p:blipFill>
        <p:spPr bwMode="auto">
          <a:xfrm>
            <a:off x="0" y="12700"/>
            <a:ext cx="9144000" cy="683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6248400" cy="1470025"/>
          </a:xfrm>
        </p:spPr>
        <p:txBody>
          <a:bodyPr/>
          <a:lstStyle/>
          <a:p>
            <a:r>
              <a:rPr lang="en-US" smtClean="0"/>
              <a:t>Click to edit Master title style</a:t>
            </a:r>
            <a:endParaRPr lang="en-US" dirty="0"/>
          </a:p>
        </p:txBody>
      </p:sp>
    </p:spTree>
    <p:extLst>
      <p:ext uri="{BB962C8B-B14F-4D97-AF65-F5344CB8AC3E}">
        <p14:creationId xmlns="" xmlns:p14="http://schemas.microsoft.com/office/powerpoint/2010/main" val="3420342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C7CDEFF2-DBF9-4B7D-A5BE-76CD05CDA2B1}" type="slidenum">
              <a:rPr lang="en-US">
                <a:solidFill>
                  <a:prstClr val="black"/>
                </a:solidFill>
              </a:rPr>
              <a:pPr defTabSz="457200" fontAlgn="base">
                <a:spcBef>
                  <a:spcPct val="0"/>
                </a:spcBef>
                <a:spcAft>
                  <a:spcPct val="0"/>
                </a:spcAft>
                <a:defRPr/>
              </a:pPr>
              <a:t>‹#›</a:t>
            </a:fld>
            <a:endParaRPr lang="en-US" dirty="0">
              <a:solidFill>
                <a:prstClr val="black"/>
              </a:solidFill>
            </a:endParaRPr>
          </a:p>
        </p:txBody>
      </p:sp>
    </p:spTree>
    <p:extLst>
      <p:ext uri="{BB962C8B-B14F-4D97-AF65-F5344CB8AC3E}">
        <p14:creationId xmlns="" xmlns:p14="http://schemas.microsoft.com/office/powerpoint/2010/main" val="3737580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0CA7EC8-775D-4776-B3E6-6D7C78C5BCB1}" type="slidenum">
              <a:rPr lang="en-US">
                <a:solidFill>
                  <a:prstClr val="black"/>
                </a:solidFill>
              </a:rPr>
              <a:pPr defTabSz="457200" fontAlgn="base">
                <a:spcBef>
                  <a:spcPct val="0"/>
                </a:spcBef>
                <a:spcAft>
                  <a:spcPct val="0"/>
                </a:spcAft>
                <a:defRPr/>
              </a:pPr>
              <a:t>‹#›</a:t>
            </a:fld>
            <a:endParaRPr lang="en-US" dirty="0">
              <a:solidFill>
                <a:prstClr val="black"/>
              </a:solidFill>
            </a:endParaRPr>
          </a:p>
        </p:txBody>
      </p:sp>
    </p:spTree>
    <p:extLst>
      <p:ext uri="{BB962C8B-B14F-4D97-AF65-F5344CB8AC3E}">
        <p14:creationId xmlns="" xmlns:p14="http://schemas.microsoft.com/office/powerpoint/2010/main" val="467651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8A66A37-E599-48B6-939E-57FAF2F08B9B}" type="slidenum">
              <a:rPr lang="en-US">
                <a:solidFill>
                  <a:prstClr val="black"/>
                </a:solidFill>
              </a:rPr>
              <a:pPr defTabSz="457200" fontAlgn="base">
                <a:spcBef>
                  <a:spcPct val="0"/>
                </a:spcBef>
                <a:spcAft>
                  <a:spcPct val="0"/>
                </a:spcAft>
                <a:defRPr/>
              </a:pPr>
              <a:t>‹#›</a:t>
            </a:fld>
            <a:endParaRPr lang="en-US" dirty="0">
              <a:solidFill>
                <a:prstClr val="black"/>
              </a:solidFill>
            </a:endParaRPr>
          </a:p>
        </p:txBody>
      </p:sp>
    </p:spTree>
    <p:extLst>
      <p:ext uri="{BB962C8B-B14F-4D97-AF65-F5344CB8AC3E}">
        <p14:creationId xmlns="" xmlns:p14="http://schemas.microsoft.com/office/powerpoint/2010/main" val="4025755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1948C942-1860-46EF-9DBD-2E79EA1C4328}" type="slidenum">
              <a:rPr lang="en-US">
                <a:solidFill>
                  <a:prstClr val="black"/>
                </a:solidFill>
              </a:rPr>
              <a:pPr defTabSz="457200" fontAlgn="base">
                <a:spcBef>
                  <a:spcPct val="0"/>
                </a:spcBef>
                <a:spcAft>
                  <a:spcPct val="0"/>
                </a:spcAft>
                <a:defRPr/>
              </a:pPr>
              <a:t>‹#›</a:t>
            </a:fld>
            <a:endParaRPr lang="en-US" dirty="0">
              <a:solidFill>
                <a:prstClr val="black"/>
              </a:solidFill>
            </a:endParaRPr>
          </a:p>
        </p:txBody>
      </p:sp>
    </p:spTree>
    <p:extLst>
      <p:ext uri="{BB962C8B-B14F-4D97-AF65-F5344CB8AC3E}">
        <p14:creationId xmlns="" xmlns:p14="http://schemas.microsoft.com/office/powerpoint/2010/main" val="3876958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B4541D1-9189-4E1B-B3C6-7360607A903D}" type="slidenum">
              <a:rPr lang="en-US">
                <a:solidFill>
                  <a:prstClr val="black"/>
                </a:solidFill>
              </a:rPr>
              <a:pPr defTabSz="457200" fontAlgn="base">
                <a:spcBef>
                  <a:spcPct val="0"/>
                </a:spcBef>
                <a:spcAft>
                  <a:spcPct val="0"/>
                </a:spcAft>
                <a:defRPr/>
              </a:pPr>
              <a:t>‹#›</a:t>
            </a:fld>
            <a:endParaRPr lang="en-US" dirty="0">
              <a:solidFill>
                <a:prstClr val="black"/>
              </a:solidFill>
            </a:endParaRPr>
          </a:p>
        </p:txBody>
      </p:sp>
    </p:spTree>
    <p:extLst>
      <p:ext uri="{BB962C8B-B14F-4D97-AF65-F5344CB8AC3E}">
        <p14:creationId xmlns="" xmlns:p14="http://schemas.microsoft.com/office/powerpoint/2010/main" val="302282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C0ABEBDC-E982-4508-8A2C-DE2FD3C3BDA2}" type="slidenum">
              <a:rPr lang="en-US">
                <a:solidFill>
                  <a:prstClr val="black"/>
                </a:solidFill>
              </a:rPr>
              <a:pPr defTabSz="457200" fontAlgn="base">
                <a:spcBef>
                  <a:spcPct val="0"/>
                </a:spcBef>
                <a:spcAft>
                  <a:spcPct val="0"/>
                </a:spcAft>
                <a:defRPr/>
              </a:pPr>
              <a:t>‹#›</a:t>
            </a:fld>
            <a:endParaRPr lang="en-US" dirty="0">
              <a:solidFill>
                <a:prstClr val="black"/>
              </a:solidFill>
            </a:endParaRPr>
          </a:p>
        </p:txBody>
      </p:sp>
    </p:spTree>
    <p:extLst>
      <p:ext uri="{BB962C8B-B14F-4D97-AF65-F5344CB8AC3E}">
        <p14:creationId xmlns="" xmlns:p14="http://schemas.microsoft.com/office/powerpoint/2010/main" val="1394735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C15039E-E09B-4A90-AD42-1BBB8E87CB97}" type="slidenum">
              <a:rPr lang="en-US">
                <a:solidFill>
                  <a:prstClr val="black"/>
                </a:solidFill>
              </a:rPr>
              <a:pPr defTabSz="457200" fontAlgn="base">
                <a:spcBef>
                  <a:spcPct val="0"/>
                </a:spcBef>
                <a:spcAft>
                  <a:spcPct val="0"/>
                </a:spcAft>
                <a:defRPr/>
              </a:pPr>
              <a:t>‹#›</a:t>
            </a:fld>
            <a:endParaRPr lang="en-US" dirty="0">
              <a:solidFill>
                <a:prstClr val="black"/>
              </a:solidFill>
            </a:endParaRPr>
          </a:p>
        </p:txBody>
      </p:sp>
    </p:spTree>
    <p:extLst>
      <p:ext uri="{BB962C8B-B14F-4D97-AF65-F5344CB8AC3E}">
        <p14:creationId xmlns="" xmlns:p14="http://schemas.microsoft.com/office/powerpoint/2010/main" val="3992693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n-US" dirty="0">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4B02237-2116-4949-8F84-D4E03F30BE30}" type="slidenum">
              <a:rPr lang="en-US">
                <a:solidFill>
                  <a:prstClr val="black"/>
                </a:solidFill>
              </a:rPr>
              <a:pPr defTabSz="457200" fontAlgn="base">
                <a:spcBef>
                  <a:spcPct val="0"/>
                </a:spcBef>
                <a:spcAft>
                  <a:spcPct val="0"/>
                </a:spcAft>
                <a:defRPr/>
              </a:pPr>
              <a:t>‹#›</a:t>
            </a:fld>
            <a:endParaRPr lang="en-US" dirty="0">
              <a:solidFill>
                <a:prstClr val="black"/>
              </a:solidFill>
            </a:endParaRPr>
          </a:p>
        </p:txBody>
      </p:sp>
    </p:spTree>
    <p:extLst>
      <p:ext uri="{BB962C8B-B14F-4D97-AF65-F5344CB8AC3E}">
        <p14:creationId xmlns="" xmlns:p14="http://schemas.microsoft.com/office/powerpoint/2010/main" val="2768368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1981200"/>
            <a:ext cx="6629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DWA BRANDING</a:t>
            </a:r>
          </a:p>
        </p:txBody>
      </p:sp>
    </p:spTree>
    <p:extLst>
      <p:ext uri="{BB962C8B-B14F-4D97-AF65-F5344CB8AC3E}">
        <p14:creationId xmlns="" xmlns:p14="http://schemas.microsoft.com/office/powerpoint/2010/main" val="29252677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457200" rtl="0" eaLnBrk="0" fontAlgn="base" hangingPunct="0">
        <a:spcBef>
          <a:spcPct val="0"/>
        </a:spcBef>
        <a:spcAft>
          <a:spcPct val="0"/>
        </a:spcAft>
        <a:defRPr sz="4400" b="1" kern="1200">
          <a:solidFill>
            <a:schemeClr val="bg1"/>
          </a:solidFill>
          <a:latin typeface="Arial"/>
          <a:ea typeface="ＭＳ Ｐゴシック" pitchFamily="-109" charset="-128"/>
          <a:cs typeface="ＭＳ Ｐゴシック" pitchFamily="-109" charset="-128"/>
        </a:defRPr>
      </a:lvl1pPr>
      <a:lvl2pPr algn="ctr" defTabSz="457200" rtl="0" eaLnBrk="0" fontAlgn="base" hangingPunct="0">
        <a:spcBef>
          <a:spcPct val="0"/>
        </a:spcBef>
        <a:spcAft>
          <a:spcPct val="0"/>
        </a:spcAft>
        <a:defRPr sz="4400" b="1">
          <a:solidFill>
            <a:schemeClr val="bg1"/>
          </a:solidFill>
          <a:latin typeface="Arial" pitchFamily="-109" charset="0"/>
          <a:ea typeface="ＭＳ Ｐゴシック" pitchFamily="-109" charset="-128"/>
          <a:cs typeface="ＭＳ Ｐゴシック" pitchFamily="-109" charset="-128"/>
        </a:defRPr>
      </a:lvl2pPr>
      <a:lvl3pPr algn="ctr" defTabSz="457200" rtl="0" eaLnBrk="0" fontAlgn="base" hangingPunct="0">
        <a:spcBef>
          <a:spcPct val="0"/>
        </a:spcBef>
        <a:spcAft>
          <a:spcPct val="0"/>
        </a:spcAft>
        <a:defRPr sz="4400" b="1">
          <a:solidFill>
            <a:schemeClr val="bg1"/>
          </a:solidFill>
          <a:latin typeface="Arial" pitchFamily="-109" charset="0"/>
          <a:ea typeface="ＭＳ Ｐゴシック" pitchFamily="-109" charset="-128"/>
          <a:cs typeface="ＭＳ Ｐゴシック" pitchFamily="-109" charset="-128"/>
        </a:defRPr>
      </a:lvl3pPr>
      <a:lvl4pPr algn="ctr" defTabSz="457200" rtl="0" eaLnBrk="0" fontAlgn="base" hangingPunct="0">
        <a:spcBef>
          <a:spcPct val="0"/>
        </a:spcBef>
        <a:spcAft>
          <a:spcPct val="0"/>
        </a:spcAft>
        <a:defRPr sz="4400" b="1">
          <a:solidFill>
            <a:schemeClr val="bg1"/>
          </a:solidFill>
          <a:latin typeface="Arial" pitchFamily="-109" charset="0"/>
          <a:ea typeface="ＭＳ Ｐゴシック" pitchFamily="-109" charset="-128"/>
          <a:cs typeface="ＭＳ Ｐゴシック" pitchFamily="-109" charset="-128"/>
        </a:defRPr>
      </a:lvl4pPr>
      <a:lvl5pPr algn="ctr" defTabSz="457200" rtl="0" eaLnBrk="0" fontAlgn="base" hangingPunct="0">
        <a:spcBef>
          <a:spcPct val="0"/>
        </a:spcBef>
        <a:spcAft>
          <a:spcPct val="0"/>
        </a:spcAft>
        <a:defRPr sz="4400" b="1">
          <a:solidFill>
            <a:schemeClr val="bg1"/>
          </a:solidFill>
          <a:latin typeface="Arial" pitchFamily="-109" charset="0"/>
          <a:ea typeface="ＭＳ Ｐゴシック" pitchFamily="-109" charset="-128"/>
          <a:cs typeface="ＭＳ Ｐゴシック" pitchFamily="-109" charset="-128"/>
        </a:defRPr>
      </a:lvl5pPr>
      <a:lvl6pPr marL="457200" algn="ctr" defTabSz="457200" rtl="0" fontAlgn="base">
        <a:spcBef>
          <a:spcPct val="0"/>
        </a:spcBef>
        <a:spcAft>
          <a:spcPct val="0"/>
        </a:spcAft>
        <a:defRPr sz="4400" b="1">
          <a:solidFill>
            <a:schemeClr val="bg1"/>
          </a:solidFill>
          <a:latin typeface="Arial" pitchFamily="-109" charset="0"/>
          <a:ea typeface="ＭＳ Ｐゴシック" pitchFamily="-109" charset="-128"/>
          <a:cs typeface="ＭＳ Ｐゴシック" pitchFamily="-109" charset="-128"/>
        </a:defRPr>
      </a:lvl6pPr>
      <a:lvl7pPr marL="914400" algn="ctr" defTabSz="457200" rtl="0" fontAlgn="base">
        <a:spcBef>
          <a:spcPct val="0"/>
        </a:spcBef>
        <a:spcAft>
          <a:spcPct val="0"/>
        </a:spcAft>
        <a:defRPr sz="4400" b="1">
          <a:solidFill>
            <a:schemeClr val="bg1"/>
          </a:solidFill>
          <a:latin typeface="Arial" pitchFamily="-109" charset="0"/>
          <a:ea typeface="ＭＳ Ｐゴシック" pitchFamily="-109" charset="-128"/>
          <a:cs typeface="ＭＳ Ｐゴシック" pitchFamily="-109" charset="-128"/>
        </a:defRPr>
      </a:lvl7pPr>
      <a:lvl8pPr marL="1371600" algn="ctr" defTabSz="457200" rtl="0" fontAlgn="base">
        <a:spcBef>
          <a:spcPct val="0"/>
        </a:spcBef>
        <a:spcAft>
          <a:spcPct val="0"/>
        </a:spcAft>
        <a:defRPr sz="4400" b="1">
          <a:solidFill>
            <a:schemeClr val="bg1"/>
          </a:solidFill>
          <a:latin typeface="Arial" pitchFamily="-109" charset="0"/>
          <a:ea typeface="ＭＳ Ｐゴシック" pitchFamily="-109" charset="-128"/>
          <a:cs typeface="ＭＳ Ｐゴシック" pitchFamily="-109" charset="-128"/>
        </a:defRPr>
      </a:lvl8pPr>
      <a:lvl9pPr marL="1828800" algn="ctr" defTabSz="457200" rtl="0" fontAlgn="base">
        <a:spcBef>
          <a:spcPct val="0"/>
        </a:spcBef>
        <a:spcAft>
          <a:spcPct val="0"/>
        </a:spcAft>
        <a:defRPr sz="4400" b="1">
          <a:solidFill>
            <a:schemeClr val="bg1"/>
          </a:solidFill>
          <a:latin typeface="Arial" pitchFamily="-109" charset="0"/>
          <a:ea typeface="ＭＳ Ｐゴシック" pitchFamily="-109" charset="-128"/>
          <a:cs typeface="ＭＳ Ｐゴシック" pitchFamily="-109"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09" charset="-128"/>
          <a:cs typeface="ＭＳ Ｐゴシック" pitchFamily="-109"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09"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09"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9"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09"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ZA"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smtClean="0"/>
          </a:p>
        </p:txBody>
      </p:sp>
    </p:spTree>
    <p:extLst>
      <p:ext uri="{BB962C8B-B14F-4D97-AF65-F5344CB8AC3E}">
        <p14:creationId xmlns="" xmlns:p14="http://schemas.microsoft.com/office/powerpoint/2010/main" val="2704617204"/>
      </p:ext>
    </p:extLst>
  </p:cSld>
  <p:clrMap bg1="lt1" tx1="dk1" bg2="lt2" tx2="dk2" accent1="accent1" accent2="accent2" accent3="accent3" accent4="accent4" accent5="accent5" accent6="accent6" hlink="hlink" folHlink="folHlink"/>
  <p:sldLayoutIdLst>
    <p:sldLayoutId id="2147483673" r:id="rId1"/>
    <p:sldLayoutId id="2147483674" r:id="rId2"/>
  </p:sldLayoutIdLst>
  <p:hf hdr="0" ftr="0" dt="0"/>
  <p:txStyles>
    <p:titleStyle>
      <a:lvl1pPr algn="ctr" rtl="0" eaLnBrk="0" fontAlgn="base" hangingPunct="0">
        <a:spcBef>
          <a:spcPct val="0"/>
        </a:spcBef>
        <a:spcAft>
          <a:spcPct val="0"/>
        </a:spcAft>
        <a:defRPr sz="4400" kern="1200">
          <a:solidFill>
            <a:schemeClr val="tx1"/>
          </a:solidFill>
          <a:latin typeface="Arial" charset="0"/>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ChangeArrowheads="1"/>
          </p:cNvSpPr>
          <p:nvPr/>
        </p:nvSpPr>
        <p:spPr bwMode="auto">
          <a:xfrm>
            <a:off x="755576" y="1341438"/>
            <a:ext cx="7607374" cy="4724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p>
            <a:pPr marL="342900" indent="-342900" algn="ctr" defTabSz="457200" eaLnBrk="0" fontAlgn="base" hangingPunct="0">
              <a:lnSpc>
                <a:spcPct val="90000"/>
              </a:lnSpc>
              <a:spcBef>
                <a:spcPct val="20000"/>
              </a:spcBef>
              <a:spcAft>
                <a:spcPct val="0"/>
              </a:spcAft>
              <a:buFont typeface="Arial" charset="0"/>
              <a:buNone/>
            </a:pPr>
            <a:endParaRPr lang="en-ZA" sz="4000" b="1" dirty="0">
              <a:solidFill>
                <a:prstClr val="black"/>
              </a:solidFill>
            </a:endParaRPr>
          </a:p>
          <a:p>
            <a:pPr marL="342900" indent="-342900" algn="ctr" defTabSz="457200" eaLnBrk="0" fontAlgn="base" hangingPunct="0">
              <a:lnSpc>
                <a:spcPct val="90000"/>
              </a:lnSpc>
              <a:spcBef>
                <a:spcPct val="20000"/>
              </a:spcBef>
              <a:spcAft>
                <a:spcPct val="0"/>
              </a:spcAft>
              <a:buFont typeface="Arial" charset="0"/>
              <a:buNone/>
            </a:pPr>
            <a:endParaRPr lang="en-US" sz="2400" b="1" dirty="0">
              <a:solidFill>
                <a:prstClr val="black"/>
              </a:solidFill>
            </a:endParaRPr>
          </a:p>
          <a:p>
            <a:pPr marL="342900" indent="-342900" algn="ctr" defTabSz="457200" eaLnBrk="0" fontAlgn="base" hangingPunct="0">
              <a:lnSpc>
                <a:spcPct val="90000"/>
              </a:lnSpc>
              <a:spcBef>
                <a:spcPct val="20000"/>
              </a:spcBef>
              <a:spcAft>
                <a:spcPct val="0"/>
              </a:spcAft>
              <a:buFont typeface="Arial" charset="0"/>
              <a:buNone/>
            </a:pPr>
            <a:r>
              <a:rPr lang="en-US" sz="2400" b="1" dirty="0" smtClean="0">
                <a:solidFill>
                  <a:srgbClr val="C0504D">
                    <a:lumMod val="75000"/>
                  </a:srgbClr>
                </a:solidFill>
              </a:rPr>
              <a:t>ESTABLISHMENT OF THE PHONGOLA TO MZIMKHULU CMA</a:t>
            </a:r>
            <a:endParaRPr lang="en-US" sz="2400" b="1" dirty="0">
              <a:solidFill>
                <a:srgbClr val="C0504D">
                  <a:lumMod val="75000"/>
                </a:srgbClr>
              </a:solidFill>
            </a:endParaRPr>
          </a:p>
          <a:p>
            <a:pPr marL="342900" indent="-342900" algn="ctr" defTabSz="457200" eaLnBrk="0" fontAlgn="base" hangingPunct="0">
              <a:lnSpc>
                <a:spcPct val="90000"/>
              </a:lnSpc>
              <a:spcBef>
                <a:spcPct val="20000"/>
              </a:spcBef>
              <a:spcAft>
                <a:spcPct val="0"/>
              </a:spcAft>
              <a:buFont typeface="Arial" charset="0"/>
              <a:buNone/>
            </a:pPr>
            <a:endParaRPr lang="en-US" b="1" dirty="0">
              <a:solidFill>
                <a:prstClr val="white">
                  <a:lumMod val="50000"/>
                </a:prstClr>
              </a:solidFill>
            </a:endParaRPr>
          </a:p>
          <a:p>
            <a:pPr marL="342900" indent="-342900" algn="ctr" defTabSz="457200" eaLnBrk="0" fontAlgn="base" hangingPunct="0">
              <a:lnSpc>
                <a:spcPct val="90000"/>
              </a:lnSpc>
              <a:spcBef>
                <a:spcPct val="20000"/>
              </a:spcBef>
              <a:spcAft>
                <a:spcPct val="0"/>
              </a:spcAft>
              <a:buFont typeface="Arial" charset="0"/>
              <a:buNone/>
            </a:pPr>
            <a:r>
              <a:rPr lang="en-US" b="1" dirty="0">
                <a:solidFill>
                  <a:prstClr val="white">
                    <a:lumMod val="50000"/>
                  </a:prstClr>
                </a:solidFill>
              </a:rPr>
              <a:t>PRESENTED BY:</a:t>
            </a:r>
          </a:p>
          <a:p>
            <a:pPr marL="342900" indent="-342900" algn="ctr" defTabSz="457200" eaLnBrk="0" fontAlgn="base" hangingPunct="0">
              <a:lnSpc>
                <a:spcPct val="90000"/>
              </a:lnSpc>
              <a:spcBef>
                <a:spcPct val="20000"/>
              </a:spcBef>
              <a:spcAft>
                <a:spcPct val="0"/>
              </a:spcAft>
              <a:buFont typeface="Arial" charset="0"/>
              <a:buNone/>
            </a:pPr>
            <a:endParaRPr lang="en-US" b="1" dirty="0">
              <a:solidFill>
                <a:prstClr val="black">
                  <a:lumMod val="65000"/>
                  <a:lumOff val="35000"/>
                </a:prstClr>
              </a:solidFill>
            </a:endParaRPr>
          </a:p>
          <a:p>
            <a:pPr marL="342900" indent="-342900" algn="ctr" defTabSz="457200" eaLnBrk="0" fontAlgn="base" hangingPunct="0">
              <a:lnSpc>
                <a:spcPct val="90000"/>
              </a:lnSpc>
              <a:spcBef>
                <a:spcPct val="20000"/>
              </a:spcBef>
              <a:spcAft>
                <a:spcPct val="0"/>
              </a:spcAft>
              <a:buFont typeface="Arial" charset="0"/>
              <a:buNone/>
            </a:pPr>
            <a:r>
              <a:rPr lang="en-US" sz="2800" b="1" dirty="0">
                <a:solidFill>
                  <a:prstClr val="black"/>
                </a:solidFill>
              </a:rPr>
              <a:t>MR J.G REDDY</a:t>
            </a:r>
            <a:endParaRPr lang="en-ZA" sz="2800" b="1" dirty="0">
              <a:solidFill>
                <a:prstClr val="black"/>
              </a:solidFill>
            </a:endParaRPr>
          </a:p>
          <a:p>
            <a:pPr marL="342900" indent="-342900" algn="ctr" defTabSz="457200" eaLnBrk="0" fontAlgn="base" hangingPunct="0">
              <a:lnSpc>
                <a:spcPct val="90000"/>
              </a:lnSpc>
              <a:spcBef>
                <a:spcPct val="20000"/>
              </a:spcBef>
              <a:spcAft>
                <a:spcPct val="0"/>
              </a:spcAft>
              <a:buFont typeface="Arial" charset="0"/>
              <a:buNone/>
            </a:pPr>
            <a:endParaRPr lang="en-ZA" sz="2400" b="1" dirty="0">
              <a:solidFill>
                <a:prstClr val="black"/>
              </a:solidFill>
            </a:endParaRPr>
          </a:p>
          <a:p>
            <a:pPr marL="342900" indent="-342900" algn="ctr" defTabSz="457200" eaLnBrk="0" fontAlgn="base" hangingPunct="0">
              <a:lnSpc>
                <a:spcPct val="90000"/>
              </a:lnSpc>
              <a:spcBef>
                <a:spcPct val="20000"/>
              </a:spcBef>
              <a:spcAft>
                <a:spcPct val="0"/>
              </a:spcAft>
              <a:buFont typeface="Arial" charset="0"/>
              <a:buNone/>
            </a:pPr>
            <a:endParaRPr lang="en-ZA" sz="4000" b="1" dirty="0">
              <a:solidFill>
                <a:prstClr val="black"/>
              </a:solidFill>
            </a:endParaRPr>
          </a:p>
          <a:p>
            <a:pPr marL="342900" indent="-342900" algn="ctr" defTabSz="457200" eaLnBrk="0" fontAlgn="base" hangingPunct="0">
              <a:lnSpc>
                <a:spcPct val="90000"/>
              </a:lnSpc>
              <a:spcBef>
                <a:spcPct val="20000"/>
              </a:spcBef>
              <a:spcAft>
                <a:spcPct val="0"/>
              </a:spcAft>
              <a:buFont typeface="Arial" charset="0"/>
              <a:buNone/>
            </a:pPr>
            <a:endParaRPr lang="en-ZA" sz="4000" b="1" dirty="0">
              <a:solidFill>
                <a:prstClr val="black"/>
              </a:solidFill>
            </a:endParaRPr>
          </a:p>
          <a:p>
            <a:pPr marL="342900" indent="-342900" algn="ctr" defTabSz="457200" eaLnBrk="0" fontAlgn="base" hangingPunct="0">
              <a:lnSpc>
                <a:spcPct val="90000"/>
              </a:lnSpc>
              <a:spcBef>
                <a:spcPct val="20000"/>
              </a:spcBef>
              <a:spcAft>
                <a:spcPct val="0"/>
              </a:spcAft>
              <a:buFont typeface="Arial" charset="0"/>
              <a:buNone/>
            </a:pPr>
            <a:endParaRPr lang="en-ZA" sz="4000" b="1" dirty="0">
              <a:solidFill>
                <a:prstClr val="black"/>
              </a:solidFill>
            </a:endParaRPr>
          </a:p>
          <a:p>
            <a:pPr marL="342900" indent="-342900" algn="ctr" defTabSz="457200" eaLnBrk="0" fontAlgn="base" hangingPunct="0">
              <a:lnSpc>
                <a:spcPct val="90000"/>
              </a:lnSpc>
              <a:spcBef>
                <a:spcPct val="20000"/>
              </a:spcBef>
              <a:spcAft>
                <a:spcPct val="0"/>
              </a:spcAft>
              <a:buFont typeface="Arial" charset="0"/>
              <a:buNone/>
            </a:pPr>
            <a:r>
              <a:rPr lang="en-ZA" sz="4000" b="1" dirty="0">
                <a:solidFill>
                  <a:prstClr val="black"/>
                </a:solidFill>
              </a:rPr>
              <a:t>							</a:t>
            </a:r>
          </a:p>
          <a:p>
            <a:pPr marL="342900" indent="-342900" algn="ctr" defTabSz="457200" eaLnBrk="0" fontAlgn="base" hangingPunct="0">
              <a:lnSpc>
                <a:spcPct val="90000"/>
              </a:lnSpc>
              <a:spcBef>
                <a:spcPct val="20000"/>
              </a:spcBef>
              <a:spcAft>
                <a:spcPct val="0"/>
              </a:spcAft>
              <a:buFont typeface="Arial" charset="0"/>
              <a:buNone/>
            </a:pPr>
            <a:endParaRPr lang="en-ZA" sz="4000" b="1" dirty="0">
              <a:solidFill>
                <a:prstClr val="black"/>
              </a:solidFill>
            </a:endParaRPr>
          </a:p>
        </p:txBody>
      </p:sp>
    </p:spTree>
    <p:extLst>
      <p:ext uri="{BB962C8B-B14F-4D97-AF65-F5344CB8AC3E}">
        <p14:creationId xmlns="" xmlns:p14="http://schemas.microsoft.com/office/powerpoint/2010/main" val="236491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bwMode="auto">
          <a:xfrm>
            <a:off x="409575" y="1168401"/>
            <a:ext cx="8410575" cy="4189426"/>
          </a:xfrm>
          <a:prstGeom prst="rect">
            <a:avLst/>
          </a:prstGeom>
          <a:ln>
            <a:noFill/>
          </a:ln>
          <a:extLst/>
        </p:spPr>
        <p:style>
          <a:lnRef idx="2">
            <a:schemeClr val="accent2"/>
          </a:lnRef>
          <a:fillRef idx="1">
            <a:schemeClr val="lt1"/>
          </a:fillRef>
          <a:effectRef idx="0">
            <a:schemeClr val="accent2"/>
          </a:effectRef>
          <a:fontRef idx="minor">
            <a:schemeClr val="dk1"/>
          </a:fontRef>
        </p:style>
        <p:txBody>
          <a:bodyPr/>
          <a:lstStyle/>
          <a:p>
            <a:pPr>
              <a:defRPr/>
            </a:pPr>
            <a:r>
              <a:rPr lang="en-US" sz="2000" dirty="0" smtClean="0">
                <a:ea typeface="ＭＳ Ｐゴシック" charset="-128"/>
              </a:rPr>
              <a:t>Appointment of a Regional PSP to assist with some of the following:</a:t>
            </a:r>
          </a:p>
          <a:p>
            <a:pPr lvl="1">
              <a:defRPr/>
            </a:pPr>
            <a:r>
              <a:rPr lang="en-US" sz="2000" dirty="0" smtClean="0">
                <a:ea typeface="ＭＳ Ｐゴシック" charset="-128"/>
              </a:rPr>
              <a:t>Support to the Advisory Committee</a:t>
            </a:r>
            <a:r>
              <a:rPr lang="en-US" sz="2000" dirty="0" smtClean="0">
                <a:ea typeface="ＭＳ Ｐゴシック" charset="-128"/>
              </a:rPr>
              <a:t>.</a:t>
            </a:r>
          </a:p>
          <a:p>
            <a:pPr lvl="1">
              <a:buNone/>
              <a:defRPr/>
            </a:pPr>
            <a:endParaRPr lang="en-US" sz="2000" dirty="0" smtClean="0">
              <a:ea typeface="ＭＳ Ｐゴシック" charset="-128"/>
            </a:endParaRPr>
          </a:p>
          <a:p>
            <a:pPr lvl="1">
              <a:defRPr/>
            </a:pPr>
            <a:r>
              <a:rPr lang="en-US" sz="2000" dirty="0" smtClean="0">
                <a:ea typeface="ＭＳ Ｐゴシック" charset="-128"/>
              </a:rPr>
              <a:t>Extensive </a:t>
            </a:r>
            <a:r>
              <a:rPr lang="en-US" sz="2000" dirty="0" err="1" smtClean="0">
                <a:ea typeface="ＭＳ Ｐゴシック" charset="-128"/>
              </a:rPr>
              <a:t>Capacitation</a:t>
            </a:r>
            <a:r>
              <a:rPr lang="en-US" sz="2000" dirty="0" smtClean="0">
                <a:ea typeface="ＭＳ Ｐゴシック" charset="-128"/>
              </a:rPr>
              <a:t> and Empowerment  of the Governing Board</a:t>
            </a:r>
            <a:r>
              <a:rPr lang="en-US" sz="2000" dirty="0" smtClean="0">
                <a:ea typeface="ＭＳ Ｐゴシック" charset="-128"/>
              </a:rPr>
              <a:t>.</a:t>
            </a:r>
          </a:p>
          <a:p>
            <a:pPr lvl="1">
              <a:buNone/>
              <a:defRPr/>
            </a:pPr>
            <a:endParaRPr lang="en-US" sz="2000" dirty="0" smtClean="0">
              <a:ea typeface="ＭＳ Ｐゴシック" charset="-128"/>
            </a:endParaRPr>
          </a:p>
          <a:p>
            <a:pPr lvl="1">
              <a:defRPr/>
            </a:pPr>
            <a:r>
              <a:rPr lang="en-US" sz="2000" dirty="0" smtClean="0">
                <a:ea typeface="ＭＳ Ｐゴシック" charset="-128"/>
              </a:rPr>
              <a:t>Assistance in setting up the actual institution </a:t>
            </a:r>
            <a:r>
              <a:rPr lang="en-US" sz="2000" dirty="0" err="1" smtClean="0">
                <a:ea typeface="ＭＳ Ｐゴシック" charset="-128"/>
              </a:rPr>
              <a:t>i.t.o</a:t>
            </a:r>
            <a:r>
              <a:rPr lang="en-US" sz="2000" dirty="0" smtClean="0">
                <a:ea typeface="ＭＳ Ｐゴシック" charset="-128"/>
              </a:rPr>
              <a:t>. venue selection etc</a:t>
            </a:r>
            <a:r>
              <a:rPr lang="en-US" sz="2000" dirty="0" smtClean="0">
                <a:ea typeface="ＭＳ Ｐゴシック" charset="-128"/>
              </a:rPr>
              <a:t>.</a:t>
            </a:r>
          </a:p>
          <a:p>
            <a:pPr lvl="1">
              <a:buNone/>
              <a:defRPr/>
            </a:pPr>
            <a:endParaRPr lang="en-US" sz="2000" dirty="0" smtClean="0">
              <a:ea typeface="ＭＳ Ｐゴシック" charset="-128"/>
            </a:endParaRPr>
          </a:p>
          <a:p>
            <a:pPr lvl="1">
              <a:defRPr/>
            </a:pPr>
            <a:r>
              <a:rPr lang="en-US" sz="2000" dirty="0" smtClean="0">
                <a:ea typeface="ＭＳ Ｐゴシック" charset="-128"/>
              </a:rPr>
              <a:t>Support to the CEO in terms of appointment of staff, alignment of systems, policies and procedures to DWA</a:t>
            </a:r>
            <a:r>
              <a:rPr lang="en-US" sz="2000" dirty="0" smtClean="0">
                <a:ea typeface="ＭＳ Ｐゴシック" charset="-128"/>
              </a:rPr>
              <a:t>.</a:t>
            </a:r>
          </a:p>
          <a:p>
            <a:pPr lvl="1">
              <a:buNone/>
              <a:defRPr/>
            </a:pPr>
            <a:endParaRPr lang="en-US" sz="2000" dirty="0" smtClean="0">
              <a:ea typeface="ＭＳ Ｐゴシック" charset="-128"/>
            </a:endParaRPr>
          </a:p>
          <a:p>
            <a:pPr lvl="1">
              <a:defRPr/>
            </a:pPr>
            <a:r>
              <a:rPr lang="en-US" sz="2000" dirty="0" smtClean="0">
                <a:ea typeface="ＭＳ Ｐゴシック" charset="-128"/>
              </a:rPr>
              <a:t>Assisting with the drafting of policies</a:t>
            </a:r>
          </a:p>
          <a:p>
            <a:pPr lvl="1">
              <a:defRPr/>
            </a:pPr>
            <a:endParaRPr lang="en-US" sz="1400" dirty="0" smtClean="0">
              <a:ea typeface="ＭＳ Ｐゴシック" charset="-128"/>
            </a:endParaRPr>
          </a:p>
          <a:p>
            <a:pPr marL="0" indent="0">
              <a:buNone/>
              <a:defRPr/>
            </a:pPr>
            <a:endParaRPr lang="en-US" sz="1800" dirty="0" smtClean="0">
              <a:ea typeface="ＭＳ Ｐゴシック" charset="-128"/>
            </a:endParaRPr>
          </a:p>
          <a:p>
            <a:pPr>
              <a:defRPr/>
            </a:pPr>
            <a:endParaRPr lang="en-US" sz="1800" dirty="0">
              <a:ea typeface="ＭＳ Ｐゴシック" charset="-128"/>
            </a:endParaRPr>
          </a:p>
          <a:p>
            <a:pPr>
              <a:defRPr/>
            </a:pPr>
            <a:endParaRPr lang="en-US" sz="1800" dirty="0" smtClean="0">
              <a:ea typeface="ＭＳ Ｐゴシック" charset="-128"/>
            </a:endParaRPr>
          </a:p>
          <a:p>
            <a:pPr>
              <a:defRPr/>
            </a:pPr>
            <a:endParaRPr lang="en-US" sz="1800" dirty="0" smtClean="0">
              <a:ea typeface="ＭＳ Ｐゴシック" charset="-128"/>
            </a:endParaRPr>
          </a:p>
          <a:p>
            <a:pPr>
              <a:defRPr/>
            </a:pPr>
            <a:endParaRPr lang="en-US" sz="1800" dirty="0" smtClean="0">
              <a:ea typeface="ＭＳ Ｐゴシック" charset="-128"/>
            </a:endParaRPr>
          </a:p>
          <a:p>
            <a:pPr marL="0" indent="0">
              <a:buNone/>
              <a:defRPr/>
            </a:pPr>
            <a:endParaRPr lang="en-US" sz="1800" dirty="0" smtClean="0">
              <a:ea typeface="ＭＳ Ｐゴシック" charset="-128"/>
            </a:endParaRPr>
          </a:p>
          <a:p>
            <a:pPr marL="0" indent="0">
              <a:buNone/>
              <a:defRPr/>
            </a:pPr>
            <a:endParaRPr lang="en-US" sz="1800" dirty="0" smtClean="0">
              <a:ea typeface="ＭＳ Ｐゴシック" charset="-128"/>
            </a:endParaRPr>
          </a:p>
          <a:p>
            <a:pPr marL="0" indent="0">
              <a:buNone/>
              <a:defRPr/>
            </a:pPr>
            <a:endParaRPr lang="en-US" sz="1800" dirty="0" smtClean="0">
              <a:latin typeface="Arial" charset="0"/>
              <a:ea typeface="ＭＳ Ｐゴシック" charset="-128"/>
            </a:endParaRPr>
          </a:p>
          <a:p>
            <a:pPr>
              <a:defRPr/>
            </a:pPr>
            <a:endParaRPr lang="en-US" sz="1800" dirty="0" smtClean="0">
              <a:latin typeface="Arial" charset="0"/>
              <a:ea typeface="ＭＳ Ｐゴシック" charset="-128"/>
            </a:endParaRPr>
          </a:p>
          <a:p>
            <a:pPr>
              <a:defRPr/>
            </a:pPr>
            <a:endParaRPr lang="en-US" sz="1800" dirty="0" smtClean="0">
              <a:latin typeface="Arial" charset="0"/>
              <a:ea typeface="ＭＳ Ｐゴシック" charset="-128"/>
            </a:endParaRPr>
          </a:p>
          <a:p>
            <a:pPr marL="0" indent="0">
              <a:buFont typeface="Arial" charset="0"/>
              <a:buNone/>
              <a:defRPr/>
            </a:pPr>
            <a:endParaRPr lang="en-US" sz="1800" dirty="0" smtClean="0">
              <a:latin typeface="Arial" charset="0"/>
              <a:ea typeface="ＭＳ Ｐゴシック" charset="-128"/>
            </a:endParaRPr>
          </a:p>
        </p:txBody>
      </p:sp>
      <p:sp>
        <p:nvSpPr>
          <p:cNvPr id="15363" name="Rectangle 4"/>
          <p:cNvSpPr>
            <a:spLocks noChangeArrowheads="1"/>
          </p:cNvSpPr>
          <p:nvPr/>
        </p:nvSpPr>
        <p:spPr bwMode="auto">
          <a:xfrm>
            <a:off x="937305" y="696911"/>
            <a:ext cx="7129462" cy="523220"/>
          </a:xfrm>
          <a:prstGeom prst="rect">
            <a:avLst/>
          </a:prstGeom>
          <a:ln>
            <a:noFill/>
            <a:headEnd/>
            <a:tailEnd/>
          </a:ln>
        </p:spPr>
        <p:style>
          <a:lnRef idx="2">
            <a:schemeClr val="accent5"/>
          </a:lnRef>
          <a:fillRef idx="1">
            <a:schemeClr val="lt1"/>
          </a:fillRef>
          <a:effectRef idx="0">
            <a:schemeClr val="accent5"/>
          </a:effectRef>
          <a:fontRef idx="minor">
            <a:schemeClr val="dk1"/>
          </a:fontRef>
        </p:style>
        <p:txBody>
          <a:bodyPr>
            <a:spAutoFit/>
          </a:bodyPr>
          <a:lstStyle/>
          <a:p>
            <a:pPr algn="ctr"/>
            <a:r>
              <a:rPr lang="en-US" sz="2800" b="1" dirty="0" smtClean="0">
                <a:solidFill>
                  <a:srgbClr val="0070C0"/>
                </a:solidFill>
              </a:rPr>
              <a:t>SUPPORT PLAN REQUIRED FOR THE PROJECT</a:t>
            </a:r>
            <a:endParaRPr lang="en-ZA" sz="2800" b="1" u="sng" dirty="0">
              <a:solidFill>
                <a:srgbClr val="0070C0"/>
              </a:solidFill>
            </a:endParaRPr>
          </a:p>
        </p:txBody>
      </p:sp>
    </p:spTree>
    <p:extLst>
      <p:ext uri="{BB962C8B-B14F-4D97-AF65-F5344CB8AC3E}">
        <p14:creationId xmlns="" xmlns:p14="http://schemas.microsoft.com/office/powerpoint/2010/main" val="3687480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bwMode="auto">
          <a:xfrm>
            <a:off x="409575" y="1168400"/>
            <a:ext cx="8410575" cy="4332302"/>
          </a:xfrm>
          <a:prstGeom prst="rect">
            <a:avLst/>
          </a:prstGeom>
          <a:ln>
            <a:noFill/>
          </a:ln>
          <a:extLst/>
        </p:spPr>
        <p:style>
          <a:lnRef idx="2">
            <a:schemeClr val="accent2"/>
          </a:lnRef>
          <a:fillRef idx="1">
            <a:schemeClr val="lt1"/>
          </a:fillRef>
          <a:effectRef idx="0">
            <a:schemeClr val="accent2"/>
          </a:effectRef>
          <a:fontRef idx="minor">
            <a:schemeClr val="dk1"/>
          </a:fontRef>
        </p:style>
        <p:txBody>
          <a:bodyPr/>
          <a:lstStyle/>
          <a:p>
            <a:pPr>
              <a:defRPr/>
            </a:pPr>
            <a:r>
              <a:rPr lang="en-US" sz="1800" dirty="0" smtClean="0">
                <a:ea typeface="ＭＳ Ｐゴシック" charset="-128"/>
              </a:rPr>
              <a:t>There is clearly a lack of policies and guidelines regarding the following:</a:t>
            </a:r>
          </a:p>
          <a:p>
            <a:pPr lvl="1">
              <a:defRPr/>
            </a:pPr>
            <a:r>
              <a:rPr lang="en-US" sz="1800" dirty="0" smtClean="0">
                <a:ea typeface="ＭＳ Ｐゴシック" charset="-128"/>
              </a:rPr>
              <a:t>Guidelines on the establishment and post establishment of CMAs. This will assist the Regions in creating a sustainable institution</a:t>
            </a:r>
            <a:r>
              <a:rPr lang="en-US" sz="1800" dirty="0" smtClean="0">
                <a:ea typeface="ＭＳ Ｐゴシック" charset="-128"/>
              </a:rPr>
              <a:t>.</a:t>
            </a:r>
          </a:p>
          <a:p>
            <a:pPr lvl="1">
              <a:buNone/>
              <a:defRPr/>
            </a:pPr>
            <a:endParaRPr lang="en-US" sz="1200" dirty="0" smtClean="0">
              <a:ea typeface="ＭＳ Ｐゴシック" charset="-128"/>
            </a:endParaRPr>
          </a:p>
          <a:p>
            <a:pPr lvl="1">
              <a:defRPr/>
            </a:pPr>
            <a:r>
              <a:rPr lang="en-US" sz="1800" dirty="0" smtClean="0">
                <a:ea typeface="ＭＳ Ｐゴシック" charset="-128"/>
              </a:rPr>
              <a:t>Guidelines on the procedures in aligning </a:t>
            </a:r>
            <a:r>
              <a:rPr lang="en-US" sz="1800" dirty="0" smtClean="0">
                <a:ea typeface="ＭＳ Ｐゴシック" charset="-128"/>
              </a:rPr>
              <a:t>systems</a:t>
            </a:r>
            <a:r>
              <a:rPr lang="en-US" sz="1800" dirty="0" smtClean="0">
                <a:ea typeface="ＭＳ Ｐゴシック" charset="-128"/>
              </a:rPr>
              <a:t>, strategic objectives of department and reporting and regulation.</a:t>
            </a:r>
            <a:endParaRPr lang="en-US" sz="1800" dirty="0" smtClean="0">
              <a:ea typeface="ＭＳ Ｐゴシック" charset="-128"/>
            </a:endParaRPr>
          </a:p>
          <a:p>
            <a:pPr lvl="1">
              <a:buNone/>
              <a:defRPr/>
            </a:pPr>
            <a:endParaRPr lang="en-US" sz="1200" dirty="0" smtClean="0">
              <a:ea typeface="ＭＳ Ｐゴシック" charset="-128"/>
            </a:endParaRPr>
          </a:p>
          <a:p>
            <a:pPr lvl="1">
              <a:defRPr/>
            </a:pPr>
            <a:r>
              <a:rPr lang="en-US" sz="1800" dirty="0" smtClean="0">
                <a:ea typeface="ＭＳ Ｐゴシック" charset="-128"/>
              </a:rPr>
              <a:t>A clear distinction of roles and responsibilities between the R/O and BOCMA</a:t>
            </a:r>
            <a:r>
              <a:rPr lang="en-US" sz="1800" dirty="0" smtClean="0">
                <a:ea typeface="ＭＳ Ｐゴシック" charset="-128"/>
              </a:rPr>
              <a:t>.</a:t>
            </a:r>
          </a:p>
          <a:p>
            <a:pPr lvl="1">
              <a:buNone/>
              <a:defRPr/>
            </a:pPr>
            <a:endParaRPr lang="en-US" sz="1200" dirty="0" smtClean="0">
              <a:ea typeface="ＭＳ Ｐゴシック" charset="-128"/>
            </a:endParaRPr>
          </a:p>
          <a:p>
            <a:pPr lvl="1">
              <a:defRPr/>
            </a:pPr>
            <a:r>
              <a:rPr lang="en-US" sz="1800" dirty="0" smtClean="0">
                <a:ea typeface="ＭＳ Ｐゴシック" charset="-128"/>
              </a:rPr>
              <a:t>Guidelines on the remuneration packages for the CMA </a:t>
            </a:r>
            <a:r>
              <a:rPr lang="en-US" sz="1800" dirty="0" err="1" smtClean="0">
                <a:ea typeface="ＭＳ Ｐゴシック" charset="-128"/>
              </a:rPr>
              <a:t>organogram</a:t>
            </a:r>
            <a:r>
              <a:rPr lang="en-US" sz="1800" dirty="0" smtClean="0">
                <a:ea typeface="ＭＳ Ｐゴシック" charset="-128"/>
              </a:rPr>
              <a:t>.</a:t>
            </a:r>
          </a:p>
          <a:p>
            <a:pPr lvl="1">
              <a:buNone/>
              <a:defRPr/>
            </a:pPr>
            <a:endParaRPr lang="en-US" sz="1800" dirty="0" smtClean="0">
              <a:ea typeface="ＭＳ Ｐゴシック" charset="-128"/>
            </a:endParaRPr>
          </a:p>
          <a:p>
            <a:pPr lvl="1">
              <a:defRPr/>
            </a:pPr>
            <a:r>
              <a:rPr lang="en-US" sz="1800" dirty="0" smtClean="0">
                <a:ea typeface="ＭＳ Ｐゴシック" charset="-128"/>
              </a:rPr>
              <a:t>Policies on the transfer of staff, budget and other resources from DWA and the Regional office</a:t>
            </a:r>
            <a:r>
              <a:rPr lang="en-US" sz="1800" dirty="0" smtClean="0">
                <a:ea typeface="ＭＳ Ｐゴシック" charset="-128"/>
              </a:rPr>
              <a:t>.</a:t>
            </a:r>
          </a:p>
          <a:p>
            <a:pPr lvl="1">
              <a:buNone/>
              <a:defRPr/>
            </a:pPr>
            <a:endParaRPr lang="en-US" sz="1200" dirty="0" smtClean="0">
              <a:ea typeface="ＭＳ Ｐゴシック" charset="-128"/>
            </a:endParaRPr>
          </a:p>
          <a:p>
            <a:pPr lvl="1">
              <a:defRPr/>
            </a:pPr>
            <a:r>
              <a:rPr lang="en-US" sz="1800" dirty="0" smtClean="0">
                <a:ea typeface="ＭＳ Ｐゴシック" charset="-128"/>
              </a:rPr>
              <a:t>A clear list of </a:t>
            </a:r>
            <a:r>
              <a:rPr lang="en-US" sz="1800" dirty="0" smtClean="0">
                <a:ea typeface="ＭＳ Ｐゴシック" charset="-128"/>
              </a:rPr>
              <a:t>delegation of functions and budget </a:t>
            </a:r>
            <a:r>
              <a:rPr lang="en-US" sz="1800" dirty="0" smtClean="0">
                <a:ea typeface="ＭＳ Ｐゴシック" charset="-128"/>
              </a:rPr>
              <a:t>to the CMA.</a:t>
            </a:r>
          </a:p>
          <a:p>
            <a:pPr lvl="1">
              <a:defRPr/>
            </a:pPr>
            <a:endParaRPr lang="en-US" sz="1400" dirty="0" smtClean="0">
              <a:ea typeface="ＭＳ Ｐゴシック" charset="-128"/>
            </a:endParaRPr>
          </a:p>
          <a:p>
            <a:pPr lvl="1">
              <a:defRPr/>
            </a:pPr>
            <a:endParaRPr lang="en-US" sz="1400" dirty="0" smtClean="0">
              <a:ea typeface="ＭＳ Ｐゴシック" charset="-128"/>
            </a:endParaRPr>
          </a:p>
          <a:p>
            <a:pPr lvl="1">
              <a:defRPr/>
            </a:pPr>
            <a:endParaRPr lang="en-US" sz="1400" dirty="0" smtClean="0">
              <a:ea typeface="ＭＳ Ｐゴシック" charset="-128"/>
            </a:endParaRPr>
          </a:p>
          <a:p>
            <a:pPr lvl="1">
              <a:defRPr/>
            </a:pPr>
            <a:endParaRPr lang="en-US" sz="1400" dirty="0" smtClean="0">
              <a:ea typeface="ＭＳ Ｐゴシック" charset="-128"/>
            </a:endParaRPr>
          </a:p>
          <a:p>
            <a:pPr marL="0" indent="0">
              <a:buNone/>
              <a:defRPr/>
            </a:pPr>
            <a:endParaRPr lang="en-US" sz="1800" dirty="0" smtClean="0">
              <a:ea typeface="ＭＳ Ｐゴシック" charset="-128"/>
            </a:endParaRPr>
          </a:p>
          <a:p>
            <a:pPr>
              <a:defRPr/>
            </a:pPr>
            <a:endParaRPr lang="en-US" sz="1800" dirty="0">
              <a:ea typeface="ＭＳ Ｐゴシック" charset="-128"/>
            </a:endParaRPr>
          </a:p>
          <a:p>
            <a:pPr>
              <a:defRPr/>
            </a:pPr>
            <a:endParaRPr lang="en-US" sz="1800" dirty="0" smtClean="0">
              <a:ea typeface="ＭＳ Ｐゴシック" charset="-128"/>
            </a:endParaRPr>
          </a:p>
          <a:p>
            <a:pPr>
              <a:defRPr/>
            </a:pPr>
            <a:endParaRPr lang="en-US" sz="1800" dirty="0" smtClean="0">
              <a:ea typeface="ＭＳ Ｐゴシック" charset="-128"/>
            </a:endParaRPr>
          </a:p>
          <a:p>
            <a:pPr>
              <a:defRPr/>
            </a:pPr>
            <a:endParaRPr lang="en-US" sz="1800" dirty="0" smtClean="0">
              <a:ea typeface="ＭＳ Ｐゴシック" charset="-128"/>
            </a:endParaRPr>
          </a:p>
          <a:p>
            <a:pPr marL="0" indent="0">
              <a:buNone/>
              <a:defRPr/>
            </a:pPr>
            <a:endParaRPr lang="en-US" sz="1800" dirty="0" smtClean="0">
              <a:ea typeface="ＭＳ Ｐゴシック" charset="-128"/>
            </a:endParaRPr>
          </a:p>
          <a:p>
            <a:pPr marL="0" indent="0">
              <a:buNone/>
              <a:defRPr/>
            </a:pPr>
            <a:endParaRPr lang="en-US" sz="1800" dirty="0" smtClean="0">
              <a:ea typeface="ＭＳ Ｐゴシック" charset="-128"/>
            </a:endParaRPr>
          </a:p>
          <a:p>
            <a:pPr marL="0" indent="0">
              <a:buNone/>
              <a:defRPr/>
            </a:pPr>
            <a:endParaRPr lang="en-US" sz="1800" dirty="0" smtClean="0">
              <a:latin typeface="Arial" charset="0"/>
              <a:ea typeface="ＭＳ Ｐゴシック" charset="-128"/>
            </a:endParaRPr>
          </a:p>
          <a:p>
            <a:pPr>
              <a:defRPr/>
            </a:pPr>
            <a:endParaRPr lang="en-US" sz="1800" dirty="0" smtClean="0">
              <a:latin typeface="Arial" charset="0"/>
              <a:ea typeface="ＭＳ Ｐゴシック" charset="-128"/>
            </a:endParaRPr>
          </a:p>
          <a:p>
            <a:pPr>
              <a:defRPr/>
            </a:pPr>
            <a:endParaRPr lang="en-US" sz="1800" dirty="0" smtClean="0">
              <a:latin typeface="Arial" charset="0"/>
              <a:ea typeface="ＭＳ Ｐゴシック" charset="-128"/>
            </a:endParaRPr>
          </a:p>
          <a:p>
            <a:pPr marL="0" indent="0">
              <a:buFont typeface="Arial" charset="0"/>
              <a:buNone/>
              <a:defRPr/>
            </a:pPr>
            <a:endParaRPr lang="en-US" sz="1800" dirty="0" smtClean="0">
              <a:latin typeface="Arial" charset="0"/>
              <a:ea typeface="ＭＳ Ｐゴシック" charset="-128"/>
            </a:endParaRPr>
          </a:p>
        </p:txBody>
      </p:sp>
      <p:sp>
        <p:nvSpPr>
          <p:cNvPr id="15363" name="Rectangle 4"/>
          <p:cNvSpPr>
            <a:spLocks noChangeArrowheads="1"/>
          </p:cNvSpPr>
          <p:nvPr/>
        </p:nvSpPr>
        <p:spPr bwMode="auto">
          <a:xfrm>
            <a:off x="937305" y="696911"/>
            <a:ext cx="7129462" cy="461665"/>
          </a:xfrm>
          <a:prstGeom prst="rect">
            <a:avLst/>
          </a:prstGeom>
          <a:ln>
            <a:noFill/>
            <a:headEnd/>
            <a:tailEnd/>
          </a:ln>
        </p:spPr>
        <p:style>
          <a:lnRef idx="2">
            <a:schemeClr val="accent5"/>
          </a:lnRef>
          <a:fillRef idx="1">
            <a:schemeClr val="lt1"/>
          </a:fillRef>
          <a:effectRef idx="0">
            <a:schemeClr val="accent5"/>
          </a:effectRef>
          <a:fontRef idx="minor">
            <a:schemeClr val="dk1"/>
          </a:fontRef>
        </p:style>
        <p:txBody>
          <a:bodyPr>
            <a:spAutoFit/>
          </a:bodyPr>
          <a:lstStyle/>
          <a:p>
            <a:pPr algn="ctr"/>
            <a:r>
              <a:rPr lang="en-US" sz="2400" b="1" dirty="0" smtClean="0">
                <a:solidFill>
                  <a:srgbClr val="0070C0"/>
                </a:solidFill>
              </a:rPr>
              <a:t>CHALLENGES &amp; RECOMMENDATIONS</a:t>
            </a:r>
            <a:endParaRPr lang="en-ZA" sz="2400" b="1" u="sng" dirty="0">
              <a:solidFill>
                <a:srgbClr val="0070C0"/>
              </a:solidFill>
            </a:endParaRPr>
          </a:p>
        </p:txBody>
      </p:sp>
    </p:spTree>
    <p:extLst>
      <p:ext uri="{BB962C8B-B14F-4D97-AF65-F5344CB8AC3E}">
        <p14:creationId xmlns="" xmlns:p14="http://schemas.microsoft.com/office/powerpoint/2010/main" val="58223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txBox="1">
            <a:spLocks/>
          </p:cNvSpPr>
          <p:nvPr/>
        </p:nvSpPr>
        <p:spPr bwMode="auto">
          <a:xfrm>
            <a:off x="468313" y="1052513"/>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marL="838200" indent="-8382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fontAlgn="base" hangingPunct="1">
              <a:spcBef>
                <a:spcPct val="0"/>
              </a:spcBef>
              <a:spcAft>
                <a:spcPct val="0"/>
              </a:spcAft>
            </a:pPr>
            <a:r>
              <a:rPr lang="en-ZA" sz="4000" b="1" dirty="0">
                <a:solidFill>
                  <a:srgbClr val="0070C0"/>
                </a:solidFill>
                <a:latin typeface="+mj-lt"/>
              </a:rPr>
              <a:t>PHASED ESTABLISHMENT PLAN FOR 9 CMAs</a:t>
            </a:r>
            <a:br>
              <a:rPr lang="en-ZA" sz="4000" b="1" dirty="0">
                <a:solidFill>
                  <a:srgbClr val="0070C0"/>
                </a:solidFill>
                <a:latin typeface="+mj-lt"/>
              </a:rPr>
            </a:br>
            <a:endParaRPr lang="en-GB" sz="4000" b="1" dirty="0">
              <a:solidFill>
                <a:srgbClr val="0070C0"/>
              </a:solidFill>
              <a:latin typeface="+mj-lt"/>
            </a:endParaRPr>
          </a:p>
        </p:txBody>
      </p:sp>
      <p:graphicFrame>
        <p:nvGraphicFramePr>
          <p:cNvPr id="4" name="Table 3"/>
          <p:cNvGraphicFramePr>
            <a:graphicFrameLocks noGrp="1"/>
          </p:cNvGraphicFramePr>
          <p:nvPr>
            <p:extLst>
              <p:ext uri="{D42A27DB-BD31-4B8C-83A1-F6EECF244321}">
                <p14:modId xmlns="" xmlns:p14="http://schemas.microsoft.com/office/powerpoint/2010/main" val="3481296961"/>
              </p:ext>
            </p:extLst>
          </p:nvPr>
        </p:nvGraphicFramePr>
        <p:xfrm>
          <a:off x="1187624" y="2492896"/>
          <a:ext cx="6565901" cy="1854200"/>
        </p:xfrm>
        <a:graphic>
          <a:graphicData uri="http://schemas.openxmlformats.org/drawingml/2006/table">
            <a:tbl>
              <a:tblPr firstRow="1" bandRow="1">
                <a:tableStyleId>{0E3FDE45-AF77-4B5C-9715-49D594BDF05E}</a:tableStyleId>
              </a:tblPr>
              <a:tblGrid>
                <a:gridCol w="2232198"/>
                <a:gridCol w="1831711"/>
                <a:gridCol w="2501992"/>
              </a:tblGrid>
              <a:tr h="370840">
                <a:tc>
                  <a:txBody>
                    <a:bodyPr/>
                    <a:lstStyle/>
                    <a:p>
                      <a:pPr algn="l"/>
                      <a:r>
                        <a:rPr lang="en-US" dirty="0" smtClean="0">
                          <a:latin typeface="+mj-lt"/>
                        </a:rPr>
                        <a:t>Phase 1</a:t>
                      </a:r>
                      <a:endParaRPr lang="en-ZA" dirty="0">
                        <a:latin typeface="+mj-lt"/>
                      </a:endParaRPr>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mj-lt"/>
                        </a:rPr>
                        <a:t>Phase 2</a:t>
                      </a:r>
                      <a:endParaRPr lang="en-ZA" dirty="0">
                        <a:latin typeface="+mj-lt"/>
                      </a:endParaRPr>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800" dirty="0" smtClean="0">
                          <a:latin typeface="+mj-lt"/>
                        </a:rPr>
                        <a:t>Phase 3</a:t>
                      </a:r>
                      <a:endParaRPr lang="en-ZA" sz="1800" b="1" dirty="0" smtClean="0">
                        <a:latin typeface="+mj-lt"/>
                      </a:endParaRPr>
                    </a:p>
                  </a:txBody>
                  <a:tcPr marL="91438" marR="91438"/>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err="1" smtClean="0">
                          <a:latin typeface="+mj-lt"/>
                        </a:rPr>
                        <a:t>Inkomati</a:t>
                      </a:r>
                      <a:r>
                        <a:rPr lang="en-GB" sz="1800" dirty="0" smtClean="0">
                          <a:latin typeface="+mj-lt"/>
                        </a:rPr>
                        <a:t> – </a:t>
                      </a:r>
                      <a:r>
                        <a:rPr lang="en-GB" sz="1800" dirty="0" err="1" smtClean="0">
                          <a:latin typeface="+mj-lt"/>
                        </a:rPr>
                        <a:t>Usuthu</a:t>
                      </a:r>
                      <a:endParaRPr lang="en-ZA" dirty="0">
                        <a:latin typeface="+mj-lt"/>
                      </a:endParaRPr>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mj-lt"/>
                        </a:rPr>
                        <a:t>Berg-</a:t>
                      </a:r>
                      <a:r>
                        <a:rPr lang="en-GB" sz="1800" dirty="0" err="1" smtClean="0">
                          <a:latin typeface="+mj-lt"/>
                        </a:rPr>
                        <a:t>Olifants</a:t>
                      </a:r>
                      <a:endParaRPr lang="en-ZA" dirty="0">
                        <a:latin typeface="+mj-lt"/>
                      </a:endParaRPr>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ZA" sz="1800" dirty="0" smtClean="0">
                          <a:latin typeface="+mj-lt"/>
                        </a:rPr>
                        <a:t>Orange </a:t>
                      </a:r>
                      <a:endParaRPr lang="en-ZA" dirty="0">
                        <a:latin typeface="+mj-lt"/>
                      </a:endParaRPr>
                    </a:p>
                  </a:txBody>
                  <a:tcPr marL="91438" marR="91438"/>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err="1" smtClean="0">
                          <a:latin typeface="+mj-lt"/>
                        </a:rPr>
                        <a:t>Breede</a:t>
                      </a:r>
                      <a:r>
                        <a:rPr lang="en-GB" sz="1800" dirty="0" smtClean="0">
                          <a:latin typeface="+mj-lt"/>
                        </a:rPr>
                        <a:t> </a:t>
                      </a:r>
                      <a:r>
                        <a:rPr lang="en-GB" sz="1800" dirty="0" err="1" smtClean="0">
                          <a:latin typeface="+mj-lt"/>
                        </a:rPr>
                        <a:t>Gouritz</a:t>
                      </a:r>
                      <a:endParaRPr lang="en-ZA" dirty="0">
                        <a:latin typeface="+mj-lt"/>
                      </a:endParaRPr>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mj-lt"/>
                        </a:rPr>
                        <a:t>Vaal</a:t>
                      </a:r>
                      <a:endParaRPr lang="en-ZA" dirty="0">
                        <a:latin typeface="+mj-lt"/>
                      </a:endParaRPr>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err="1" smtClean="0">
                          <a:latin typeface="+mj-lt"/>
                        </a:rPr>
                        <a:t>Mzimvubu-Keiskamma</a:t>
                      </a:r>
                      <a:endParaRPr lang="en-ZA" dirty="0">
                        <a:latin typeface="+mj-lt"/>
                      </a:endParaRPr>
                    </a:p>
                  </a:txBody>
                  <a:tcPr marL="91438" marR="91438"/>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mj-lt"/>
                        </a:rPr>
                        <a:t>Pongola-</a:t>
                      </a:r>
                      <a:r>
                        <a:rPr lang="en-GB" sz="1800" dirty="0" err="1" smtClean="0">
                          <a:latin typeface="+mj-lt"/>
                        </a:rPr>
                        <a:t>Umzimkulu</a:t>
                      </a:r>
                      <a:endParaRPr lang="en-GB" sz="1800" b="1" dirty="0" smtClean="0">
                        <a:latin typeface="+mj-lt"/>
                      </a:endParaRPr>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err="1" smtClean="0">
                          <a:latin typeface="+mj-lt"/>
                        </a:rPr>
                        <a:t>Olifants</a:t>
                      </a:r>
                      <a:r>
                        <a:rPr lang="en-GB" sz="1800" dirty="0" smtClean="0">
                          <a:latin typeface="+mj-lt"/>
                        </a:rPr>
                        <a:t> </a:t>
                      </a:r>
                      <a:endParaRPr lang="en-ZA" dirty="0">
                        <a:latin typeface="+mj-lt"/>
                      </a:endParaRPr>
                    </a:p>
                  </a:txBody>
                  <a:tcPr marL="91438" marR="91438"/>
                </a:tc>
                <a:tc>
                  <a:txBody>
                    <a:bodyPr/>
                    <a:lstStyle/>
                    <a:p>
                      <a:pPr algn="l"/>
                      <a:endParaRPr lang="en-ZA" dirty="0">
                        <a:latin typeface="+mj-lt"/>
                      </a:endParaRPr>
                    </a:p>
                  </a:txBody>
                  <a:tcPr marL="91438" marR="91438"/>
                </a:tc>
              </a:tr>
              <a:tr h="370840">
                <a:tc>
                  <a:txBody>
                    <a:bodyPr/>
                    <a:lstStyle/>
                    <a:p>
                      <a:pPr algn="l"/>
                      <a:endParaRPr lang="en-ZA">
                        <a:latin typeface="+mj-lt"/>
                      </a:endParaRPr>
                    </a:p>
                  </a:txBody>
                  <a:tcPr marL="91438" marR="9143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mj-lt"/>
                        </a:rPr>
                        <a:t>Limpopo </a:t>
                      </a:r>
                      <a:endParaRPr lang="en-ZA" dirty="0">
                        <a:latin typeface="+mj-lt"/>
                      </a:endParaRPr>
                    </a:p>
                  </a:txBody>
                  <a:tcPr marL="91438" marR="91438"/>
                </a:tc>
                <a:tc>
                  <a:txBody>
                    <a:bodyPr/>
                    <a:lstStyle/>
                    <a:p>
                      <a:pPr algn="l"/>
                      <a:endParaRPr lang="en-ZA" dirty="0">
                        <a:latin typeface="+mj-lt"/>
                      </a:endParaRPr>
                    </a:p>
                  </a:txBody>
                  <a:tcPr marL="91438" marR="91438"/>
                </a:tc>
              </a:tr>
            </a:tbl>
          </a:graphicData>
        </a:graphic>
      </p:graphicFrame>
    </p:spTree>
    <p:extLst>
      <p:ext uri="{BB962C8B-B14F-4D97-AF65-F5344CB8AC3E}">
        <p14:creationId xmlns="" xmlns:p14="http://schemas.microsoft.com/office/powerpoint/2010/main" val="18313314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idx="4294967295"/>
          </p:nvPr>
        </p:nvSpPr>
        <p:spPr>
          <a:xfrm>
            <a:off x="827088" y="260350"/>
            <a:ext cx="6629400" cy="792163"/>
          </a:xfrm>
        </p:spPr>
        <p:txBody>
          <a:bodyPr/>
          <a:lstStyle/>
          <a:p>
            <a:r>
              <a:rPr lang="en-US" sz="3200" b="1" dirty="0" smtClean="0">
                <a:solidFill>
                  <a:schemeClr val="hlink"/>
                </a:solidFill>
                <a:ea typeface="ＭＳ Ｐゴシック" pitchFamily="34" charset="-128"/>
              </a:rPr>
              <a:t/>
            </a:r>
            <a:br>
              <a:rPr lang="en-US" sz="3200" b="1" dirty="0" smtClean="0">
                <a:solidFill>
                  <a:schemeClr val="hlink"/>
                </a:solidFill>
                <a:ea typeface="ＭＳ Ｐゴシック" pitchFamily="34" charset="-128"/>
              </a:rPr>
            </a:br>
            <a:r>
              <a:rPr lang="en-US" sz="3200" b="1" dirty="0" smtClean="0">
                <a:solidFill>
                  <a:srgbClr val="0070C0"/>
                </a:solidFill>
                <a:ea typeface="ＭＳ Ｐゴシック" pitchFamily="34" charset="-128"/>
              </a:rPr>
              <a:t>3 WMAs in KZN </a:t>
            </a:r>
          </a:p>
        </p:txBody>
      </p:sp>
      <p:pic>
        <p:nvPicPr>
          <p:cNvPr id="11267" name="Picture 4" descr="locality"/>
          <p:cNvPicPr>
            <a:picLocks noGrp="1" noChangeAspect="1" noChangeArrowheads="1"/>
          </p:cNvPicPr>
          <p:nvPr>
            <p:ph type="body" idx="4294967295"/>
          </p:nvPr>
        </p:nvPicPr>
        <p:blipFill>
          <a:blip r:embed="rId2" cstate="print">
            <a:extLst>
              <a:ext uri="{28A0092B-C50C-407E-A947-70E740481C1C}">
                <a14:useLocalDpi xmlns="" xmlns:a14="http://schemas.microsoft.com/office/drawing/2010/main" val="0"/>
              </a:ext>
            </a:extLst>
          </a:blip>
          <a:srcRect/>
          <a:stretch>
            <a:fillRect/>
          </a:stretch>
        </p:blipFill>
        <p:spPr>
          <a:xfrm>
            <a:off x="1692275" y="1052513"/>
            <a:ext cx="4784725" cy="4568825"/>
          </a:xfrm>
          <a:noFill/>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964071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bwMode="auto">
          <a:xfrm>
            <a:off x="409575" y="1168401"/>
            <a:ext cx="8410575" cy="4204816"/>
          </a:xfrm>
          <a:prstGeom prst="rect">
            <a:avLst/>
          </a:prstGeom>
          <a:ln>
            <a:noFill/>
          </a:ln>
          <a:extLst/>
        </p:spPr>
        <p:style>
          <a:lnRef idx="2">
            <a:schemeClr val="accent2"/>
          </a:lnRef>
          <a:fillRef idx="1">
            <a:schemeClr val="lt1"/>
          </a:fillRef>
          <a:effectRef idx="0">
            <a:schemeClr val="accent2"/>
          </a:effectRef>
          <a:fontRef idx="minor">
            <a:schemeClr val="dk1"/>
          </a:fontRef>
        </p:style>
        <p:txBody>
          <a:bodyPr/>
          <a:lstStyle/>
          <a:p>
            <a:pPr>
              <a:defRPr/>
            </a:pPr>
            <a:r>
              <a:rPr lang="en-US" sz="1800" dirty="0" smtClean="0">
                <a:latin typeface="Arial" charset="0"/>
                <a:ea typeface="ＭＳ Ｐゴシック" charset="-128"/>
              </a:rPr>
              <a:t>Planning meetings were held between DWA Head Office and the Regional Office in July 2012 to discuss the CMA establishment process for KZN.</a:t>
            </a:r>
          </a:p>
          <a:p>
            <a:pPr marL="0" indent="0">
              <a:buNone/>
              <a:defRPr/>
            </a:pPr>
            <a:endParaRPr lang="en-US" sz="1800" dirty="0" smtClean="0">
              <a:latin typeface="Arial" charset="0"/>
              <a:ea typeface="ＭＳ Ｐゴシック" charset="-128"/>
            </a:endParaRPr>
          </a:p>
          <a:p>
            <a:pPr>
              <a:defRPr/>
            </a:pPr>
            <a:r>
              <a:rPr lang="en-US" sz="1800" dirty="0" smtClean="0">
                <a:latin typeface="Arial" charset="0"/>
                <a:ea typeface="ＭＳ Ｐゴシック" charset="-128"/>
              </a:rPr>
              <a:t>Approximately 3 RSC meetings has been held to date:</a:t>
            </a:r>
          </a:p>
          <a:p>
            <a:pPr marL="0" indent="0">
              <a:buFont typeface="Arial" charset="0"/>
              <a:buNone/>
              <a:defRPr/>
            </a:pPr>
            <a:endParaRPr lang="en-US" sz="1800" dirty="0" smtClean="0">
              <a:latin typeface="Arial" charset="0"/>
              <a:ea typeface="ＭＳ Ｐゴシック" charset="-128"/>
            </a:endParaRPr>
          </a:p>
        </p:txBody>
      </p:sp>
      <p:sp>
        <p:nvSpPr>
          <p:cNvPr id="15363" name="Rectangle 4"/>
          <p:cNvSpPr>
            <a:spLocks noChangeArrowheads="1"/>
          </p:cNvSpPr>
          <p:nvPr/>
        </p:nvSpPr>
        <p:spPr bwMode="auto">
          <a:xfrm>
            <a:off x="937305" y="696911"/>
            <a:ext cx="7129462" cy="461665"/>
          </a:xfrm>
          <a:prstGeom prst="rect">
            <a:avLst/>
          </a:prstGeom>
          <a:ln>
            <a:noFill/>
            <a:headEnd/>
            <a:tailEnd/>
          </a:ln>
        </p:spPr>
        <p:style>
          <a:lnRef idx="2">
            <a:schemeClr val="accent5"/>
          </a:lnRef>
          <a:fillRef idx="1">
            <a:schemeClr val="lt1"/>
          </a:fillRef>
          <a:effectRef idx="0">
            <a:schemeClr val="accent5"/>
          </a:effectRef>
          <a:fontRef idx="minor">
            <a:schemeClr val="dk1"/>
          </a:fontRef>
        </p:style>
        <p:txBody>
          <a:bodyPr>
            <a:spAutoFit/>
          </a:bodyPr>
          <a:lstStyle/>
          <a:p>
            <a:pPr algn="ctr" defTabSz="457200" fontAlgn="base">
              <a:spcBef>
                <a:spcPct val="0"/>
              </a:spcBef>
              <a:spcAft>
                <a:spcPct val="0"/>
              </a:spcAft>
            </a:pPr>
            <a:r>
              <a:rPr lang="en-US" sz="2400" b="1" dirty="0" smtClean="0">
                <a:solidFill>
                  <a:srgbClr val="0070C0"/>
                </a:solidFill>
              </a:rPr>
              <a:t>KZN REGIONAL STEERING COMMITTEE</a:t>
            </a:r>
            <a:endParaRPr lang="en-ZA" sz="2400" b="1" u="sng" dirty="0">
              <a:solidFill>
                <a:srgbClr val="0070C0"/>
              </a:solidFill>
            </a:endParaRPr>
          </a:p>
        </p:txBody>
      </p:sp>
      <p:graphicFrame>
        <p:nvGraphicFramePr>
          <p:cNvPr id="2" name="Table 1"/>
          <p:cNvGraphicFramePr>
            <a:graphicFrameLocks noGrp="1"/>
          </p:cNvGraphicFramePr>
          <p:nvPr>
            <p:extLst>
              <p:ext uri="{D42A27DB-BD31-4B8C-83A1-F6EECF244321}">
                <p14:modId xmlns="" xmlns:p14="http://schemas.microsoft.com/office/powerpoint/2010/main" val="156753630"/>
              </p:ext>
            </p:extLst>
          </p:nvPr>
        </p:nvGraphicFramePr>
        <p:xfrm>
          <a:off x="613604" y="2492896"/>
          <a:ext cx="7776864" cy="2931160"/>
        </p:xfrm>
        <a:graphic>
          <a:graphicData uri="http://schemas.openxmlformats.org/drawingml/2006/table">
            <a:tbl>
              <a:tblPr firstRow="1" bandRow="1">
                <a:tableStyleId>{5C22544A-7EE6-4342-B048-85BDC9FD1C3A}</a:tableStyleId>
              </a:tblPr>
              <a:tblGrid>
                <a:gridCol w="3048000"/>
                <a:gridCol w="4728864"/>
              </a:tblGrid>
              <a:tr h="370840">
                <a:tc>
                  <a:txBody>
                    <a:bodyPr/>
                    <a:lstStyle/>
                    <a:p>
                      <a:r>
                        <a:rPr lang="en-US" dirty="0" smtClean="0"/>
                        <a:t>Date</a:t>
                      </a:r>
                      <a:endParaRPr lang="en-ZA" dirty="0"/>
                    </a:p>
                  </a:txBody>
                  <a:tcPr/>
                </a:tc>
                <a:tc>
                  <a:txBody>
                    <a:bodyPr/>
                    <a:lstStyle/>
                    <a:p>
                      <a:r>
                        <a:rPr lang="en-US" dirty="0" smtClean="0"/>
                        <a:t>Key milestones achieved</a:t>
                      </a:r>
                      <a:endParaRPr lang="en-ZA" dirty="0"/>
                    </a:p>
                  </a:txBody>
                  <a:tcPr/>
                </a:tc>
              </a:tr>
              <a:tr h="370840">
                <a:tc>
                  <a:txBody>
                    <a:bodyPr/>
                    <a:lstStyle/>
                    <a:p>
                      <a:r>
                        <a:rPr lang="en-US" dirty="0" smtClean="0"/>
                        <a:t>3 August</a:t>
                      </a:r>
                      <a:r>
                        <a:rPr lang="en-US" baseline="0" dirty="0" smtClean="0"/>
                        <a:t> 2012</a:t>
                      </a:r>
                      <a:endParaRPr lang="en-ZA" dirty="0"/>
                    </a:p>
                  </a:txBody>
                  <a:tcPr/>
                </a:tc>
                <a:tc>
                  <a:txBody>
                    <a:bodyPr/>
                    <a:lstStyle/>
                    <a:p>
                      <a:pPr marL="285750" indent="-285750">
                        <a:buFont typeface="Arial" pitchFamily="34" charset="0"/>
                        <a:buChar char="•"/>
                      </a:pPr>
                      <a:r>
                        <a:rPr lang="en-US" dirty="0" smtClean="0"/>
                        <a:t>Draft T.O.R was</a:t>
                      </a:r>
                      <a:r>
                        <a:rPr lang="en-US" baseline="0" dirty="0" smtClean="0"/>
                        <a:t> further discussed and adopted.</a:t>
                      </a:r>
                    </a:p>
                    <a:p>
                      <a:pPr marL="285750" indent="-285750">
                        <a:buFont typeface="Arial" pitchFamily="34" charset="0"/>
                        <a:buChar char="•"/>
                      </a:pPr>
                      <a:r>
                        <a:rPr lang="en-US" baseline="0" dirty="0" smtClean="0"/>
                        <a:t>Decision taken to keep the RSC to internal DWA members and </a:t>
                      </a:r>
                      <a:r>
                        <a:rPr lang="en-US" baseline="0" dirty="0" err="1" smtClean="0"/>
                        <a:t>formalised</a:t>
                      </a:r>
                      <a:r>
                        <a:rPr lang="en-US" baseline="0" dirty="0" smtClean="0"/>
                        <a:t> structures representing external stakeholders were to be set up. </a:t>
                      </a:r>
                    </a:p>
                    <a:p>
                      <a:pPr marL="285750" indent="-285750">
                        <a:buFont typeface="Arial" pitchFamily="34" charset="0"/>
                        <a:buChar char="•"/>
                      </a:pPr>
                      <a:r>
                        <a:rPr lang="en-US" baseline="0" dirty="0" smtClean="0"/>
                        <a:t>Representatives from the </a:t>
                      </a:r>
                      <a:r>
                        <a:rPr lang="en-US" baseline="0" dirty="0" err="1" smtClean="0"/>
                        <a:t>formalised</a:t>
                      </a:r>
                      <a:r>
                        <a:rPr lang="en-US" baseline="0" dirty="0" smtClean="0"/>
                        <a:t> structures will eventually become members of the RSC.</a:t>
                      </a:r>
                      <a:endParaRPr lang="en-ZA" dirty="0"/>
                    </a:p>
                  </a:txBody>
                  <a:tcPr/>
                </a:tc>
              </a:tr>
            </a:tbl>
          </a:graphicData>
        </a:graphic>
      </p:graphicFrame>
    </p:spTree>
    <p:extLst>
      <p:ext uri="{BB962C8B-B14F-4D97-AF65-F5344CB8AC3E}">
        <p14:creationId xmlns="" xmlns:p14="http://schemas.microsoft.com/office/powerpoint/2010/main" val="2674852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bwMode="auto">
          <a:xfrm>
            <a:off x="409575" y="1168401"/>
            <a:ext cx="8410575" cy="3268711"/>
          </a:xfrm>
          <a:prstGeom prst="rect">
            <a:avLst/>
          </a:prstGeom>
          <a:ln>
            <a:noFill/>
          </a:ln>
          <a:extLst/>
        </p:spPr>
        <p:style>
          <a:lnRef idx="2">
            <a:schemeClr val="accent2"/>
          </a:lnRef>
          <a:fillRef idx="1">
            <a:schemeClr val="lt1"/>
          </a:fillRef>
          <a:effectRef idx="0">
            <a:schemeClr val="accent2"/>
          </a:effectRef>
          <a:fontRef idx="minor">
            <a:schemeClr val="dk1"/>
          </a:fontRef>
        </p:style>
        <p:txBody>
          <a:bodyPr/>
          <a:lstStyle/>
          <a:p>
            <a:pPr marL="0" indent="0">
              <a:buNone/>
              <a:defRPr/>
            </a:pPr>
            <a:endParaRPr lang="en-US" sz="1800" dirty="0" smtClean="0">
              <a:latin typeface="Arial" charset="0"/>
              <a:ea typeface="ＭＳ Ｐゴシック" charset="-128"/>
            </a:endParaRPr>
          </a:p>
          <a:p>
            <a:pPr marL="0" indent="0">
              <a:buFont typeface="Arial" charset="0"/>
              <a:buNone/>
              <a:defRPr/>
            </a:pPr>
            <a:endParaRPr lang="en-US" sz="1800" dirty="0" smtClean="0">
              <a:latin typeface="Arial" charset="0"/>
              <a:ea typeface="ＭＳ Ｐゴシック" charset="-128"/>
            </a:endParaRPr>
          </a:p>
        </p:txBody>
      </p:sp>
      <p:sp>
        <p:nvSpPr>
          <p:cNvPr id="15363" name="Rectangle 4"/>
          <p:cNvSpPr>
            <a:spLocks noChangeArrowheads="1"/>
          </p:cNvSpPr>
          <p:nvPr/>
        </p:nvSpPr>
        <p:spPr bwMode="auto">
          <a:xfrm>
            <a:off x="899592" y="404664"/>
            <a:ext cx="7129462" cy="461665"/>
          </a:xfrm>
          <a:prstGeom prst="rect">
            <a:avLst/>
          </a:prstGeom>
          <a:ln>
            <a:noFill/>
            <a:headEnd/>
            <a:tailEnd/>
          </a:ln>
        </p:spPr>
        <p:style>
          <a:lnRef idx="2">
            <a:schemeClr val="accent5"/>
          </a:lnRef>
          <a:fillRef idx="1">
            <a:schemeClr val="lt1"/>
          </a:fillRef>
          <a:effectRef idx="0">
            <a:schemeClr val="accent5"/>
          </a:effectRef>
          <a:fontRef idx="minor">
            <a:schemeClr val="dk1"/>
          </a:fontRef>
        </p:style>
        <p:txBody>
          <a:bodyPr>
            <a:spAutoFit/>
          </a:bodyPr>
          <a:lstStyle/>
          <a:p>
            <a:pPr algn="ctr" defTabSz="457200" fontAlgn="base">
              <a:spcBef>
                <a:spcPct val="0"/>
              </a:spcBef>
              <a:spcAft>
                <a:spcPct val="0"/>
              </a:spcAft>
            </a:pPr>
            <a:r>
              <a:rPr lang="en-US" sz="2400" b="1" dirty="0" err="1" smtClean="0">
                <a:solidFill>
                  <a:srgbClr val="0070C0"/>
                </a:solidFill>
              </a:rPr>
              <a:t>Cont</a:t>
            </a:r>
            <a:r>
              <a:rPr lang="en-US" sz="2400" b="1" dirty="0" smtClean="0">
                <a:solidFill>
                  <a:srgbClr val="0070C0"/>
                </a:solidFill>
              </a:rPr>
              <a:t>……</a:t>
            </a:r>
            <a:endParaRPr lang="en-ZA" sz="2400" b="1" u="sng" dirty="0">
              <a:solidFill>
                <a:srgbClr val="0070C0"/>
              </a:solidFill>
            </a:endParaRPr>
          </a:p>
        </p:txBody>
      </p:sp>
      <p:graphicFrame>
        <p:nvGraphicFramePr>
          <p:cNvPr id="2" name="Table 1"/>
          <p:cNvGraphicFramePr>
            <a:graphicFrameLocks noGrp="1"/>
          </p:cNvGraphicFramePr>
          <p:nvPr>
            <p:extLst>
              <p:ext uri="{D42A27DB-BD31-4B8C-83A1-F6EECF244321}">
                <p14:modId xmlns="" xmlns:p14="http://schemas.microsoft.com/office/powerpoint/2010/main" val="3501102449"/>
              </p:ext>
            </p:extLst>
          </p:nvPr>
        </p:nvGraphicFramePr>
        <p:xfrm>
          <a:off x="613604" y="841036"/>
          <a:ext cx="7776864" cy="3845560"/>
        </p:xfrm>
        <a:graphic>
          <a:graphicData uri="http://schemas.openxmlformats.org/drawingml/2006/table">
            <a:tbl>
              <a:tblPr firstRow="1" bandRow="1">
                <a:tableStyleId>{5C22544A-7EE6-4342-B048-85BDC9FD1C3A}</a:tableStyleId>
              </a:tblPr>
              <a:tblGrid>
                <a:gridCol w="3048000"/>
                <a:gridCol w="4728864"/>
              </a:tblGrid>
              <a:tr h="370840">
                <a:tc>
                  <a:txBody>
                    <a:bodyPr/>
                    <a:lstStyle/>
                    <a:p>
                      <a:r>
                        <a:rPr lang="en-US" dirty="0" smtClean="0"/>
                        <a:t>Date</a:t>
                      </a:r>
                      <a:endParaRPr lang="en-ZA" dirty="0"/>
                    </a:p>
                  </a:txBody>
                  <a:tcPr/>
                </a:tc>
                <a:tc>
                  <a:txBody>
                    <a:bodyPr/>
                    <a:lstStyle/>
                    <a:p>
                      <a:r>
                        <a:rPr lang="en-US" dirty="0" smtClean="0"/>
                        <a:t>Key milestones achieved</a:t>
                      </a:r>
                      <a:endParaRPr lang="en-ZA" dirty="0"/>
                    </a:p>
                  </a:txBody>
                  <a:tcPr/>
                </a:tc>
              </a:tr>
              <a:tr h="370840">
                <a:tc>
                  <a:txBody>
                    <a:bodyPr/>
                    <a:lstStyle/>
                    <a:p>
                      <a:r>
                        <a:rPr lang="en-US" dirty="0" smtClean="0"/>
                        <a:t>20 September 2012</a:t>
                      </a:r>
                      <a:endParaRPr lang="en-ZA" dirty="0"/>
                    </a:p>
                  </a:txBody>
                  <a:tcPr/>
                </a:tc>
                <a:tc>
                  <a:txBody>
                    <a:bodyPr/>
                    <a:lstStyle/>
                    <a:p>
                      <a:pPr marL="285750" indent="-285750">
                        <a:buFont typeface="Arial" pitchFamily="34" charset="0"/>
                        <a:buChar char="•"/>
                      </a:pPr>
                      <a:r>
                        <a:rPr lang="en-US" dirty="0" smtClean="0"/>
                        <a:t>Draft stakeholder</a:t>
                      </a:r>
                      <a:r>
                        <a:rPr lang="en-US" baseline="0" dirty="0" smtClean="0"/>
                        <a:t> engagement plan was discussed and commented on.</a:t>
                      </a:r>
                    </a:p>
                    <a:p>
                      <a:pPr marL="285750" indent="-285750">
                        <a:buFont typeface="Arial" pitchFamily="34" charset="0"/>
                        <a:buChar char="•"/>
                      </a:pPr>
                      <a:r>
                        <a:rPr lang="en-US" baseline="0" dirty="0" smtClean="0"/>
                        <a:t>The requirements of the BP was presented.</a:t>
                      </a:r>
                      <a:endParaRPr lang="en-ZA" dirty="0"/>
                    </a:p>
                  </a:txBody>
                  <a:tcPr/>
                </a:tc>
              </a:tr>
              <a:tr h="370840">
                <a:tc>
                  <a:txBody>
                    <a:bodyPr/>
                    <a:lstStyle/>
                    <a:p>
                      <a:r>
                        <a:rPr lang="en-US" dirty="0" smtClean="0"/>
                        <a:t>9 November 2012</a:t>
                      </a:r>
                      <a:endParaRPr lang="en-ZA" dirty="0"/>
                    </a:p>
                  </a:txBody>
                  <a:tcPr/>
                </a:tc>
                <a:tc>
                  <a:txBody>
                    <a:bodyPr/>
                    <a:lstStyle/>
                    <a:p>
                      <a:pPr marL="285750" indent="-285750">
                        <a:buFont typeface="Arial" pitchFamily="34" charset="0"/>
                        <a:buChar char="•"/>
                      </a:pPr>
                      <a:r>
                        <a:rPr lang="en-US" dirty="0" smtClean="0"/>
                        <a:t>Feedback</a:t>
                      </a:r>
                      <a:r>
                        <a:rPr lang="en-US" baseline="0" dirty="0" smtClean="0"/>
                        <a:t> on the stakeholder engagement sessions was provided.</a:t>
                      </a:r>
                    </a:p>
                    <a:p>
                      <a:pPr marL="285750" indent="-285750">
                        <a:buFont typeface="Arial" pitchFamily="34" charset="0"/>
                        <a:buChar char="•"/>
                      </a:pPr>
                      <a:r>
                        <a:rPr lang="en-US" baseline="0" dirty="0" smtClean="0"/>
                        <a:t>Draft BC for the Phongola –</a:t>
                      </a:r>
                      <a:r>
                        <a:rPr lang="en-US" baseline="0" dirty="0" err="1" smtClean="0"/>
                        <a:t>Mzimkhulu</a:t>
                      </a:r>
                      <a:r>
                        <a:rPr lang="en-US" baseline="0" dirty="0" smtClean="0"/>
                        <a:t> CMA was presented.</a:t>
                      </a:r>
                    </a:p>
                    <a:p>
                      <a:pPr marL="285750" indent="-285750">
                        <a:buFont typeface="Arial" pitchFamily="34" charset="0"/>
                        <a:buChar char="•"/>
                      </a:pPr>
                      <a:r>
                        <a:rPr lang="en-US" baseline="0" dirty="0" smtClean="0"/>
                        <a:t>Stakeholder Engagement Plan was approved.</a:t>
                      </a:r>
                    </a:p>
                    <a:p>
                      <a:pPr marL="285750" indent="-285750">
                        <a:buFont typeface="Arial" pitchFamily="34" charset="0"/>
                        <a:buChar char="•"/>
                      </a:pPr>
                      <a:r>
                        <a:rPr lang="en-US" baseline="0" dirty="0" smtClean="0"/>
                        <a:t>Draft implementation plan was presented and discussed.</a:t>
                      </a:r>
                    </a:p>
                    <a:p>
                      <a:pPr marL="285750" indent="-285750">
                        <a:buFont typeface="Arial" pitchFamily="34" charset="0"/>
                        <a:buChar char="•"/>
                      </a:pPr>
                      <a:r>
                        <a:rPr lang="en-US" baseline="0" dirty="0" smtClean="0"/>
                        <a:t>Decision taken to establish three Reference Groups as per each of the WMA.</a:t>
                      </a:r>
                      <a:endParaRPr lang="en-ZA" dirty="0"/>
                    </a:p>
                  </a:txBody>
                  <a:tcPr/>
                </a:tc>
              </a:tr>
            </a:tbl>
          </a:graphicData>
        </a:graphic>
      </p:graphicFrame>
      <p:sp>
        <p:nvSpPr>
          <p:cNvPr id="4" name="Rectangle 3"/>
          <p:cNvSpPr/>
          <p:nvPr/>
        </p:nvSpPr>
        <p:spPr>
          <a:xfrm>
            <a:off x="361576" y="4869160"/>
            <a:ext cx="8280920" cy="646331"/>
          </a:xfrm>
          <a:prstGeom prst="rect">
            <a:avLst/>
          </a:prstGeom>
        </p:spPr>
        <p:txBody>
          <a:bodyPr wrap="square">
            <a:spAutoFit/>
          </a:bodyPr>
          <a:lstStyle/>
          <a:p>
            <a:pPr marL="285750" indent="-285750">
              <a:buFont typeface="Arial" pitchFamily="34" charset="0"/>
              <a:buChar char="•"/>
            </a:pPr>
            <a:r>
              <a:rPr lang="en-US" dirty="0" smtClean="0"/>
              <a:t>Next RSC meeting is scheduled in March 2013.</a:t>
            </a:r>
          </a:p>
          <a:p>
            <a:endParaRPr lang="en-US" dirty="0"/>
          </a:p>
        </p:txBody>
      </p:sp>
    </p:spTree>
    <p:extLst>
      <p:ext uri="{BB962C8B-B14F-4D97-AF65-F5344CB8AC3E}">
        <p14:creationId xmlns="" xmlns:p14="http://schemas.microsoft.com/office/powerpoint/2010/main" val="4870989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bwMode="auto">
          <a:xfrm>
            <a:off x="409575" y="1168401"/>
            <a:ext cx="8410575" cy="4204816"/>
          </a:xfrm>
          <a:prstGeom prst="rect">
            <a:avLst/>
          </a:prstGeom>
          <a:ln>
            <a:noFill/>
          </a:ln>
          <a:extLst/>
        </p:spPr>
        <p:style>
          <a:lnRef idx="2">
            <a:schemeClr val="accent2"/>
          </a:lnRef>
          <a:fillRef idx="1">
            <a:schemeClr val="lt1"/>
          </a:fillRef>
          <a:effectRef idx="0">
            <a:schemeClr val="accent2"/>
          </a:effectRef>
          <a:fontRef idx="minor">
            <a:schemeClr val="dk1"/>
          </a:fontRef>
        </p:style>
        <p:txBody>
          <a:bodyPr/>
          <a:lstStyle/>
          <a:p>
            <a:pPr>
              <a:defRPr/>
            </a:pPr>
            <a:r>
              <a:rPr lang="en-US" sz="1800" dirty="0" smtClean="0">
                <a:ea typeface="ＭＳ Ｐゴシック" charset="-128"/>
              </a:rPr>
              <a:t>3 x Stakeholder engagement meetings took place as follows: </a:t>
            </a:r>
          </a:p>
          <a:p>
            <a:pPr marL="0" indent="0">
              <a:buNone/>
              <a:defRPr/>
            </a:pPr>
            <a:r>
              <a:rPr lang="en-US" sz="1800" dirty="0" smtClean="0">
                <a:ea typeface="ＭＳ Ｐゴシック" charset="-128"/>
              </a:rPr>
              <a:t>     	- </a:t>
            </a:r>
            <a:r>
              <a:rPr lang="en-US" sz="1800" i="1" dirty="0" smtClean="0">
                <a:ea typeface="ＭＳ Ｐゴシック" charset="-128"/>
              </a:rPr>
              <a:t>9 October 2012, Ladysmith </a:t>
            </a:r>
          </a:p>
          <a:p>
            <a:pPr marL="0" indent="0">
              <a:buNone/>
              <a:defRPr/>
            </a:pPr>
            <a:r>
              <a:rPr lang="en-US" sz="1800" i="1" dirty="0">
                <a:ea typeface="ＭＳ Ｐゴシック" charset="-128"/>
              </a:rPr>
              <a:t>	</a:t>
            </a:r>
            <a:r>
              <a:rPr lang="en-US" sz="1800" i="1" dirty="0" smtClean="0">
                <a:ea typeface="ＭＳ Ｐゴシック" charset="-128"/>
              </a:rPr>
              <a:t>- 10 October 2012, PMB</a:t>
            </a:r>
          </a:p>
          <a:p>
            <a:pPr marL="0" indent="0">
              <a:buNone/>
              <a:defRPr/>
            </a:pPr>
            <a:r>
              <a:rPr lang="en-US" sz="1800" i="1" dirty="0">
                <a:ea typeface="ＭＳ Ｐゴシック" charset="-128"/>
              </a:rPr>
              <a:t>	</a:t>
            </a:r>
            <a:r>
              <a:rPr lang="en-US" sz="1800" i="1" dirty="0" smtClean="0">
                <a:ea typeface="ＭＳ Ｐゴシック" charset="-128"/>
              </a:rPr>
              <a:t>- 11 October 2012, Richard’s Bay</a:t>
            </a:r>
          </a:p>
          <a:p>
            <a:pPr>
              <a:defRPr/>
            </a:pPr>
            <a:r>
              <a:rPr lang="en-US" sz="1800" dirty="0" smtClean="0">
                <a:ea typeface="ＭＳ Ｐゴシック" charset="-128"/>
              </a:rPr>
              <a:t>The purpose of these meetings were to engage stakeholders on the following:</a:t>
            </a:r>
          </a:p>
          <a:p>
            <a:pPr lvl="1">
              <a:defRPr/>
            </a:pPr>
            <a:r>
              <a:rPr lang="en-US" sz="1400" dirty="0" smtClean="0">
                <a:ea typeface="ＭＳ Ｐゴシック" charset="-128"/>
              </a:rPr>
              <a:t>the outcome of the IRR project </a:t>
            </a:r>
            <a:r>
              <a:rPr lang="en-US" sz="1400" dirty="0" err="1" smtClean="0">
                <a:ea typeface="ＭＳ Ｐゴシック" charset="-128"/>
              </a:rPr>
              <a:t>i.t.o</a:t>
            </a:r>
            <a:r>
              <a:rPr lang="en-US" sz="1400" dirty="0" smtClean="0">
                <a:ea typeface="ＭＳ Ｐゴシック" charset="-128"/>
              </a:rPr>
              <a:t> 9 CMAs,  provide an understanding of the legislative framework and processes involved in establishing CMAs, the rational and requirements for developing the Business Case, to obtain input on the draft CMA Engagement Plan and the nomination of the </a:t>
            </a:r>
            <a:r>
              <a:rPr lang="en-US" sz="1400" dirty="0">
                <a:ea typeface="ＭＳ Ｐゴシック" charset="-128"/>
              </a:rPr>
              <a:t>R</a:t>
            </a:r>
            <a:r>
              <a:rPr lang="en-US" sz="1400" dirty="0" smtClean="0">
                <a:ea typeface="ＭＳ Ｐゴシック" charset="-128"/>
              </a:rPr>
              <a:t>eference Groups.</a:t>
            </a:r>
          </a:p>
          <a:p>
            <a:pPr>
              <a:defRPr/>
            </a:pPr>
            <a:r>
              <a:rPr lang="en-US" sz="1800" dirty="0" smtClean="0">
                <a:ea typeface="ＭＳ Ｐゴシック" charset="-128"/>
              </a:rPr>
              <a:t>All three meetings were well attended by a range of stakeholders.</a:t>
            </a:r>
          </a:p>
          <a:p>
            <a:pPr>
              <a:defRPr/>
            </a:pPr>
            <a:r>
              <a:rPr lang="en-US" sz="1800" dirty="0" smtClean="0">
                <a:ea typeface="ＭＳ Ｐゴシック" charset="-128"/>
              </a:rPr>
              <a:t>Concerns at these meetings centered around political interference, a change of Minister resulting in a change of the Minister’s priorities and the viability of the CMA.</a:t>
            </a:r>
          </a:p>
          <a:p>
            <a:pPr>
              <a:defRPr/>
            </a:pPr>
            <a:r>
              <a:rPr lang="en-US" sz="1800" dirty="0" smtClean="0">
                <a:ea typeface="ＭＳ Ｐゴシック" charset="-128"/>
              </a:rPr>
              <a:t>However, despite these concerns the overall message from the stakeholders was </a:t>
            </a:r>
            <a:r>
              <a:rPr lang="en-US" sz="1800" i="1" dirty="0" smtClean="0">
                <a:ea typeface="ＭＳ Ｐゴシック" charset="-128"/>
              </a:rPr>
              <a:t>“lets just get going with this long awaited process”</a:t>
            </a:r>
            <a:r>
              <a:rPr lang="en-US" sz="1800" dirty="0" smtClean="0">
                <a:ea typeface="ＭＳ Ｐゴシック" charset="-128"/>
              </a:rPr>
              <a:t>.</a:t>
            </a:r>
          </a:p>
          <a:p>
            <a:pPr marL="0" indent="0">
              <a:buNone/>
              <a:defRPr/>
            </a:pPr>
            <a:endParaRPr lang="en-US" sz="1800" dirty="0" smtClean="0">
              <a:latin typeface="Arial" charset="0"/>
              <a:ea typeface="ＭＳ Ｐゴシック" charset="-128"/>
            </a:endParaRPr>
          </a:p>
          <a:p>
            <a:pPr>
              <a:defRPr/>
            </a:pPr>
            <a:endParaRPr lang="en-US" sz="1800" dirty="0" smtClean="0">
              <a:latin typeface="Arial" charset="0"/>
              <a:ea typeface="ＭＳ Ｐゴシック" charset="-128"/>
            </a:endParaRPr>
          </a:p>
          <a:p>
            <a:pPr>
              <a:defRPr/>
            </a:pPr>
            <a:endParaRPr lang="en-US" sz="1800" dirty="0" smtClean="0">
              <a:latin typeface="Arial" charset="0"/>
              <a:ea typeface="ＭＳ Ｐゴシック" charset="-128"/>
            </a:endParaRPr>
          </a:p>
          <a:p>
            <a:pPr marL="0" indent="0">
              <a:buFont typeface="Arial" charset="0"/>
              <a:buNone/>
              <a:defRPr/>
            </a:pPr>
            <a:endParaRPr lang="en-US" sz="1800" dirty="0" smtClean="0">
              <a:latin typeface="Arial" charset="0"/>
              <a:ea typeface="ＭＳ Ｐゴシック" charset="-128"/>
            </a:endParaRPr>
          </a:p>
        </p:txBody>
      </p:sp>
      <p:sp>
        <p:nvSpPr>
          <p:cNvPr id="15363" name="Rectangle 4"/>
          <p:cNvSpPr>
            <a:spLocks noChangeArrowheads="1"/>
          </p:cNvSpPr>
          <p:nvPr/>
        </p:nvSpPr>
        <p:spPr bwMode="auto">
          <a:xfrm>
            <a:off x="937305" y="696911"/>
            <a:ext cx="7129462" cy="461665"/>
          </a:xfrm>
          <a:prstGeom prst="rect">
            <a:avLst/>
          </a:prstGeom>
          <a:ln>
            <a:noFill/>
            <a:headEnd/>
            <a:tailEnd/>
          </a:ln>
        </p:spPr>
        <p:style>
          <a:lnRef idx="2">
            <a:schemeClr val="accent5"/>
          </a:lnRef>
          <a:fillRef idx="1">
            <a:schemeClr val="lt1"/>
          </a:fillRef>
          <a:effectRef idx="0">
            <a:schemeClr val="accent5"/>
          </a:effectRef>
          <a:fontRef idx="minor">
            <a:schemeClr val="dk1"/>
          </a:fontRef>
        </p:style>
        <p:txBody>
          <a:bodyPr>
            <a:spAutoFit/>
          </a:bodyPr>
          <a:lstStyle/>
          <a:p>
            <a:pPr algn="ctr" defTabSz="457200" fontAlgn="base">
              <a:spcBef>
                <a:spcPct val="0"/>
              </a:spcBef>
              <a:spcAft>
                <a:spcPct val="0"/>
              </a:spcAft>
            </a:pPr>
            <a:r>
              <a:rPr lang="en-US" sz="2400" b="1" dirty="0" smtClean="0">
                <a:solidFill>
                  <a:srgbClr val="0070C0"/>
                </a:solidFill>
              </a:rPr>
              <a:t>STAKEHOLDER ENGAGEMENT MEETINGS</a:t>
            </a:r>
            <a:endParaRPr lang="en-ZA" sz="2400" b="1" u="sng" dirty="0">
              <a:solidFill>
                <a:srgbClr val="0070C0"/>
              </a:solidFill>
            </a:endParaRPr>
          </a:p>
        </p:txBody>
      </p:sp>
    </p:spTree>
    <p:extLst>
      <p:ext uri="{BB962C8B-B14F-4D97-AF65-F5344CB8AC3E}">
        <p14:creationId xmlns="" xmlns:p14="http://schemas.microsoft.com/office/powerpoint/2010/main" val="825433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bwMode="auto">
          <a:xfrm>
            <a:off x="467544" y="794320"/>
            <a:ext cx="8410575" cy="4849257"/>
          </a:xfrm>
          <a:prstGeom prst="rect">
            <a:avLst/>
          </a:prstGeom>
          <a:ln>
            <a:noFill/>
          </a:ln>
          <a:extLst/>
        </p:spPr>
        <p:style>
          <a:lnRef idx="2">
            <a:schemeClr val="accent2"/>
          </a:lnRef>
          <a:fillRef idx="1">
            <a:schemeClr val="lt1"/>
          </a:fillRef>
          <a:effectRef idx="0">
            <a:schemeClr val="accent2"/>
          </a:effectRef>
          <a:fontRef idx="minor">
            <a:schemeClr val="dk1"/>
          </a:fontRef>
        </p:style>
        <p:txBody>
          <a:bodyPr/>
          <a:lstStyle/>
          <a:p>
            <a:pPr>
              <a:defRPr/>
            </a:pPr>
            <a:r>
              <a:rPr lang="en-US" sz="2400" dirty="0" smtClean="0">
                <a:ea typeface="ＭＳ Ｐゴシック" charset="-128"/>
              </a:rPr>
              <a:t>Further stakeholder engagements entailed the following:</a:t>
            </a:r>
          </a:p>
          <a:p>
            <a:pPr lvl="1">
              <a:defRPr/>
            </a:pPr>
            <a:r>
              <a:rPr lang="en-US" sz="1800" dirty="0" smtClean="0">
                <a:ea typeface="ＭＳ Ｐゴシック" charset="-128"/>
              </a:rPr>
              <a:t>Presentations and discussions on the CMA process in each of the 21 CMFs in KZN</a:t>
            </a:r>
            <a:r>
              <a:rPr lang="en-US" sz="1800" dirty="0" smtClean="0">
                <a:ea typeface="ＭＳ Ｐゴシック" charset="-128"/>
              </a:rPr>
              <a:t>.</a:t>
            </a:r>
          </a:p>
          <a:p>
            <a:pPr lvl="1">
              <a:buNone/>
              <a:defRPr/>
            </a:pPr>
            <a:endParaRPr lang="en-US" sz="1800" dirty="0" smtClean="0">
              <a:ea typeface="ＭＳ Ｐゴシック" charset="-128"/>
            </a:endParaRPr>
          </a:p>
          <a:p>
            <a:pPr lvl="1">
              <a:defRPr/>
            </a:pPr>
            <a:r>
              <a:rPr lang="en-US" sz="1800" dirty="0" smtClean="0">
                <a:ea typeface="ＭＳ Ｐゴシック" charset="-128"/>
              </a:rPr>
              <a:t>Placement of notices on the CMA process in several newspapers in both isiZulu and English</a:t>
            </a:r>
            <a:r>
              <a:rPr lang="en-US" sz="1800" dirty="0" smtClean="0">
                <a:ea typeface="ＭＳ Ｐゴシック" charset="-128"/>
              </a:rPr>
              <a:t>.</a:t>
            </a:r>
          </a:p>
          <a:p>
            <a:pPr lvl="1">
              <a:buNone/>
              <a:defRPr/>
            </a:pPr>
            <a:endParaRPr lang="en-US" sz="1800" dirty="0" smtClean="0">
              <a:ea typeface="ＭＳ Ｐゴシック" charset="-128"/>
            </a:endParaRPr>
          </a:p>
          <a:p>
            <a:pPr lvl="1">
              <a:defRPr/>
            </a:pPr>
            <a:r>
              <a:rPr lang="en-US" sz="1800" dirty="0" smtClean="0">
                <a:ea typeface="ＭＳ Ｐゴシック" charset="-128"/>
              </a:rPr>
              <a:t>Development and circulation of the CMA newsletter to stakeholders</a:t>
            </a:r>
            <a:r>
              <a:rPr lang="en-US" sz="1800" dirty="0" smtClean="0">
                <a:ea typeface="ＭＳ Ｐゴシック" charset="-128"/>
              </a:rPr>
              <a:t>.</a:t>
            </a:r>
          </a:p>
          <a:p>
            <a:pPr lvl="1">
              <a:buNone/>
              <a:defRPr/>
            </a:pPr>
            <a:endParaRPr lang="en-US" sz="1800" dirty="0" smtClean="0">
              <a:ea typeface="ＭＳ Ｐゴシック" charset="-128"/>
            </a:endParaRPr>
          </a:p>
          <a:p>
            <a:pPr lvl="1">
              <a:defRPr/>
            </a:pPr>
            <a:r>
              <a:rPr lang="en-US" sz="1800" dirty="0" smtClean="0">
                <a:ea typeface="ＭＳ Ｐゴシック" charset="-128"/>
              </a:rPr>
              <a:t>Engagement with the </a:t>
            </a:r>
            <a:r>
              <a:rPr lang="en-US" sz="1800" dirty="0" err="1" smtClean="0">
                <a:ea typeface="ＭＳ Ｐゴシック" charset="-128"/>
              </a:rPr>
              <a:t>Inkomati</a:t>
            </a:r>
            <a:r>
              <a:rPr lang="en-US" sz="1800" dirty="0" smtClean="0">
                <a:ea typeface="ＭＳ Ｐゴシック" charset="-128"/>
              </a:rPr>
              <a:t> CMA and the </a:t>
            </a:r>
            <a:r>
              <a:rPr lang="en-US" sz="1800" dirty="0" err="1" smtClean="0">
                <a:ea typeface="ＭＳ Ｐゴシック" charset="-128"/>
              </a:rPr>
              <a:t>Mphumalanga</a:t>
            </a:r>
            <a:r>
              <a:rPr lang="en-US" sz="1800" dirty="0" smtClean="0">
                <a:ea typeface="ＭＳ Ｐゴシック" charset="-128"/>
              </a:rPr>
              <a:t> R/O on the transfer of the Usutu Catchment . </a:t>
            </a:r>
            <a:endParaRPr lang="en-US" sz="1800" dirty="0" smtClean="0">
              <a:ea typeface="ＭＳ Ｐゴシック" charset="-128"/>
            </a:endParaRPr>
          </a:p>
          <a:p>
            <a:pPr lvl="1">
              <a:defRPr/>
            </a:pPr>
            <a:endParaRPr lang="en-US" sz="1800" dirty="0" smtClean="0">
              <a:ea typeface="ＭＳ Ｐゴシック" charset="-128"/>
            </a:endParaRPr>
          </a:p>
          <a:p>
            <a:pPr lvl="1">
              <a:defRPr/>
            </a:pPr>
            <a:r>
              <a:rPr lang="en-US" sz="1800" dirty="0" smtClean="0">
                <a:ea typeface="ＭＳ Ｐゴシック" charset="-128"/>
              </a:rPr>
              <a:t>A 2- day Lesson </a:t>
            </a:r>
            <a:r>
              <a:rPr lang="en-US" sz="1800" dirty="0">
                <a:ea typeface="ＭＳ Ｐゴシック" charset="-128"/>
              </a:rPr>
              <a:t>S</a:t>
            </a:r>
            <a:r>
              <a:rPr lang="en-US" sz="1800" dirty="0" smtClean="0">
                <a:ea typeface="ＭＳ Ｐゴシック" charset="-128"/>
              </a:rPr>
              <a:t>haring </a:t>
            </a:r>
            <a:r>
              <a:rPr lang="en-US" sz="1800" dirty="0">
                <a:ea typeface="ＭＳ Ｐゴシック" charset="-128"/>
              </a:rPr>
              <a:t>W</a:t>
            </a:r>
            <a:r>
              <a:rPr lang="en-US" sz="1800" dirty="0" smtClean="0">
                <a:ea typeface="ＭＳ Ｐゴシック" charset="-128"/>
              </a:rPr>
              <a:t>orkshop was held with BOCA and the Western Cape Regional Office. Purpose was to engage on their experiences and knowledge on the establishment and post establishment phases of the CMA.</a:t>
            </a:r>
          </a:p>
          <a:p>
            <a:pPr marL="400050" lvl="1" indent="0">
              <a:buNone/>
              <a:defRPr/>
            </a:pPr>
            <a:endParaRPr lang="en-US" sz="1400" dirty="0" smtClean="0">
              <a:ea typeface="ＭＳ Ｐゴシック" charset="-128"/>
            </a:endParaRPr>
          </a:p>
          <a:p>
            <a:pPr marL="0" indent="0">
              <a:buNone/>
              <a:defRPr/>
            </a:pPr>
            <a:endParaRPr lang="en-US" sz="1800" dirty="0" smtClean="0">
              <a:latin typeface="Arial" charset="0"/>
              <a:ea typeface="ＭＳ Ｐゴシック" charset="-128"/>
            </a:endParaRPr>
          </a:p>
          <a:p>
            <a:pPr>
              <a:defRPr/>
            </a:pPr>
            <a:endParaRPr lang="en-US" sz="1800" dirty="0" smtClean="0">
              <a:latin typeface="Arial" charset="0"/>
              <a:ea typeface="ＭＳ Ｐゴシック" charset="-128"/>
            </a:endParaRPr>
          </a:p>
          <a:p>
            <a:pPr>
              <a:defRPr/>
            </a:pPr>
            <a:endParaRPr lang="en-US" sz="1800" dirty="0" smtClean="0">
              <a:latin typeface="Arial" charset="0"/>
              <a:ea typeface="ＭＳ Ｐゴシック" charset="-128"/>
            </a:endParaRPr>
          </a:p>
          <a:p>
            <a:pPr marL="0" indent="0">
              <a:buFont typeface="Arial" charset="0"/>
              <a:buNone/>
              <a:defRPr/>
            </a:pPr>
            <a:endParaRPr lang="en-US" sz="1800" dirty="0" smtClean="0">
              <a:latin typeface="Arial" charset="0"/>
              <a:ea typeface="ＭＳ Ｐゴシック" charset="-128"/>
            </a:endParaRPr>
          </a:p>
        </p:txBody>
      </p:sp>
      <p:sp>
        <p:nvSpPr>
          <p:cNvPr id="15363" name="Rectangle 4"/>
          <p:cNvSpPr>
            <a:spLocks noChangeArrowheads="1"/>
          </p:cNvSpPr>
          <p:nvPr/>
        </p:nvSpPr>
        <p:spPr bwMode="auto">
          <a:xfrm>
            <a:off x="827584" y="332656"/>
            <a:ext cx="7129462" cy="461665"/>
          </a:xfrm>
          <a:prstGeom prst="rect">
            <a:avLst/>
          </a:prstGeom>
          <a:ln>
            <a:noFill/>
            <a:headEnd/>
            <a:tailEnd/>
          </a:ln>
        </p:spPr>
        <p:style>
          <a:lnRef idx="2">
            <a:schemeClr val="accent5"/>
          </a:lnRef>
          <a:fillRef idx="1">
            <a:schemeClr val="lt1"/>
          </a:fillRef>
          <a:effectRef idx="0">
            <a:schemeClr val="accent5"/>
          </a:effectRef>
          <a:fontRef idx="minor">
            <a:schemeClr val="dk1"/>
          </a:fontRef>
        </p:style>
        <p:txBody>
          <a:bodyPr>
            <a:spAutoFit/>
          </a:bodyPr>
          <a:lstStyle/>
          <a:p>
            <a:pPr algn="ctr" defTabSz="457200" fontAlgn="base">
              <a:spcBef>
                <a:spcPct val="0"/>
              </a:spcBef>
              <a:spcAft>
                <a:spcPct val="0"/>
              </a:spcAft>
            </a:pPr>
            <a:r>
              <a:rPr lang="en-US" sz="2400" b="1" dirty="0" err="1" smtClean="0">
                <a:solidFill>
                  <a:srgbClr val="0070C0"/>
                </a:solidFill>
              </a:rPr>
              <a:t>Cont</a:t>
            </a:r>
            <a:r>
              <a:rPr lang="en-US" sz="2400" b="1" dirty="0" smtClean="0">
                <a:solidFill>
                  <a:srgbClr val="0070C0"/>
                </a:solidFill>
              </a:rPr>
              <a:t>…..</a:t>
            </a:r>
            <a:endParaRPr lang="en-ZA" sz="2400" b="1" u="sng" dirty="0">
              <a:solidFill>
                <a:srgbClr val="0070C0"/>
              </a:solidFill>
            </a:endParaRPr>
          </a:p>
        </p:txBody>
      </p:sp>
    </p:spTree>
    <p:extLst>
      <p:ext uri="{BB962C8B-B14F-4D97-AF65-F5344CB8AC3E}">
        <p14:creationId xmlns="" xmlns:p14="http://schemas.microsoft.com/office/powerpoint/2010/main" val="2564180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bwMode="auto">
          <a:xfrm>
            <a:off x="467544" y="794320"/>
            <a:ext cx="8410575" cy="4706382"/>
          </a:xfrm>
          <a:prstGeom prst="rect">
            <a:avLst/>
          </a:prstGeom>
          <a:ln>
            <a:noFill/>
          </a:ln>
          <a:extLst/>
        </p:spPr>
        <p:style>
          <a:lnRef idx="2">
            <a:schemeClr val="accent2"/>
          </a:lnRef>
          <a:fillRef idx="1">
            <a:schemeClr val="lt1"/>
          </a:fillRef>
          <a:effectRef idx="0">
            <a:schemeClr val="accent2"/>
          </a:effectRef>
          <a:fontRef idx="minor">
            <a:schemeClr val="dk1"/>
          </a:fontRef>
        </p:style>
        <p:txBody>
          <a:bodyPr/>
          <a:lstStyle/>
          <a:p>
            <a:pPr>
              <a:defRPr/>
            </a:pPr>
            <a:r>
              <a:rPr lang="en-US" sz="2000" dirty="0" smtClean="0">
                <a:ea typeface="ＭＳ Ｐゴシック" charset="-128"/>
              </a:rPr>
              <a:t>Planned Stakeholder Engagement Activities for February/ March 2013:</a:t>
            </a:r>
          </a:p>
          <a:p>
            <a:pPr lvl="1">
              <a:defRPr/>
            </a:pPr>
            <a:r>
              <a:rPr lang="en-US" sz="1800" dirty="0" smtClean="0">
                <a:ea typeface="ＭＳ Ｐゴシック" charset="-128"/>
              </a:rPr>
              <a:t>An Internal Regional Engagement Session is scheduled for the 20 of February 2013. The purpose is to sensitize and educate staff on the concept of the CMA as well as to address the concerns and fears in relation to staff matters. </a:t>
            </a:r>
          </a:p>
          <a:p>
            <a:pPr lvl="1">
              <a:defRPr/>
            </a:pPr>
            <a:endParaRPr lang="en-US" sz="1800" dirty="0" smtClean="0">
              <a:ea typeface="ＭＳ Ｐゴシック" charset="-128"/>
            </a:endParaRPr>
          </a:p>
          <a:p>
            <a:pPr lvl="1">
              <a:defRPr/>
            </a:pPr>
            <a:r>
              <a:rPr lang="en-US" sz="1800" dirty="0" smtClean="0">
                <a:ea typeface="ＭＳ Ｐゴシック" charset="-128"/>
              </a:rPr>
              <a:t>An </a:t>
            </a:r>
            <a:r>
              <a:rPr lang="en-US" sz="1800" dirty="0" err="1" smtClean="0">
                <a:ea typeface="ＭＳ Ｐゴシック" charset="-128"/>
              </a:rPr>
              <a:t>Inkomati</a:t>
            </a:r>
            <a:r>
              <a:rPr lang="en-US" sz="1800" dirty="0" smtClean="0">
                <a:ea typeface="ＭＳ Ｐゴシック" charset="-128"/>
              </a:rPr>
              <a:t> RSC meeting is scheduled for the 12</a:t>
            </a:r>
            <a:r>
              <a:rPr lang="en-US" sz="1800" baseline="30000" dirty="0" smtClean="0">
                <a:ea typeface="ＭＳ Ｐゴシック" charset="-128"/>
              </a:rPr>
              <a:t>th</a:t>
            </a:r>
            <a:r>
              <a:rPr lang="en-US" sz="1800" dirty="0" smtClean="0">
                <a:ea typeface="ＭＳ Ｐゴシック" charset="-128"/>
              </a:rPr>
              <a:t> of February 2013. On the 13</a:t>
            </a:r>
            <a:r>
              <a:rPr lang="en-US" sz="1800" baseline="30000" dirty="0" smtClean="0">
                <a:ea typeface="ＭＳ Ｐゴシック" charset="-128"/>
              </a:rPr>
              <a:t>th</a:t>
            </a:r>
            <a:r>
              <a:rPr lang="en-US" sz="1800" dirty="0" smtClean="0">
                <a:ea typeface="ＭＳ Ｐゴシック" charset="-128"/>
              </a:rPr>
              <a:t> of February, the team from </a:t>
            </a:r>
            <a:r>
              <a:rPr lang="en-US" sz="1800" dirty="0" err="1" smtClean="0">
                <a:ea typeface="ＭＳ Ｐゴシック" charset="-128"/>
              </a:rPr>
              <a:t>Inkomati</a:t>
            </a:r>
            <a:r>
              <a:rPr lang="en-US" sz="1800" dirty="0" smtClean="0">
                <a:ea typeface="ＭＳ Ｐゴシック" charset="-128"/>
              </a:rPr>
              <a:t> will be introduced to the </a:t>
            </a:r>
            <a:r>
              <a:rPr lang="en-US" sz="1800" dirty="0" err="1" smtClean="0">
                <a:ea typeface="ＭＳ Ｐゴシック" charset="-128"/>
              </a:rPr>
              <a:t>Mkhondo</a:t>
            </a:r>
            <a:r>
              <a:rPr lang="en-US" sz="1800" dirty="0" smtClean="0">
                <a:ea typeface="ＭＳ Ｐゴシック" charset="-128"/>
              </a:rPr>
              <a:t> CMF.</a:t>
            </a:r>
          </a:p>
          <a:p>
            <a:pPr lvl="1">
              <a:defRPr/>
            </a:pPr>
            <a:endParaRPr lang="en-US" sz="1800" dirty="0" smtClean="0">
              <a:ea typeface="ＭＳ Ｐゴシック" charset="-128"/>
            </a:endParaRPr>
          </a:p>
          <a:p>
            <a:pPr lvl="1">
              <a:defRPr/>
            </a:pPr>
            <a:r>
              <a:rPr lang="en-US" sz="1800" dirty="0" smtClean="0">
                <a:ea typeface="ＭＳ Ｐゴシック" charset="-128"/>
              </a:rPr>
              <a:t>3 x Reference Group meetings are scheduled for the 4</a:t>
            </a:r>
            <a:r>
              <a:rPr lang="en-US" sz="1800" baseline="30000" dirty="0" smtClean="0">
                <a:ea typeface="ＭＳ Ｐゴシック" charset="-128"/>
              </a:rPr>
              <a:t>th</a:t>
            </a:r>
            <a:r>
              <a:rPr lang="en-US" sz="1800" dirty="0" smtClean="0">
                <a:ea typeface="ＭＳ Ｐゴシック" charset="-128"/>
              </a:rPr>
              <a:t>, 5</a:t>
            </a:r>
            <a:r>
              <a:rPr lang="en-US" sz="1800" baseline="30000" dirty="0" smtClean="0">
                <a:ea typeface="ＭＳ Ｐゴシック" charset="-128"/>
              </a:rPr>
              <a:t>th</a:t>
            </a:r>
            <a:r>
              <a:rPr lang="en-US" sz="1800" dirty="0" smtClean="0">
                <a:ea typeface="ＭＳ Ｐゴシック" charset="-128"/>
              </a:rPr>
              <a:t> and 6</a:t>
            </a:r>
            <a:r>
              <a:rPr lang="en-US" sz="1800" baseline="30000" dirty="0" smtClean="0">
                <a:ea typeface="ＭＳ Ｐゴシック" charset="-128"/>
              </a:rPr>
              <a:t>th</a:t>
            </a:r>
            <a:r>
              <a:rPr lang="en-US" sz="1800" dirty="0" smtClean="0">
                <a:ea typeface="ＭＳ Ｐゴシック" charset="-128"/>
              </a:rPr>
              <a:t> of March 2013. </a:t>
            </a:r>
          </a:p>
          <a:p>
            <a:pPr lvl="1">
              <a:buNone/>
              <a:defRPr/>
            </a:pPr>
            <a:endParaRPr lang="en-US" sz="1800" dirty="0" smtClean="0">
              <a:ea typeface="ＭＳ Ｐゴシック" charset="-128"/>
            </a:endParaRPr>
          </a:p>
          <a:p>
            <a:pPr lvl="1">
              <a:defRPr/>
            </a:pPr>
            <a:r>
              <a:rPr lang="en-US" sz="1800" dirty="0" smtClean="0">
                <a:ea typeface="ＭＳ Ｐゴシック" charset="-128"/>
              </a:rPr>
              <a:t>The purpose of these meetings is mainly to discuss the draft Business Case and highlight the way forward as per the CMA Implementation plan.</a:t>
            </a:r>
          </a:p>
          <a:p>
            <a:pPr lvl="1">
              <a:buNone/>
              <a:defRPr/>
            </a:pPr>
            <a:endParaRPr lang="en-US" sz="1800" dirty="0" smtClean="0">
              <a:ea typeface="ＭＳ Ｐゴシック" charset="-128"/>
            </a:endParaRPr>
          </a:p>
          <a:p>
            <a:pPr lvl="1">
              <a:defRPr/>
            </a:pPr>
            <a:r>
              <a:rPr lang="en-US" sz="1800" dirty="0" smtClean="0">
                <a:ea typeface="ＭＳ Ｐゴシック" charset="-128"/>
              </a:rPr>
              <a:t>The 4</a:t>
            </a:r>
            <a:r>
              <a:rPr lang="en-US" sz="1800" baseline="30000" dirty="0" smtClean="0">
                <a:ea typeface="ＭＳ Ｐゴシック" charset="-128"/>
              </a:rPr>
              <a:t>th</a:t>
            </a:r>
            <a:r>
              <a:rPr lang="en-US" sz="1800" dirty="0" smtClean="0">
                <a:ea typeface="ＭＳ Ｐゴシック" charset="-128"/>
              </a:rPr>
              <a:t>  RSC meeting will take place at the end of March 2013.</a:t>
            </a:r>
          </a:p>
          <a:p>
            <a:pPr marL="400050" lvl="1" indent="0">
              <a:buNone/>
              <a:defRPr/>
            </a:pPr>
            <a:endParaRPr lang="en-US" sz="1400" dirty="0" smtClean="0">
              <a:ea typeface="ＭＳ Ｐゴシック" charset="-128"/>
            </a:endParaRPr>
          </a:p>
          <a:p>
            <a:pPr marL="0" indent="0">
              <a:buNone/>
              <a:defRPr/>
            </a:pPr>
            <a:endParaRPr lang="en-US" sz="1800" dirty="0" smtClean="0">
              <a:latin typeface="Arial" charset="0"/>
              <a:ea typeface="ＭＳ Ｐゴシック" charset="-128"/>
            </a:endParaRPr>
          </a:p>
          <a:p>
            <a:pPr>
              <a:defRPr/>
            </a:pPr>
            <a:endParaRPr lang="en-US" sz="1800" dirty="0" smtClean="0">
              <a:latin typeface="Arial" charset="0"/>
              <a:ea typeface="ＭＳ Ｐゴシック" charset="-128"/>
            </a:endParaRPr>
          </a:p>
          <a:p>
            <a:pPr>
              <a:defRPr/>
            </a:pPr>
            <a:endParaRPr lang="en-US" sz="1800" dirty="0" smtClean="0">
              <a:latin typeface="Arial" charset="0"/>
              <a:ea typeface="ＭＳ Ｐゴシック" charset="-128"/>
            </a:endParaRPr>
          </a:p>
          <a:p>
            <a:pPr marL="0" indent="0">
              <a:buFont typeface="Arial" charset="0"/>
              <a:buNone/>
              <a:defRPr/>
            </a:pPr>
            <a:endParaRPr lang="en-US" sz="1800" dirty="0" smtClean="0">
              <a:latin typeface="Arial" charset="0"/>
              <a:ea typeface="ＭＳ Ｐゴシック" charset="-128"/>
            </a:endParaRPr>
          </a:p>
        </p:txBody>
      </p:sp>
      <p:sp>
        <p:nvSpPr>
          <p:cNvPr id="15363" name="Rectangle 4"/>
          <p:cNvSpPr>
            <a:spLocks noChangeArrowheads="1"/>
          </p:cNvSpPr>
          <p:nvPr/>
        </p:nvSpPr>
        <p:spPr bwMode="auto">
          <a:xfrm>
            <a:off x="827584" y="332656"/>
            <a:ext cx="7129462" cy="461665"/>
          </a:xfrm>
          <a:prstGeom prst="rect">
            <a:avLst/>
          </a:prstGeom>
          <a:ln>
            <a:noFill/>
            <a:headEnd/>
            <a:tailEnd/>
          </a:ln>
        </p:spPr>
        <p:style>
          <a:lnRef idx="2">
            <a:schemeClr val="accent5"/>
          </a:lnRef>
          <a:fillRef idx="1">
            <a:schemeClr val="lt1"/>
          </a:fillRef>
          <a:effectRef idx="0">
            <a:schemeClr val="accent5"/>
          </a:effectRef>
          <a:fontRef idx="minor">
            <a:schemeClr val="dk1"/>
          </a:fontRef>
        </p:style>
        <p:txBody>
          <a:bodyPr>
            <a:spAutoFit/>
          </a:bodyPr>
          <a:lstStyle/>
          <a:p>
            <a:pPr algn="ctr" defTabSz="457200" fontAlgn="base">
              <a:spcBef>
                <a:spcPct val="0"/>
              </a:spcBef>
              <a:spcAft>
                <a:spcPct val="0"/>
              </a:spcAft>
            </a:pPr>
            <a:r>
              <a:rPr lang="en-US" sz="2400" b="1" dirty="0" err="1" smtClean="0">
                <a:solidFill>
                  <a:srgbClr val="0070C0"/>
                </a:solidFill>
              </a:rPr>
              <a:t>Cont</a:t>
            </a:r>
            <a:r>
              <a:rPr lang="en-US" sz="2400" b="1" dirty="0" smtClean="0">
                <a:solidFill>
                  <a:srgbClr val="0070C0"/>
                </a:solidFill>
              </a:rPr>
              <a:t>…..</a:t>
            </a:r>
            <a:endParaRPr lang="en-ZA" sz="2400" b="1" u="sng" dirty="0">
              <a:solidFill>
                <a:srgbClr val="0070C0"/>
              </a:solidFill>
            </a:endParaRPr>
          </a:p>
        </p:txBody>
      </p:sp>
    </p:spTree>
    <p:extLst>
      <p:ext uri="{BB962C8B-B14F-4D97-AF65-F5344CB8AC3E}">
        <p14:creationId xmlns="" xmlns:p14="http://schemas.microsoft.com/office/powerpoint/2010/main" val="25641808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bwMode="auto">
          <a:xfrm>
            <a:off x="289002" y="1988840"/>
            <a:ext cx="8410575" cy="3268711"/>
          </a:xfrm>
          <a:prstGeom prst="rect">
            <a:avLst/>
          </a:prstGeom>
          <a:ln>
            <a:noFill/>
          </a:ln>
          <a:extLst/>
        </p:spPr>
        <p:style>
          <a:lnRef idx="2">
            <a:schemeClr val="accent2"/>
          </a:lnRef>
          <a:fillRef idx="1">
            <a:schemeClr val="lt1"/>
          </a:fillRef>
          <a:effectRef idx="0">
            <a:schemeClr val="accent2"/>
          </a:effectRef>
          <a:fontRef idx="minor">
            <a:schemeClr val="dk1"/>
          </a:fontRef>
        </p:style>
        <p:txBody>
          <a:bodyPr/>
          <a:lstStyle/>
          <a:p>
            <a:pPr>
              <a:defRPr/>
            </a:pPr>
            <a:r>
              <a:rPr lang="en-US" sz="1800" dirty="0" smtClean="0">
                <a:ea typeface="ＭＳ Ｐゴシック" charset="-128"/>
              </a:rPr>
              <a:t>The BC is approximately 90% complete as per the requirements by Treasury.</a:t>
            </a:r>
          </a:p>
          <a:p>
            <a:pPr marL="0" indent="0">
              <a:buNone/>
              <a:defRPr/>
            </a:pPr>
            <a:endParaRPr lang="en-US" sz="1800" dirty="0" smtClean="0">
              <a:ea typeface="ＭＳ Ｐゴシック" charset="-128"/>
            </a:endParaRPr>
          </a:p>
          <a:p>
            <a:pPr>
              <a:defRPr/>
            </a:pPr>
            <a:r>
              <a:rPr lang="en-US" sz="1800" dirty="0" smtClean="0">
                <a:ea typeface="ＭＳ Ｐゴシック" charset="-128"/>
              </a:rPr>
              <a:t>However,  it still requires input from various stakeholders and the alignment of the BC as per the needs and dynamics of the Phongola to </a:t>
            </a:r>
            <a:r>
              <a:rPr lang="en-US" sz="1800" dirty="0" err="1" smtClean="0">
                <a:ea typeface="ＭＳ Ｐゴシック" charset="-128"/>
              </a:rPr>
              <a:t>Mzimkhulu</a:t>
            </a:r>
            <a:r>
              <a:rPr lang="en-US" sz="1800" dirty="0" smtClean="0">
                <a:ea typeface="ＭＳ Ｐゴシック" charset="-128"/>
              </a:rPr>
              <a:t> WMA.</a:t>
            </a:r>
          </a:p>
          <a:p>
            <a:pPr marL="0" indent="0">
              <a:buNone/>
              <a:defRPr/>
            </a:pPr>
            <a:endParaRPr lang="en-US" sz="1800" dirty="0" smtClean="0">
              <a:ea typeface="ＭＳ Ｐゴシック" charset="-128"/>
            </a:endParaRPr>
          </a:p>
          <a:p>
            <a:pPr>
              <a:defRPr/>
            </a:pPr>
            <a:r>
              <a:rPr lang="en-US" sz="1800" dirty="0" smtClean="0">
                <a:ea typeface="ＭＳ Ｐゴシック" charset="-128"/>
              </a:rPr>
              <a:t>Further discussion on the financial model and </a:t>
            </a:r>
            <a:r>
              <a:rPr lang="en-US" sz="1800" dirty="0" err="1" smtClean="0">
                <a:ea typeface="ＭＳ Ｐゴシック" charset="-128"/>
              </a:rPr>
              <a:t>organisational</a:t>
            </a:r>
            <a:r>
              <a:rPr lang="en-US" sz="1800" dirty="0" smtClean="0">
                <a:ea typeface="ＭＳ Ｐゴシック" charset="-128"/>
              </a:rPr>
              <a:t> structure of the CMA is required.</a:t>
            </a:r>
          </a:p>
          <a:p>
            <a:pPr marL="0" indent="0">
              <a:buNone/>
              <a:defRPr/>
            </a:pPr>
            <a:endParaRPr lang="en-US" sz="1800" dirty="0" smtClean="0">
              <a:ea typeface="ＭＳ Ｐゴシック" charset="-128"/>
            </a:endParaRPr>
          </a:p>
          <a:p>
            <a:pPr>
              <a:defRPr/>
            </a:pPr>
            <a:r>
              <a:rPr lang="en-US" sz="1800" dirty="0" smtClean="0">
                <a:ea typeface="ＭＳ Ｐゴシック" charset="-128"/>
              </a:rPr>
              <a:t>Copies of the draft BC are being circulated to both internal and external stakeholders for review and comment.</a:t>
            </a:r>
          </a:p>
          <a:p>
            <a:pPr>
              <a:defRPr/>
            </a:pPr>
            <a:endParaRPr lang="en-US" sz="1800" dirty="0">
              <a:ea typeface="ＭＳ Ｐゴシック" charset="-128"/>
            </a:endParaRPr>
          </a:p>
          <a:p>
            <a:pPr>
              <a:defRPr/>
            </a:pPr>
            <a:endParaRPr lang="en-US" sz="1800" dirty="0" smtClean="0">
              <a:latin typeface="Arial" charset="0"/>
              <a:ea typeface="ＭＳ Ｐゴシック" charset="-128"/>
            </a:endParaRPr>
          </a:p>
          <a:p>
            <a:pPr marL="0" indent="0">
              <a:buFont typeface="Arial" charset="0"/>
              <a:buNone/>
              <a:defRPr/>
            </a:pPr>
            <a:endParaRPr lang="en-US" sz="1800" dirty="0" smtClean="0">
              <a:latin typeface="Arial" charset="0"/>
              <a:ea typeface="ＭＳ Ｐゴシック" charset="-128"/>
            </a:endParaRPr>
          </a:p>
        </p:txBody>
      </p:sp>
      <p:sp>
        <p:nvSpPr>
          <p:cNvPr id="15363" name="Rectangle 4"/>
          <p:cNvSpPr>
            <a:spLocks noChangeArrowheads="1"/>
          </p:cNvSpPr>
          <p:nvPr/>
        </p:nvSpPr>
        <p:spPr bwMode="auto">
          <a:xfrm>
            <a:off x="929559" y="980728"/>
            <a:ext cx="7129462" cy="830997"/>
          </a:xfrm>
          <a:prstGeom prst="rect">
            <a:avLst/>
          </a:prstGeom>
          <a:ln>
            <a:noFill/>
            <a:headEnd/>
            <a:tailEnd/>
          </a:ln>
        </p:spPr>
        <p:style>
          <a:lnRef idx="2">
            <a:schemeClr val="accent5"/>
          </a:lnRef>
          <a:fillRef idx="1">
            <a:schemeClr val="lt1"/>
          </a:fillRef>
          <a:effectRef idx="0">
            <a:schemeClr val="accent5"/>
          </a:effectRef>
          <a:fontRef idx="minor">
            <a:schemeClr val="dk1"/>
          </a:fontRef>
        </p:style>
        <p:txBody>
          <a:bodyPr>
            <a:spAutoFit/>
          </a:bodyPr>
          <a:lstStyle/>
          <a:p>
            <a:pPr algn="ctr" defTabSz="457200" fontAlgn="base">
              <a:spcBef>
                <a:spcPct val="0"/>
              </a:spcBef>
              <a:spcAft>
                <a:spcPct val="0"/>
              </a:spcAft>
            </a:pPr>
            <a:r>
              <a:rPr lang="en-US" sz="2400" b="1" dirty="0" smtClean="0">
                <a:solidFill>
                  <a:srgbClr val="0070C0"/>
                </a:solidFill>
              </a:rPr>
              <a:t>PROGRESS ON THE DEVELPMENT OF THE BUSINESS CASE: PHONGOLA TO MZIMKHULU</a:t>
            </a:r>
            <a:endParaRPr lang="en-ZA" sz="2400" b="1" u="sng" dirty="0">
              <a:solidFill>
                <a:srgbClr val="0070C0"/>
              </a:solidFill>
            </a:endParaRPr>
          </a:p>
        </p:txBody>
      </p:sp>
    </p:spTree>
    <p:extLst>
      <p:ext uri="{BB962C8B-B14F-4D97-AF65-F5344CB8AC3E}">
        <p14:creationId xmlns="" xmlns:p14="http://schemas.microsoft.com/office/powerpoint/2010/main" val="955103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1_Office Them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TotalTime>
  <Words>752</Words>
  <Application>Microsoft Office PowerPoint</Application>
  <PresentationFormat>On-screen Show (4:3)</PresentationFormat>
  <Paragraphs>153</Paragraphs>
  <Slides>11</Slides>
  <Notes>9</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1_Office Theme</vt:lpstr>
      <vt:lpstr>2_Office Theme</vt:lpstr>
      <vt:lpstr>Slide 1</vt:lpstr>
      <vt:lpstr>Slide 2</vt:lpstr>
      <vt:lpstr> 3 WMAs in KZN </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Jairam Pravitha</dc:creator>
  <cp:lastModifiedBy>reddyj</cp:lastModifiedBy>
  <cp:revision>24</cp:revision>
  <dcterms:created xsi:type="dcterms:W3CDTF">2013-02-07T18:42:12Z</dcterms:created>
  <dcterms:modified xsi:type="dcterms:W3CDTF">2013-02-08T07:30:24Z</dcterms:modified>
</cp:coreProperties>
</file>