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6" r:id="rId2"/>
    <p:sldId id="257" r:id="rId3"/>
    <p:sldId id="258" r:id="rId4"/>
    <p:sldId id="259" r:id="rId5"/>
    <p:sldId id="260" r:id="rId6"/>
    <p:sldId id="261" r:id="rId7"/>
    <p:sldId id="269" r:id="rId8"/>
    <p:sldId id="262" r:id="rId9"/>
    <p:sldId id="263" r:id="rId10"/>
    <p:sldId id="278" r:id="rId11"/>
    <p:sldId id="264" r:id="rId12"/>
    <p:sldId id="265" r:id="rId13"/>
    <p:sldId id="267" r:id="rId14"/>
    <p:sldId id="266" r:id="rId15"/>
    <p:sldId id="270" r:id="rId16"/>
    <p:sldId id="277" r:id="rId17"/>
    <p:sldId id="274" r:id="rId18"/>
    <p:sldId id="271" r:id="rId19"/>
    <p:sldId id="272" r:id="rId20"/>
    <p:sldId id="273" r:id="rId21"/>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Black" pitchFamily="34" charset="0"/>
        <a:ea typeface="+mn-ea"/>
        <a:cs typeface="+mn-cs"/>
      </a:defRPr>
    </a:lvl1pPr>
    <a:lvl2pPr marL="457200" algn="l" rtl="0" fontAlgn="base">
      <a:spcBef>
        <a:spcPct val="0"/>
      </a:spcBef>
      <a:spcAft>
        <a:spcPct val="0"/>
      </a:spcAft>
      <a:defRPr sz="3600" kern="1200">
        <a:solidFill>
          <a:schemeClr val="tx1"/>
        </a:solidFill>
        <a:latin typeface="Arial Black" pitchFamily="34" charset="0"/>
        <a:ea typeface="+mn-ea"/>
        <a:cs typeface="+mn-cs"/>
      </a:defRPr>
    </a:lvl2pPr>
    <a:lvl3pPr marL="914400" algn="l" rtl="0" fontAlgn="base">
      <a:spcBef>
        <a:spcPct val="0"/>
      </a:spcBef>
      <a:spcAft>
        <a:spcPct val="0"/>
      </a:spcAft>
      <a:defRPr sz="3600" kern="1200">
        <a:solidFill>
          <a:schemeClr val="tx1"/>
        </a:solidFill>
        <a:latin typeface="Arial Black" pitchFamily="34" charset="0"/>
        <a:ea typeface="+mn-ea"/>
        <a:cs typeface="+mn-cs"/>
      </a:defRPr>
    </a:lvl3pPr>
    <a:lvl4pPr marL="1371600" algn="l" rtl="0" fontAlgn="base">
      <a:spcBef>
        <a:spcPct val="0"/>
      </a:spcBef>
      <a:spcAft>
        <a:spcPct val="0"/>
      </a:spcAft>
      <a:defRPr sz="3600" kern="1200">
        <a:solidFill>
          <a:schemeClr val="tx1"/>
        </a:solidFill>
        <a:latin typeface="Arial Black" pitchFamily="34" charset="0"/>
        <a:ea typeface="+mn-ea"/>
        <a:cs typeface="+mn-cs"/>
      </a:defRPr>
    </a:lvl4pPr>
    <a:lvl5pPr marL="1828800" algn="l" rtl="0" fontAlgn="base">
      <a:spcBef>
        <a:spcPct val="0"/>
      </a:spcBef>
      <a:spcAft>
        <a:spcPct val="0"/>
      </a:spcAft>
      <a:defRPr sz="3600" kern="1200">
        <a:solidFill>
          <a:schemeClr val="tx1"/>
        </a:solidFill>
        <a:latin typeface="Arial Black" pitchFamily="34" charset="0"/>
        <a:ea typeface="+mn-ea"/>
        <a:cs typeface="+mn-cs"/>
      </a:defRPr>
    </a:lvl5pPr>
    <a:lvl6pPr marL="2286000" algn="l" defTabSz="914400" rtl="0" eaLnBrk="1" latinLnBrk="0" hangingPunct="1">
      <a:defRPr sz="3600" kern="1200">
        <a:solidFill>
          <a:schemeClr val="tx1"/>
        </a:solidFill>
        <a:latin typeface="Arial Black" pitchFamily="34" charset="0"/>
        <a:ea typeface="+mn-ea"/>
        <a:cs typeface="+mn-cs"/>
      </a:defRPr>
    </a:lvl6pPr>
    <a:lvl7pPr marL="2743200" algn="l" defTabSz="914400" rtl="0" eaLnBrk="1" latinLnBrk="0" hangingPunct="1">
      <a:defRPr sz="3600" kern="1200">
        <a:solidFill>
          <a:schemeClr val="tx1"/>
        </a:solidFill>
        <a:latin typeface="Arial Black" pitchFamily="34" charset="0"/>
        <a:ea typeface="+mn-ea"/>
        <a:cs typeface="+mn-cs"/>
      </a:defRPr>
    </a:lvl7pPr>
    <a:lvl8pPr marL="3200400" algn="l" defTabSz="914400" rtl="0" eaLnBrk="1" latinLnBrk="0" hangingPunct="1">
      <a:defRPr sz="3600" kern="1200">
        <a:solidFill>
          <a:schemeClr val="tx1"/>
        </a:solidFill>
        <a:latin typeface="Arial Black" pitchFamily="34" charset="0"/>
        <a:ea typeface="+mn-ea"/>
        <a:cs typeface="+mn-cs"/>
      </a:defRPr>
    </a:lvl8pPr>
    <a:lvl9pPr marL="3657600" algn="l" defTabSz="914400" rtl="0" eaLnBrk="1" latinLnBrk="0" hangingPunct="1">
      <a:defRPr sz="36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4B5"/>
    <a:srgbClr val="3DBC10"/>
    <a:srgbClr val="844856"/>
    <a:srgbClr val="9E28A4"/>
    <a:srgbClr val="C60698"/>
    <a:srgbClr val="10ACBC"/>
    <a:srgbClr val="FFFF00"/>
    <a:srgbClr val="0404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9041" autoAdjust="0"/>
  </p:normalViewPr>
  <p:slideViewPr>
    <p:cSldViewPr>
      <p:cViewPr varScale="1">
        <p:scale>
          <a:sx n="96" d="100"/>
          <a:sy n="96" d="100"/>
        </p:scale>
        <p:origin x="-1710" y="-114"/>
      </p:cViewPr>
      <p:guideLst>
        <p:guide orient="horz" pos="4272"/>
        <p:guide/>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6400C82-A0D3-4BF8-8D02-BFC75A1A8A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FF7E1-5943-4DF5-8052-96F92527C07C}" type="slidenum">
              <a:rPr lang="en-US"/>
              <a:pPr/>
              <a:t>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45904-8DAA-49E9-ACA7-DCA58DDD65F6}" type="slidenum">
              <a:rPr lang="en-US"/>
              <a:pPr/>
              <a:t>5</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6400C82-A0D3-4BF8-8D02-BFC75A1A8AB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49ECA-7AAA-4D1D-8033-1F59C0585F55}" type="slidenum">
              <a:rPr lang="en-US"/>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228600" indent="-228600">
              <a:buFontTx/>
              <a:buAutoNum type="arabicParenR"/>
            </a:pPr>
            <a:r>
              <a:rPr lang="en-US"/>
              <a:t>Several data capture techniques are available i.e. manually for program related and ad hoc sampling, Electronically supplied information from systems not linked to WMS or by laboratory transfers.</a:t>
            </a:r>
          </a:p>
          <a:p>
            <a:pPr marL="228600" indent="-228600">
              <a:buFontTx/>
              <a:buAutoNum type="arabicParenR"/>
            </a:pPr>
            <a:r>
              <a:rPr lang="en-US"/>
              <a:t> Laboratory transfers are currently in development. This method requires registration of samples on WMS. Sample and results templates (analysis requirements) are send to laboratories. Laboratories enter the required information and send the information back to WMS where it is electronically captured.</a:t>
            </a:r>
          </a:p>
          <a:p>
            <a:pPr marL="228600" indent="-228600">
              <a:buFontTx/>
              <a:buAutoNum type="arabicParenR"/>
            </a:pPr>
            <a:r>
              <a:rPr lang="en-US"/>
              <a:t>Requirements from the laboratory is to write and update interface between the laboratory system and the requirements interface provided by WMS.</a:t>
            </a:r>
          </a:p>
          <a:p>
            <a:pPr marL="228600" indent="-228600">
              <a:buFontTx/>
              <a:buAutoNum type="arabicParenR"/>
            </a:pPr>
            <a:r>
              <a:rPr lang="en-US"/>
              <a:t>Analysis statuses must be updated by laboratories.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64A0F-B4FC-4694-8263-EFE07976E3A7}"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228600" indent="-228600">
              <a:buFontTx/>
              <a:buAutoNum type="arabicParenR"/>
            </a:pPr>
            <a:r>
              <a:rPr lang="en-US"/>
              <a:t>WMS configuration is a mix between a distributed and centralized configuration.</a:t>
            </a:r>
          </a:p>
          <a:p>
            <a:pPr marL="228600" indent="-228600">
              <a:buFontTx/>
              <a:buAutoNum type="arabicParenR"/>
            </a:pPr>
            <a:r>
              <a:rPr lang="en-US"/>
              <a:t> Database servers presenting a distributed configuration are located at Western Cape, RQS, HQ, Gauteng and Freestate. Database replication transfer data between servers.</a:t>
            </a:r>
          </a:p>
          <a:p>
            <a:pPr marL="228600" indent="-228600">
              <a:buFontTx/>
              <a:buAutoNum type="arabicParenR"/>
            </a:pPr>
            <a:r>
              <a:rPr lang="en-US"/>
              <a:t>Terminal Emulation presenting centralized configuration link Kwa-Zulu Natal, Mpungalanga, Limpopo, North Wets and Northern Cape to the server at HO.</a:t>
            </a:r>
          </a:p>
          <a:p>
            <a:pPr marL="228600" indent="-228600">
              <a:buFontTx/>
              <a:buAutoNum type="arabicParenR"/>
            </a:pPr>
            <a:r>
              <a:rPr lang="en-US"/>
              <a:t>Terminal Emulation connections are provided to external organizations via a database server situated at SITA.</a:t>
            </a:r>
          </a:p>
          <a:p>
            <a:pPr marL="228600" indent="-228600">
              <a:buFontTx/>
              <a:buAutoNum type="arabicParenR"/>
            </a:pPr>
            <a:r>
              <a:rPr lang="en-US"/>
              <a:t>The most successful configuration are the distributed model with database replication.</a:t>
            </a:r>
          </a:p>
          <a:p>
            <a:pPr marL="228600" indent="-228600">
              <a:buFontTx/>
              <a:buAutoNum type="arabicParenR"/>
            </a:pPr>
            <a:r>
              <a:rPr lang="en-US"/>
              <a:t>Terminal Emulation poses speed and connection problems due to inefficient infrastructure.</a:t>
            </a:r>
          </a:p>
          <a:p>
            <a:pPr marL="228600" indent="-228600">
              <a:buFontTx/>
              <a:buAutoNum type="arabicParenR"/>
            </a:pPr>
            <a:r>
              <a:rPr lang="en-US"/>
              <a:t> Both configurations will be utilized in future because many offices serves one region. It is advisable for cluster management to increase the efficiency of their IT infrastructure by implementing the necessary database servers. Terminal emulation connections utilizing local servers may alleviate some speed problems.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A5AE6-7F6D-43EB-AB02-B96D3C0C1E44}" type="slidenum">
              <a:rPr lang="en-US"/>
              <a:pPr/>
              <a:t>18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marL="228600" indent="-228600">
              <a:buFontTx/>
              <a:buAutoNum type="arabicParenR"/>
            </a:pPr>
            <a:r>
              <a:rPr lang="en-US"/>
              <a:t> At offices with database servers, the LAN is utilized for distribution of WMS software.</a:t>
            </a:r>
          </a:p>
          <a:p>
            <a:pPr marL="228600" indent="-228600">
              <a:buFontTx/>
              <a:buAutoNum type="arabicParenR"/>
            </a:pPr>
            <a:r>
              <a:rPr lang="en-US"/>
              <a:t> Database replication between servers are automated and takes place without user interaction.</a:t>
            </a:r>
          </a:p>
          <a:p>
            <a:pPr marL="228600" indent="-228600">
              <a:buFontTx/>
              <a:buAutoNum type="arabicParenR"/>
            </a:pPr>
            <a:r>
              <a:rPr lang="en-US"/>
              <a:t> Replication takes place per transaction committed.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9128-5A54-4A4D-AA2E-F2DF8911E36C}" type="slidenum">
              <a:rPr lang="en-US"/>
              <a:pPr/>
              <a:t>19</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marL="228600" indent="-228600">
              <a:buFontTx/>
              <a:buAutoNum type="arabicParenR"/>
            </a:pPr>
            <a:r>
              <a:rPr lang="en-US"/>
              <a:t>Terminal emulation implementation within the Department takes place via a Windows terminal server.</a:t>
            </a:r>
          </a:p>
          <a:p>
            <a:pPr marL="228600" indent="-228600">
              <a:buFontTx/>
              <a:buAutoNum type="arabicParenR"/>
            </a:pPr>
            <a:r>
              <a:rPr lang="en-US"/>
              <a:t> Users have licenses and accounts on a terminal server.</a:t>
            </a:r>
          </a:p>
          <a:p>
            <a:pPr marL="228600" indent="-228600">
              <a:buFontTx/>
              <a:buAutoNum type="arabicParenR"/>
            </a:pPr>
            <a:r>
              <a:rPr lang="en-US"/>
              <a:t> WMS software is located on the terminal server.</a:t>
            </a:r>
          </a:p>
          <a:p>
            <a:pPr marL="228600" indent="-228600">
              <a:buFontTx/>
              <a:buAutoNum type="arabicParenR"/>
            </a:pPr>
            <a:r>
              <a:rPr lang="en-US"/>
              <a:t> The terminal server is linked to a database server and data is replicated between database servers.</a:t>
            </a:r>
          </a:p>
          <a:p>
            <a:pPr marL="228600" indent="-228600">
              <a:buFontTx/>
              <a:buAutoNum type="arabicParenR"/>
            </a:pPr>
            <a:r>
              <a:rPr lang="en-US"/>
              <a:t> A terminal connection can be done through Internet or by dialing directly to the terminal server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BD38C-BC3C-4225-A06C-239E51D867E1}" type="slidenum">
              <a:rPr lang="en-US"/>
              <a:pPr/>
              <a:t>20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marL="228600" indent="-228600">
              <a:buFontTx/>
              <a:buAutoNum type="arabicParenR"/>
            </a:pPr>
            <a:r>
              <a:rPr lang="en-US"/>
              <a:t>Terminal emulation implementation is the same as for DWAF with the exception that it has to go through Opennet and the necessary firewalls to protect DWAF data.</a:t>
            </a:r>
          </a:p>
          <a:p>
            <a:pPr marL="228600" indent="-228600">
              <a:buFontTx/>
              <a:buAutoNum type="arabicParenR"/>
            </a:pPr>
            <a:r>
              <a:rPr lang="en-US"/>
              <a:t> Erwat Laboratories is the only working office currently linked.</a:t>
            </a:r>
          </a:p>
          <a:p>
            <a:pPr marL="228600" indent="-228600">
              <a:buFontTx/>
              <a:buAutoNum type="arabicParenR"/>
            </a:pPr>
            <a:r>
              <a:rPr lang="en-US"/>
              <a:t> Many problems are experienced that makes such an configuration impractical.</a:t>
            </a:r>
          </a:p>
          <a:p>
            <a:pPr marL="228600" indent="-228600">
              <a:buFontTx/>
              <a:buAutoNum type="arabicParenR"/>
            </a:pPr>
            <a:r>
              <a:rPr lang="en-US"/>
              <a:t> There is currently no solution to the problems or another option.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84ACD12-864F-4DAE-A6A1-0A6036BE24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BDF18D4-7EB3-47B2-BE38-DA9D367E79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B8C50E-17A3-4EC7-AB25-FE675C4AC9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8DF11E-88DC-45F4-843C-0AD699B05A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C1C33AE-5635-4211-9FC2-DA1A229810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82868E-66A5-4366-A5EA-53CF0E40D6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27A398-6C7F-4508-8872-360B1F1DE4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A4D4A56-DAC1-4EE0-A7AD-293295911D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4CCDFF5-6337-4AF4-9440-451192C0A9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404FB03-1F4A-47EE-96BA-BD664C323D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6A92F6-5573-40A9-A03B-26EB8AF12DC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EC4453B-F6CD-4B03-9906-CD865FA7E7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04800"/>
            <a:ext cx="9144000" cy="1143000"/>
          </a:xfrm>
        </p:spPr>
        <p:txBody>
          <a:bodyPr>
            <a:normAutofit fontScale="90000"/>
          </a:bodyPr>
          <a:lstStyle/>
          <a:p>
            <a:pPr algn="ctr"/>
            <a:r>
              <a:rPr lang="en-US" sz="3600" dirty="0">
                <a:latin typeface="Arial Black" pitchFamily="34" charset="0"/>
              </a:rPr>
              <a:t>Water Management </a:t>
            </a:r>
            <a:r>
              <a:rPr lang="en-US" sz="3600" dirty="0" smtClean="0">
                <a:latin typeface="Arial Black" pitchFamily="34" charset="0"/>
              </a:rPr>
              <a:t>System – WMS (2007)</a:t>
            </a:r>
            <a:endParaRPr lang="en-US" sz="3600" dirty="0">
              <a:latin typeface="Arial Black" pitchFamily="34" charset="0"/>
            </a:endParaRPr>
          </a:p>
        </p:txBody>
      </p:sp>
      <p:sp>
        <p:nvSpPr>
          <p:cNvPr id="2051" name="Text Box 3"/>
          <p:cNvSpPr txBox="1">
            <a:spLocks noChangeArrowheads="1"/>
          </p:cNvSpPr>
          <p:nvPr/>
        </p:nvSpPr>
        <p:spPr bwMode="auto">
          <a:xfrm>
            <a:off x="304800" y="1600200"/>
            <a:ext cx="8610600" cy="5663089"/>
          </a:xfrm>
          <a:prstGeom prst="rect">
            <a:avLst/>
          </a:prstGeom>
          <a:noFill/>
          <a:ln w="9525">
            <a:noFill/>
            <a:miter lim="800000"/>
            <a:headEnd/>
            <a:tailEnd/>
          </a:ln>
          <a:effectLst/>
        </p:spPr>
        <p:txBody>
          <a:bodyPr>
            <a:spAutoFit/>
          </a:bodyPr>
          <a:lstStyle/>
          <a:p>
            <a:pPr>
              <a:spcBef>
                <a:spcPct val="50000"/>
              </a:spcBef>
            </a:pPr>
            <a:r>
              <a:rPr lang="en-US" sz="2400" b="1" dirty="0">
                <a:latin typeface="Arial" charset="0"/>
                <a:cs typeface="Times New Roman" pitchFamily="18" charset="0"/>
              </a:rPr>
              <a:t>What is the Water Management System?</a:t>
            </a:r>
            <a:endParaRPr lang="en-US" sz="2400" dirty="0">
              <a:latin typeface="Arial" charset="0"/>
              <a:cs typeface="Times New Roman" pitchFamily="18" charset="0"/>
            </a:endParaRPr>
          </a:p>
          <a:p>
            <a:pPr>
              <a:spcBef>
                <a:spcPct val="50000"/>
              </a:spcBef>
            </a:pPr>
            <a:r>
              <a:rPr lang="en-US" sz="2400" dirty="0">
                <a:solidFill>
                  <a:srgbClr val="2E3266"/>
                </a:solidFill>
                <a:latin typeface="Arial" charset="0"/>
                <a:cs typeface="Times New Roman" pitchFamily="18" charset="0"/>
              </a:rPr>
              <a:t>The Water Management System is a computer system designed to support the water resource management function of DWAF with emphasis on water and environmental quality</a:t>
            </a:r>
          </a:p>
          <a:p>
            <a:pPr>
              <a:spcBef>
                <a:spcPct val="50000"/>
              </a:spcBef>
            </a:pPr>
            <a:r>
              <a:rPr lang="en-US" sz="2400" dirty="0">
                <a:solidFill>
                  <a:srgbClr val="2E3266"/>
                </a:solidFill>
                <a:latin typeface="Arial" charset="0"/>
                <a:cs typeface="Times New Roman" pitchFamily="18" charset="0"/>
              </a:rPr>
              <a:t>The WMS system consist of three sub-systems:</a:t>
            </a:r>
          </a:p>
          <a:p>
            <a:pPr marL="457200" indent="-457200">
              <a:spcBef>
                <a:spcPct val="50000"/>
              </a:spcBef>
              <a:buFont typeface="+mj-lt"/>
              <a:buAutoNum type="arabicPeriod"/>
            </a:pPr>
            <a:r>
              <a:rPr lang="en-US" sz="2400" dirty="0">
                <a:solidFill>
                  <a:srgbClr val="2E3266"/>
                </a:solidFill>
                <a:latin typeface="Arial" charset="0"/>
                <a:cs typeface="Times New Roman" pitchFamily="18" charset="0"/>
              </a:rPr>
              <a:t> MM </a:t>
            </a:r>
            <a:r>
              <a:rPr lang="en-GB" sz="2000" dirty="0">
                <a:latin typeface="Arial" charset="0"/>
              </a:rPr>
              <a:t>is used to manage resource quality operational monitoring on a National basis in an effective and efficient manner</a:t>
            </a:r>
          </a:p>
          <a:p>
            <a:pPr marL="457200" indent="-457200">
              <a:spcBef>
                <a:spcPct val="50000"/>
              </a:spcBef>
              <a:buFont typeface="+mj-lt"/>
              <a:buAutoNum type="arabicPeriod"/>
            </a:pPr>
            <a:r>
              <a:rPr lang="en-US" sz="2400" dirty="0">
                <a:solidFill>
                  <a:srgbClr val="2E3266"/>
                </a:solidFill>
                <a:latin typeface="Arial" charset="0"/>
                <a:cs typeface="Times New Roman" pitchFamily="18" charset="0"/>
              </a:rPr>
              <a:t> </a:t>
            </a:r>
            <a:r>
              <a:rPr lang="en-US" sz="2400" dirty="0" err="1">
                <a:solidFill>
                  <a:srgbClr val="2E3266"/>
                </a:solidFill>
                <a:latin typeface="Arial" charset="0"/>
                <a:cs typeface="Times New Roman" pitchFamily="18" charset="0"/>
              </a:rPr>
              <a:t>WRM</a:t>
            </a:r>
            <a:r>
              <a:rPr lang="en-US" sz="2400" dirty="0">
                <a:solidFill>
                  <a:srgbClr val="2E3266"/>
                </a:solidFill>
                <a:latin typeface="Arial" charset="0"/>
                <a:cs typeface="Times New Roman" pitchFamily="18" charset="0"/>
              </a:rPr>
              <a:t> </a:t>
            </a:r>
            <a:r>
              <a:rPr lang="en-GB" sz="2000" dirty="0">
                <a:latin typeface="Arial" charset="0"/>
              </a:rPr>
              <a:t>is used to achieve the sustainable use of water and the protection of the quality of the water resource</a:t>
            </a:r>
            <a:endParaRPr lang="en-US" sz="2000" dirty="0">
              <a:solidFill>
                <a:srgbClr val="2E3266"/>
              </a:solidFill>
              <a:latin typeface="Arial" charset="0"/>
              <a:cs typeface="Times New Roman" pitchFamily="18" charset="0"/>
            </a:endParaRPr>
          </a:p>
          <a:p>
            <a:pPr marL="457200" indent="-457200">
              <a:spcBef>
                <a:spcPct val="50000"/>
              </a:spcBef>
              <a:buFont typeface="+mj-lt"/>
              <a:buAutoNum type="arabicPeriod"/>
            </a:pPr>
            <a:r>
              <a:rPr lang="en-US" sz="2400" dirty="0">
                <a:solidFill>
                  <a:srgbClr val="2E3266"/>
                </a:solidFill>
                <a:latin typeface="Arial" charset="0"/>
                <a:cs typeface="Times New Roman" pitchFamily="18" charset="0"/>
              </a:rPr>
              <a:t> GIS </a:t>
            </a:r>
            <a:r>
              <a:rPr lang="en-GB" sz="2000" dirty="0">
                <a:latin typeface="Arial" charset="0"/>
              </a:rPr>
              <a:t>is used to geographically display Water Resource information in order to assist in interpreting and determining the quality and the status of the water resource</a:t>
            </a:r>
            <a:endParaRPr lang="en-US" sz="2000" dirty="0">
              <a:latin typeface="Arial" charset="0"/>
            </a:endParaRPr>
          </a:p>
          <a:p>
            <a:pPr>
              <a:spcBef>
                <a:spcPct val="50000"/>
              </a:spcBef>
              <a:buFontTx/>
              <a:buChar char="•"/>
            </a:pPr>
            <a:endParaRPr lang="en-US" sz="2000" dirty="0">
              <a:solidFill>
                <a:srgbClr val="2E3266"/>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904" name="Picture 16" descr="P1010601c"/>
          <p:cNvPicPr>
            <a:picLocks noChangeAspect="1" noChangeArrowheads="1"/>
          </p:cNvPicPr>
          <p:nvPr/>
        </p:nvPicPr>
        <p:blipFill>
          <a:blip r:embed="rId2" cstate="print"/>
          <a:srcRect/>
          <a:stretch>
            <a:fillRect/>
          </a:stretch>
        </p:blipFill>
        <p:spPr bwMode="auto">
          <a:xfrm>
            <a:off x="0" y="0"/>
            <a:ext cx="9144000" cy="7156450"/>
          </a:xfrm>
          <a:prstGeom prst="rect">
            <a:avLst/>
          </a:prstGeom>
          <a:noFill/>
        </p:spPr>
      </p:pic>
      <p:pic>
        <p:nvPicPr>
          <p:cNvPr id="37902" name="Picture 14" descr="P1010601c"/>
          <p:cNvPicPr>
            <a:picLocks noChangeAspect="1" noChangeArrowheads="1"/>
          </p:cNvPicPr>
          <p:nvPr/>
        </p:nvPicPr>
        <p:blipFill>
          <a:blip r:embed="rId2" cstate="print"/>
          <a:srcRect/>
          <a:stretch>
            <a:fillRect/>
          </a:stretch>
        </p:blipFill>
        <p:spPr bwMode="auto">
          <a:xfrm>
            <a:off x="0" y="-152400"/>
            <a:ext cx="9144000" cy="7156450"/>
          </a:xfrm>
          <a:prstGeom prst="rect">
            <a:avLst/>
          </a:prstGeom>
          <a:noFill/>
        </p:spPr>
      </p:pic>
      <p:pic>
        <p:nvPicPr>
          <p:cNvPr id="37903" name="Picture 15" descr="P1010601c"/>
          <p:cNvPicPr>
            <a:picLocks noChangeAspect="1" noChangeArrowheads="1"/>
          </p:cNvPicPr>
          <p:nvPr/>
        </p:nvPicPr>
        <p:blipFill>
          <a:blip r:embed="rId2" cstate="print"/>
          <a:srcRect/>
          <a:stretch>
            <a:fillRect/>
          </a:stretch>
        </p:blipFill>
        <p:spPr bwMode="auto">
          <a:xfrm>
            <a:off x="0" y="-152400"/>
            <a:ext cx="9144000" cy="7156450"/>
          </a:xfrm>
          <a:prstGeom prst="rect">
            <a:avLst/>
          </a:prstGeom>
          <a:noFill/>
        </p:spPr>
      </p:pic>
      <p:pic>
        <p:nvPicPr>
          <p:cNvPr id="37898" name="Picture 10" descr="P1010601c"/>
          <p:cNvPicPr>
            <a:picLocks noChangeAspect="1" noChangeArrowheads="1"/>
          </p:cNvPicPr>
          <p:nvPr/>
        </p:nvPicPr>
        <p:blipFill>
          <a:blip r:embed="rId2" cstate="print"/>
          <a:srcRect/>
          <a:stretch>
            <a:fillRect/>
          </a:stretch>
        </p:blipFill>
        <p:spPr bwMode="auto">
          <a:xfrm>
            <a:off x="0" y="0"/>
            <a:ext cx="9144000" cy="7156450"/>
          </a:xfrm>
          <a:prstGeom prst="rect">
            <a:avLst/>
          </a:prstGeom>
          <a:noFill/>
        </p:spPr>
      </p:pic>
      <p:sp>
        <p:nvSpPr>
          <p:cNvPr id="37890" name="Rectangle 2"/>
          <p:cNvSpPr>
            <a:spLocks noGrp="1" noChangeArrowheads="1"/>
          </p:cNvSpPr>
          <p:nvPr>
            <p:ph type="title"/>
          </p:nvPr>
        </p:nvSpPr>
        <p:spPr>
          <a:xfrm>
            <a:off x="381000" y="0"/>
            <a:ext cx="8534400" cy="685800"/>
          </a:xfrm>
        </p:spPr>
        <p:txBody>
          <a:bodyPr/>
          <a:lstStyle/>
          <a:p>
            <a:r>
              <a:rPr lang="en-US" sz="3600">
                <a:latin typeface="Arial Black" pitchFamily="34" charset="0"/>
              </a:rPr>
              <a:t>How? Compliance Management</a:t>
            </a:r>
          </a:p>
        </p:txBody>
      </p:sp>
      <p:sp>
        <p:nvSpPr>
          <p:cNvPr id="37891" name="AutoShape 3"/>
          <p:cNvSpPr>
            <a:spLocks noChangeArrowheads="1"/>
          </p:cNvSpPr>
          <p:nvPr/>
        </p:nvSpPr>
        <p:spPr bwMode="auto">
          <a:xfrm>
            <a:off x="3659188" y="990600"/>
            <a:ext cx="5484812" cy="835025"/>
          </a:xfrm>
          <a:prstGeom prst="leftArrowCallout">
            <a:avLst>
              <a:gd name="adj1" fmla="val 25000"/>
              <a:gd name="adj2" fmla="val 25000"/>
              <a:gd name="adj3" fmla="val 109474"/>
              <a:gd name="adj4" fmla="val 77546"/>
            </a:avLst>
          </a:prstGeom>
          <a:solidFill>
            <a:srgbClr val="CCFF66"/>
          </a:solidFill>
          <a:ln w="12700">
            <a:solidFill>
              <a:srgbClr val="800000"/>
            </a:solidFill>
            <a:miter lim="800000"/>
            <a:headEnd/>
            <a:tailEnd/>
          </a:ln>
          <a:effectLst/>
        </p:spPr>
        <p:txBody>
          <a:bodyPr anchor="ctr">
            <a:spAutoFit/>
          </a:bodyPr>
          <a:lstStyle/>
          <a:p>
            <a:pPr algn="ctr"/>
            <a:r>
              <a:rPr lang="en-US" sz="2400" b="1">
                <a:latin typeface="Arial" charset="0"/>
              </a:rPr>
              <a:t>Identify</a:t>
            </a:r>
            <a:r>
              <a:rPr lang="en-US" sz="2400">
                <a:latin typeface="Arial" charset="0"/>
              </a:rPr>
              <a:t> Geographical Features</a:t>
            </a:r>
            <a:endParaRPr lang="en-US" sz="2400" b="1">
              <a:latin typeface="Arial" charset="0"/>
            </a:endParaRPr>
          </a:p>
        </p:txBody>
      </p:sp>
      <p:sp>
        <p:nvSpPr>
          <p:cNvPr id="37892" name="AutoShape 4"/>
          <p:cNvSpPr>
            <a:spLocks noChangeArrowheads="1"/>
          </p:cNvSpPr>
          <p:nvPr/>
        </p:nvSpPr>
        <p:spPr bwMode="auto">
          <a:xfrm>
            <a:off x="3659188" y="2057400"/>
            <a:ext cx="5484812" cy="469900"/>
          </a:xfrm>
          <a:prstGeom prst="leftArrowCallout">
            <a:avLst>
              <a:gd name="adj1" fmla="val 25000"/>
              <a:gd name="adj2" fmla="val 25000"/>
              <a:gd name="adj3" fmla="val 194538"/>
              <a:gd name="adj4" fmla="val 77546"/>
            </a:avLst>
          </a:prstGeom>
          <a:solidFill>
            <a:srgbClr val="CCFF99"/>
          </a:solidFill>
          <a:ln w="12700">
            <a:solidFill>
              <a:srgbClr val="800000"/>
            </a:solidFill>
            <a:miter lim="800000"/>
            <a:headEnd/>
            <a:tailEnd/>
          </a:ln>
          <a:effectLst/>
        </p:spPr>
        <p:txBody>
          <a:bodyPr anchor="ctr">
            <a:spAutoFit/>
          </a:bodyPr>
          <a:lstStyle/>
          <a:p>
            <a:pPr algn="ctr"/>
            <a:r>
              <a:rPr lang="en-US" sz="2400">
                <a:latin typeface="Arial" charset="0"/>
              </a:rPr>
              <a:t>Set waste standards</a:t>
            </a:r>
          </a:p>
        </p:txBody>
      </p:sp>
      <p:sp>
        <p:nvSpPr>
          <p:cNvPr id="37893" name="AutoShape 5"/>
          <p:cNvSpPr>
            <a:spLocks noChangeArrowheads="1"/>
          </p:cNvSpPr>
          <p:nvPr/>
        </p:nvSpPr>
        <p:spPr bwMode="auto">
          <a:xfrm>
            <a:off x="3659188" y="2743200"/>
            <a:ext cx="5484812" cy="469900"/>
          </a:xfrm>
          <a:prstGeom prst="leftArrowCallout">
            <a:avLst>
              <a:gd name="adj1" fmla="val 25000"/>
              <a:gd name="adj2" fmla="val 25000"/>
              <a:gd name="adj3" fmla="val 194538"/>
              <a:gd name="adj4" fmla="val 77546"/>
            </a:avLst>
          </a:prstGeom>
          <a:solidFill>
            <a:srgbClr val="CCFFCC"/>
          </a:solidFill>
          <a:ln w="12700">
            <a:solidFill>
              <a:srgbClr val="800000"/>
            </a:solidFill>
            <a:miter lim="800000"/>
            <a:headEnd/>
            <a:tailEnd/>
          </a:ln>
          <a:effectLst/>
        </p:spPr>
        <p:txBody>
          <a:bodyPr anchor="ctr">
            <a:spAutoFit/>
          </a:bodyPr>
          <a:lstStyle/>
          <a:p>
            <a:pPr algn="ctr"/>
            <a:r>
              <a:rPr lang="en-US" sz="2400">
                <a:latin typeface="Arial" charset="0"/>
              </a:rPr>
              <a:t>Set resource objectives</a:t>
            </a:r>
          </a:p>
        </p:txBody>
      </p:sp>
      <p:sp>
        <p:nvSpPr>
          <p:cNvPr id="37894" name="AutoShape 6"/>
          <p:cNvSpPr>
            <a:spLocks noChangeArrowheads="1"/>
          </p:cNvSpPr>
          <p:nvPr/>
        </p:nvSpPr>
        <p:spPr bwMode="auto">
          <a:xfrm>
            <a:off x="3659188" y="3429000"/>
            <a:ext cx="5484812" cy="469900"/>
          </a:xfrm>
          <a:prstGeom prst="leftArrowCallout">
            <a:avLst>
              <a:gd name="adj1" fmla="val 25000"/>
              <a:gd name="adj2" fmla="val 25000"/>
              <a:gd name="adj3" fmla="val 194538"/>
              <a:gd name="adj4" fmla="val 77546"/>
            </a:avLst>
          </a:prstGeom>
          <a:solidFill>
            <a:srgbClr val="99FF99"/>
          </a:solidFill>
          <a:ln w="12700">
            <a:solidFill>
              <a:srgbClr val="800000"/>
            </a:solidFill>
            <a:miter lim="800000"/>
            <a:headEnd/>
            <a:tailEnd/>
          </a:ln>
          <a:effectLst/>
        </p:spPr>
        <p:txBody>
          <a:bodyPr anchor="ctr">
            <a:spAutoFit/>
          </a:bodyPr>
          <a:lstStyle/>
          <a:p>
            <a:pPr algn="ctr"/>
            <a:r>
              <a:rPr lang="en-US" sz="2400">
                <a:latin typeface="Arial" charset="0"/>
              </a:rPr>
              <a:t>Run compliance</a:t>
            </a:r>
          </a:p>
        </p:txBody>
      </p:sp>
      <p:sp>
        <p:nvSpPr>
          <p:cNvPr id="37895" name="AutoShape 7"/>
          <p:cNvSpPr>
            <a:spLocks noChangeArrowheads="1"/>
          </p:cNvSpPr>
          <p:nvPr/>
        </p:nvSpPr>
        <p:spPr bwMode="auto">
          <a:xfrm>
            <a:off x="3659188" y="4114800"/>
            <a:ext cx="5484812" cy="469900"/>
          </a:xfrm>
          <a:prstGeom prst="leftArrowCallout">
            <a:avLst>
              <a:gd name="adj1" fmla="val 25000"/>
              <a:gd name="adj2" fmla="val 25000"/>
              <a:gd name="adj3" fmla="val 194538"/>
              <a:gd name="adj4" fmla="val 77546"/>
            </a:avLst>
          </a:prstGeom>
          <a:solidFill>
            <a:srgbClr val="99FFCC"/>
          </a:solidFill>
          <a:ln w="12700">
            <a:solidFill>
              <a:srgbClr val="800000"/>
            </a:solidFill>
            <a:miter lim="800000"/>
            <a:headEnd/>
            <a:tailEnd/>
          </a:ln>
          <a:effectLst/>
        </p:spPr>
        <p:txBody>
          <a:bodyPr anchor="ctr">
            <a:spAutoFit/>
          </a:bodyPr>
          <a:lstStyle/>
          <a:p>
            <a:pPr algn="ctr"/>
            <a:r>
              <a:rPr lang="en-US" sz="2400">
                <a:latin typeface="Arial" charset="0"/>
              </a:rPr>
              <a:t>Report compliance</a:t>
            </a:r>
          </a:p>
        </p:txBody>
      </p:sp>
      <p:sp>
        <p:nvSpPr>
          <p:cNvPr id="37897" name="AutoShape 9"/>
          <p:cNvSpPr>
            <a:spLocks noChangeArrowheads="1"/>
          </p:cNvSpPr>
          <p:nvPr/>
        </p:nvSpPr>
        <p:spPr bwMode="auto">
          <a:xfrm>
            <a:off x="3659188" y="4953000"/>
            <a:ext cx="5484812" cy="835025"/>
          </a:xfrm>
          <a:prstGeom prst="leftArrowCallout">
            <a:avLst>
              <a:gd name="adj1" fmla="val 25000"/>
              <a:gd name="adj2" fmla="val 25000"/>
              <a:gd name="adj3" fmla="val 109474"/>
              <a:gd name="adj4" fmla="val 77546"/>
            </a:avLst>
          </a:prstGeom>
          <a:solidFill>
            <a:srgbClr val="66FFCC"/>
          </a:solidFill>
          <a:ln w="12700">
            <a:solidFill>
              <a:srgbClr val="800000"/>
            </a:solidFill>
            <a:miter lim="800000"/>
            <a:headEnd/>
            <a:tailEnd/>
          </a:ln>
          <a:effectLst/>
        </p:spPr>
        <p:txBody>
          <a:bodyPr anchor="ctr">
            <a:spAutoFit/>
          </a:bodyPr>
          <a:lstStyle/>
          <a:p>
            <a:pPr algn="ctr"/>
            <a:r>
              <a:rPr lang="en-US" sz="2400">
                <a:latin typeface="Arial" charset="0"/>
              </a:rPr>
              <a:t>Implement corrective measures</a:t>
            </a:r>
          </a:p>
        </p:txBody>
      </p:sp>
      <p:sp>
        <p:nvSpPr>
          <p:cNvPr id="37901" name="AutoShape 13"/>
          <p:cNvSpPr>
            <a:spLocks noChangeArrowheads="1"/>
          </p:cNvSpPr>
          <p:nvPr/>
        </p:nvSpPr>
        <p:spPr bwMode="auto">
          <a:xfrm>
            <a:off x="914400" y="5105400"/>
            <a:ext cx="457200" cy="381000"/>
          </a:xfrm>
          <a:prstGeom prst="flowChartProcess">
            <a:avLst/>
          </a:prstGeom>
          <a:noFill/>
          <a:ln w="12700">
            <a:solidFill>
              <a:srgbClr val="FFFF00"/>
            </a:solidFill>
            <a:miter lim="800000"/>
            <a:headEnd/>
            <a:tailEnd/>
          </a:ln>
          <a:effectLst/>
        </p:spPr>
        <p:txBody>
          <a:bodyPr rot="10800000" wrap="none" anchor="ctr">
            <a:spAutoFit/>
          </a:bodyPr>
          <a:lstStyle/>
          <a:p>
            <a:endParaRPr lang="en-ZA"/>
          </a:p>
        </p:txBody>
      </p:sp>
      <p:sp>
        <p:nvSpPr>
          <p:cNvPr id="37905" name="AutoShape 17"/>
          <p:cNvSpPr>
            <a:spLocks noChangeArrowheads="1"/>
          </p:cNvSpPr>
          <p:nvPr/>
        </p:nvSpPr>
        <p:spPr bwMode="auto">
          <a:xfrm>
            <a:off x="3733800" y="5562600"/>
            <a:ext cx="457200" cy="381000"/>
          </a:xfrm>
          <a:prstGeom prst="flowChartProcess">
            <a:avLst/>
          </a:prstGeom>
          <a:noFill/>
          <a:ln w="12700">
            <a:solidFill>
              <a:srgbClr val="FFFF00"/>
            </a:solidFill>
            <a:miter lim="800000"/>
            <a:headEnd/>
            <a:tailEnd/>
          </a:ln>
          <a:effectLst/>
        </p:spPr>
        <p:txBody>
          <a:bodyPr rot="10800000" wrap="none" anchor="ctr">
            <a:spAutoFit/>
          </a:bodyPr>
          <a:lstStyle/>
          <a:p>
            <a:endParaRPr lang="en-ZA"/>
          </a:p>
        </p:txBody>
      </p:sp>
      <p:sp>
        <p:nvSpPr>
          <p:cNvPr id="37906" name="AutoShape 18"/>
          <p:cNvSpPr>
            <a:spLocks noChangeArrowheads="1"/>
          </p:cNvSpPr>
          <p:nvPr/>
        </p:nvSpPr>
        <p:spPr bwMode="auto">
          <a:xfrm>
            <a:off x="1371600" y="3276600"/>
            <a:ext cx="457200" cy="381000"/>
          </a:xfrm>
          <a:prstGeom prst="flowChartProcess">
            <a:avLst/>
          </a:prstGeom>
          <a:noFill/>
          <a:ln w="12700">
            <a:solidFill>
              <a:srgbClr val="FFFF00"/>
            </a:solidFill>
            <a:miter lim="800000"/>
            <a:headEnd/>
            <a:tailEnd/>
          </a:ln>
          <a:effectLst/>
        </p:spPr>
        <p:txBody>
          <a:bodyPr rot="10800000" wrap="none" anchor="ctr">
            <a:spAutoFit/>
          </a:bodyP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subTnLst>
                                    <p:set>
                                      <p:cBhvr override="childStyle">
                                        <p:cTn dur="1" fill="hold" display="0" masterRel="nextClick" afterEffect="1"/>
                                        <p:tgtEl>
                                          <p:spTgt spid="3789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2"/>
                                        </p:tgtEl>
                                        <p:attrNameLst>
                                          <p:attrName>style.visibility</p:attrName>
                                        </p:attrNameLst>
                                      </p:cBhvr>
                                      <p:to>
                                        <p:strVal val="visible"/>
                                      </p:to>
                                    </p:set>
                                  </p:childTnLst>
                                  <p:subTnLst>
                                    <p:set>
                                      <p:cBhvr override="childStyle">
                                        <p:cTn dur="1" fill="hold" display="0" masterRel="nextClick" afterEffect="1"/>
                                        <p:tgtEl>
                                          <p:spTgt spid="3789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7"/>
                                        </p:tgtEl>
                                        <p:attrNameLst>
                                          <p:attrName>style.visibility</p:attrName>
                                        </p:attrNameLst>
                                      </p:cBhvr>
                                      <p:to>
                                        <p:strVal val="visible"/>
                                      </p:to>
                                    </p:set>
                                  </p:childTnLst>
                                  <p:subTnLst>
                                    <p:set>
                                      <p:cBhvr override="childStyle">
                                        <p:cTn dur="1" fill="hold" display="0" masterRel="nextClick" afterEffect="1"/>
                                        <p:tgtEl>
                                          <p:spTgt spid="3789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2" grpId="0" animBg="1" autoUpdateAnimBg="0"/>
      <p:bldP spid="37893" grpId="0" animBg="1" autoUpdateAnimBg="0"/>
      <p:bldP spid="37894" grpId="0" animBg="1" autoUpdateAnimBg="0"/>
      <p:bldP spid="37895" grpId="0" animBg="1" autoUpdateAnimBg="0"/>
      <p:bldP spid="3789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533400"/>
            <a:ext cx="8382000" cy="1143000"/>
          </a:xfrm>
        </p:spPr>
        <p:txBody>
          <a:bodyPr/>
          <a:lstStyle/>
          <a:p>
            <a:r>
              <a:rPr lang="en-US" sz="3600">
                <a:latin typeface="Arial Black" pitchFamily="34" charset="0"/>
              </a:rPr>
              <a:t>How? - Compliance Management</a:t>
            </a:r>
          </a:p>
        </p:txBody>
      </p:sp>
      <p:sp>
        <p:nvSpPr>
          <p:cNvPr id="11267" name="Text Box 3"/>
          <p:cNvSpPr txBox="1">
            <a:spLocks noChangeArrowheads="1"/>
          </p:cNvSpPr>
          <p:nvPr/>
        </p:nvSpPr>
        <p:spPr bwMode="auto">
          <a:xfrm>
            <a:off x="533400" y="4419600"/>
            <a:ext cx="34290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Set waste standards</a:t>
            </a:r>
          </a:p>
        </p:txBody>
      </p:sp>
      <p:sp>
        <p:nvSpPr>
          <p:cNvPr id="11268" name="Text Box 4"/>
          <p:cNvSpPr txBox="1">
            <a:spLocks noChangeArrowheads="1"/>
          </p:cNvSpPr>
          <p:nvPr/>
        </p:nvSpPr>
        <p:spPr bwMode="auto">
          <a:xfrm>
            <a:off x="533400" y="5638800"/>
            <a:ext cx="34290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Set resource objectives</a:t>
            </a:r>
          </a:p>
        </p:txBody>
      </p:sp>
      <p:sp>
        <p:nvSpPr>
          <p:cNvPr id="11270" name="Text Box 6"/>
          <p:cNvSpPr txBox="1">
            <a:spLocks noChangeArrowheads="1"/>
          </p:cNvSpPr>
          <p:nvPr/>
        </p:nvSpPr>
        <p:spPr bwMode="auto">
          <a:xfrm>
            <a:off x="5105400" y="2743200"/>
            <a:ext cx="28194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Run compliance</a:t>
            </a:r>
          </a:p>
        </p:txBody>
      </p:sp>
      <p:sp>
        <p:nvSpPr>
          <p:cNvPr id="11271" name="Text Box 7"/>
          <p:cNvSpPr txBox="1">
            <a:spLocks noChangeArrowheads="1"/>
          </p:cNvSpPr>
          <p:nvPr/>
        </p:nvSpPr>
        <p:spPr bwMode="auto">
          <a:xfrm>
            <a:off x="5105400" y="3886200"/>
            <a:ext cx="28194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Report compliance</a:t>
            </a:r>
          </a:p>
        </p:txBody>
      </p:sp>
      <p:sp>
        <p:nvSpPr>
          <p:cNvPr id="11272" name="Text Box 8"/>
          <p:cNvSpPr txBox="1">
            <a:spLocks noChangeArrowheads="1"/>
          </p:cNvSpPr>
          <p:nvPr/>
        </p:nvSpPr>
        <p:spPr bwMode="auto">
          <a:xfrm>
            <a:off x="5105400" y="5257800"/>
            <a:ext cx="28194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Graphical Display</a:t>
            </a:r>
          </a:p>
        </p:txBody>
      </p:sp>
      <p:cxnSp>
        <p:nvCxnSpPr>
          <p:cNvPr id="11273" name="AutoShape 9"/>
          <p:cNvCxnSpPr>
            <a:cxnSpLocks noChangeShapeType="1"/>
            <a:stCxn id="11267" idx="3"/>
            <a:endCxn id="11270" idx="1"/>
          </p:cNvCxnSpPr>
          <p:nvPr/>
        </p:nvCxnSpPr>
        <p:spPr bwMode="auto">
          <a:xfrm flipV="1">
            <a:off x="3971925" y="2981325"/>
            <a:ext cx="1123950" cy="1676400"/>
          </a:xfrm>
          <a:prstGeom prst="bentConnector3">
            <a:avLst>
              <a:gd name="adj1" fmla="val 50000"/>
            </a:avLst>
          </a:prstGeom>
          <a:noFill/>
          <a:ln w="12700">
            <a:solidFill>
              <a:srgbClr val="008080"/>
            </a:solidFill>
            <a:miter lim="800000"/>
            <a:headEnd/>
            <a:tailEnd type="triangle" w="med" len="med"/>
          </a:ln>
          <a:effectLst/>
        </p:spPr>
      </p:cxnSp>
      <p:sp>
        <p:nvSpPr>
          <p:cNvPr id="11274" name="Text Box 10"/>
          <p:cNvSpPr txBox="1">
            <a:spLocks noChangeArrowheads="1"/>
          </p:cNvSpPr>
          <p:nvPr/>
        </p:nvSpPr>
        <p:spPr bwMode="auto">
          <a:xfrm>
            <a:off x="533400" y="2514600"/>
            <a:ext cx="3429000" cy="1206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dirty="0">
                <a:latin typeface="Arial" charset="0"/>
              </a:rPr>
              <a:t>Identify geographical feature – monitoring points</a:t>
            </a:r>
          </a:p>
        </p:txBody>
      </p:sp>
      <p:cxnSp>
        <p:nvCxnSpPr>
          <p:cNvPr id="11275" name="AutoShape 11"/>
          <p:cNvCxnSpPr>
            <a:cxnSpLocks noChangeShapeType="1"/>
            <a:stCxn id="11274" idx="2"/>
            <a:endCxn id="11267" idx="0"/>
          </p:cNvCxnSpPr>
          <p:nvPr/>
        </p:nvCxnSpPr>
        <p:spPr bwMode="auto">
          <a:xfrm>
            <a:off x="2247900" y="3730625"/>
            <a:ext cx="0" cy="679450"/>
          </a:xfrm>
          <a:prstGeom prst="straightConnector1">
            <a:avLst/>
          </a:prstGeom>
          <a:noFill/>
          <a:ln w="12700">
            <a:solidFill>
              <a:srgbClr val="008080"/>
            </a:solidFill>
            <a:round/>
            <a:headEnd/>
            <a:tailEnd type="triangle" w="med" len="med"/>
          </a:ln>
          <a:effectLst/>
        </p:spPr>
      </p:cxnSp>
      <p:cxnSp>
        <p:nvCxnSpPr>
          <p:cNvPr id="11276" name="AutoShape 12"/>
          <p:cNvCxnSpPr>
            <a:cxnSpLocks noChangeShapeType="1"/>
            <a:stCxn id="11268" idx="3"/>
            <a:endCxn id="11270" idx="1"/>
          </p:cNvCxnSpPr>
          <p:nvPr/>
        </p:nvCxnSpPr>
        <p:spPr bwMode="auto">
          <a:xfrm flipV="1">
            <a:off x="3971925" y="2981325"/>
            <a:ext cx="1123950" cy="2895600"/>
          </a:xfrm>
          <a:prstGeom prst="bentConnector3">
            <a:avLst>
              <a:gd name="adj1" fmla="val 50000"/>
            </a:avLst>
          </a:prstGeom>
          <a:noFill/>
          <a:ln w="12700">
            <a:solidFill>
              <a:srgbClr val="008080"/>
            </a:solidFill>
            <a:miter lim="800000"/>
            <a:headEnd/>
            <a:tailEnd type="triangle" w="med" len="med"/>
          </a:ln>
          <a:effectLst/>
        </p:spPr>
      </p:cxnSp>
      <p:cxnSp>
        <p:nvCxnSpPr>
          <p:cNvPr id="11277" name="AutoShape 13"/>
          <p:cNvCxnSpPr>
            <a:cxnSpLocks noChangeShapeType="1"/>
            <a:stCxn id="11270" idx="3"/>
            <a:endCxn id="11271" idx="3"/>
          </p:cNvCxnSpPr>
          <p:nvPr/>
        </p:nvCxnSpPr>
        <p:spPr bwMode="auto">
          <a:xfrm>
            <a:off x="7934325" y="2981325"/>
            <a:ext cx="1588" cy="1143000"/>
          </a:xfrm>
          <a:prstGeom prst="bentConnector3">
            <a:avLst>
              <a:gd name="adj1" fmla="val 13800000"/>
            </a:avLst>
          </a:prstGeom>
          <a:noFill/>
          <a:ln w="12700">
            <a:solidFill>
              <a:srgbClr val="008080"/>
            </a:solidFill>
            <a:miter lim="800000"/>
            <a:headEnd/>
            <a:tailEnd type="triangle" w="med" len="med"/>
          </a:ln>
          <a:effectLst/>
        </p:spPr>
      </p:cxnSp>
      <p:cxnSp>
        <p:nvCxnSpPr>
          <p:cNvPr id="11278" name="AutoShape 14"/>
          <p:cNvCxnSpPr>
            <a:cxnSpLocks noChangeShapeType="1"/>
            <a:stCxn id="11270" idx="3"/>
            <a:endCxn id="11272" idx="3"/>
          </p:cNvCxnSpPr>
          <p:nvPr/>
        </p:nvCxnSpPr>
        <p:spPr bwMode="auto">
          <a:xfrm>
            <a:off x="7934325" y="2981325"/>
            <a:ext cx="1588" cy="2514600"/>
          </a:xfrm>
          <a:prstGeom prst="bentConnector3">
            <a:avLst>
              <a:gd name="adj1" fmla="val 13800000"/>
            </a:avLst>
          </a:prstGeom>
          <a:noFill/>
          <a:ln w="12700">
            <a:solidFill>
              <a:srgbClr val="008080"/>
            </a:solidFill>
            <a:miter lim="800000"/>
            <a:headEnd/>
            <a:tailEnd type="triangle" w="med" len="med"/>
          </a:ln>
          <a:effectLst/>
        </p:spPr>
      </p:cxnSp>
      <p:cxnSp>
        <p:nvCxnSpPr>
          <p:cNvPr id="11279" name="AutoShape 15"/>
          <p:cNvCxnSpPr>
            <a:cxnSpLocks noChangeShapeType="1"/>
            <a:stCxn id="11274" idx="1"/>
            <a:endCxn id="11268" idx="1"/>
          </p:cNvCxnSpPr>
          <p:nvPr/>
        </p:nvCxnSpPr>
        <p:spPr bwMode="auto">
          <a:xfrm rot="10800000" flipH="1" flipV="1">
            <a:off x="523875" y="3117850"/>
            <a:ext cx="1588" cy="2759075"/>
          </a:xfrm>
          <a:prstGeom prst="bentConnector3">
            <a:avLst>
              <a:gd name="adj1" fmla="val -13800000"/>
            </a:avLst>
          </a:prstGeom>
          <a:noFill/>
          <a:ln w="12700">
            <a:solidFill>
              <a:srgbClr val="008080"/>
            </a:solidFill>
            <a:miter lim="800000"/>
            <a:headEnd/>
            <a:tailEnd type="triangl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C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304800"/>
            <a:ext cx="7772400" cy="1143000"/>
          </a:xfrm>
        </p:spPr>
        <p:txBody>
          <a:bodyPr/>
          <a:lstStyle/>
          <a:p>
            <a:r>
              <a:rPr lang="en-US" sz="3600">
                <a:latin typeface="Arial Black" pitchFamily="34" charset="0"/>
              </a:rPr>
              <a:t>How? - Reporting</a:t>
            </a:r>
          </a:p>
        </p:txBody>
      </p:sp>
      <p:sp>
        <p:nvSpPr>
          <p:cNvPr id="12291" name="Text Box 3"/>
          <p:cNvSpPr txBox="1">
            <a:spLocks noChangeArrowheads="1"/>
          </p:cNvSpPr>
          <p:nvPr/>
        </p:nvSpPr>
        <p:spPr bwMode="auto">
          <a:xfrm>
            <a:off x="533400" y="173355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dirty="0">
                <a:latin typeface="Arial" charset="0"/>
              </a:rPr>
              <a:t>Standard raw data</a:t>
            </a:r>
          </a:p>
        </p:txBody>
      </p:sp>
      <p:sp>
        <p:nvSpPr>
          <p:cNvPr id="12292" name="Text Box 4"/>
          <p:cNvSpPr txBox="1">
            <a:spLocks noChangeArrowheads="1"/>
          </p:cNvSpPr>
          <p:nvPr/>
        </p:nvSpPr>
        <p:spPr bwMode="auto">
          <a:xfrm>
            <a:off x="533400" y="28956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Descriptive statistics</a:t>
            </a:r>
          </a:p>
        </p:txBody>
      </p:sp>
      <p:sp>
        <p:nvSpPr>
          <p:cNvPr id="12294" name="Text Box 6"/>
          <p:cNvSpPr txBox="1">
            <a:spLocks noChangeArrowheads="1"/>
          </p:cNvSpPr>
          <p:nvPr/>
        </p:nvSpPr>
        <p:spPr bwMode="auto">
          <a:xfrm>
            <a:off x="533400" y="42672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Analysis Status</a:t>
            </a:r>
          </a:p>
        </p:txBody>
      </p:sp>
      <p:sp>
        <p:nvSpPr>
          <p:cNvPr id="12295" name="Text Box 7"/>
          <p:cNvSpPr txBox="1">
            <a:spLocks noChangeArrowheads="1"/>
          </p:cNvSpPr>
          <p:nvPr/>
        </p:nvSpPr>
        <p:spPr bwMode="auto">
          <a:xfrm>
            <a:off x="533400" y="55626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solidFill>
                  <a:schemeClr val="dk1"/>
                </a:solidFill>
                <a:latin typeface="Arial" charset="0"/>
              </a:rPr>
              <a:t>Others</a:t>
            </a:r>
          </a:p>
        </p:txBody>
      </p:sp>
      <p:sp>
        <p:nvSpPr>
          <p:cNvPr id="12296" name="Text Box 8"/>
          <p:cNvSpPr txBox="1">
            <a:spLocks noChangeArrowheads="1"/>
          </p:cNvSpPr>
          <p:nvPr/>
        </p:nvSpPr>
        <p:spPr bwMode="auto">
          <a:xfrm>
            <a:off x="4495800" y="51816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Word format</a:t>
            </a:r>
          </a:p>
        </p:txBody>
      </p:sp>
      <p:sp>
        <p:nvSpPr>
          <p:cNvPr id="12297" name="Text Box 9"/>
          <p:cNvSpPr txBox="1">
            <a:spLocks noChangeArrowheads="1"/>
          </p:cNvSpPr>
          <p:nvPr/>
        </p:nvSpPr>
        <p:spPr bwMode="auto">
          <a:xfrm>
            <a:off x="4495800" y="1733550"/>
            <a:ext cx="3429000" cy="841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Standard External System Export</a:t>
            </a:r>
          </a:p>
        </p:txBody>
      </p:sp>
      <p:sp>
        <p:nvSpPr>
          <p:cNvPr id="12298" name="Text Box 10"/>
          <p:cNvSpPr txBox="1">
            <a:spLocks noChangeArrowheads="1"/>
          </p:cNvSpPr>
          <p:nvPr/>
        </p:nvSpPr>
        <p:spPr bwMode="auto">
          <a:xfrm>
            <a:off x="4495800" y="3429000"/>
            <a:ext cx="3429000" cy="841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CSV (spreadsheet) format</a:t>
            </a:r>
          </a:p>
        </p:txBody>
      </p:sp>
      <p:sp>
        <p:nvSpPr>
          <p:cNvPr id="12299" name="Text Box 11"/>
          <p:cNvSpPr txBox="1">
            <a:spLocks noChangeArrowheads="1"/>
          </p:cNvSpPr>
          <p:nvPr/>
        </p:nvSpPr>
        <p:spPr bwMode="auto">
          <a:xfrm>
            <a:off x="4495800" y="44958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latin typeface="Arial" charset="0"/>
              </a:rPr>
              <a:t>DBF GIS Format</a:t>
            </a:r>
          </a:p>
        </p:txBody>
      </p:sp>
      <p:cxnSp>
        <p:nvCxnSpPr>
          <p:cNvPr id="12300" name="AutoShape 12"/>
          <p:cNvCxnSpPr>
            <a:cxnSpLocks noChangeShapeType="1"/>
            <a:stCxn id="12291" idx="0"/>
            <a:endCxn id="12297" idx="0"/>
          </p:cNvCxnSpPr>
          <p:nvPr/>
        </p:nvCxnSpPr>
        <p:spPr bwMode="auto">
          <a:xfrm rot="5400000" flipV="1">
            <a:off x="4228306" y="-256381"/>
            <a:ext cx="1588" cy="3962400"/>
          </a:xfrm>
          <a:prstGeom prst="bentConnector3">
            <a:avLst>
              <a:gd name="adj1" fmla="val -13800000"/>
            </a:avLst>
          </a:prstGeom>
          <a:noFill/>
          <a:ln w="12700">
            <a:solidFill>
              <a:srgbClr val="008080"/>
            </a:solidFill>
            <a:miter lim="800000"/>
            <a:headEnd/>
            <a:tailEnd type="triangle" w="med" len="med"/>
          </a:ln>
          <a:effectLst/>
        </p:spPr>
      </p:cxnSp>
      <p:cxnSp>
        <p:nvCxnSpPr>
          <p:cNvPr id="12301" name="AutoShape 13"/>
          <p:cNvCxnSpPr>
            <a:cxnSpLocks noChangeShapeType="1"/>
            <a:stCxn id="12292" idx="3"/>
            <a:endCxn id="12296" idx="1"/>
          </p:cNvCxnSpPr>
          <p:nvPr/>
        </p:nvCxnSpPr>
        <p:spPr bwMode="auto">
          <a:xfrm>
            <a:off x="3971925" y="3133725"/>
            <a:ext cx="514350" cy="2286000"/>
          </a:xfrm>
          <a:prstGeom prst="bentConnector3">
            <a:avLst>
              <a:gd name="adj1" fmla="val 50000"/>
            </a:avLst>
          </a:prstGeom>
          <a:noFill/>
          <a:ln w="12700">
            <a:solidFill>
              <a:srgbClr val="008080"/>
            </a:solidFill>
            <a:miter lim="800000"/>
            <a:headEnd/>
            <a:tailEnd type="triangle" w="med" len="med"/>
          </a:ln>
          <a:effectLst/>
        </p:spPr>
      </p:cxnSp>
      <p:cxnSp>
        <p:nvCxnSpPr>
          <p:cNvPr id="12302" name="AutoShape 14"/>
          <p:cNvCxnSpPr>
            <a:cxnSpLocks noChangeShapeType="1"/>
            <a:stCxn id="12291" idx="3"/>
            <a:endCxn id="12296" idx="1"/>
          </p:cNvCxnSpPr>
          <p:nvPr/>
        </p:nvCxnSpPr>
        <p:spPr bwMode="auto">
          <a:xfrm>
            <a:off x="3971925" y="1971675"/>
            <a:ext cx="514350" cy="3448050"/>
          </a:xfrm>
          <a:prstGeom prst="bentConnector3">
            <a:avLst>
              <a:gd name="adj1" fmla="val 50000"/>
            </a:avLst>
          </a:prstGeom>
          <a:noFill/>
          <a:ln w="12700">
            <a:solidFill>
              <a:srgbClr val="008080"/>
            </a:solidFill>
            <a:miter lim="800000"/>
            <a:headEnd/>
            <a:tailEnd type="triangle" w="med" len="med"/>
          </a:ln>
          <a:effectLst/>
        </p:spPr>
      </p:cxnSp>
      <p:cxnSp>
        <p:nvCxnSpPr>
          <p:cNvPr id="12303" name="AutoShape 15"/>
          <p:cNvCxnSpPr>
            <a:cxnSpLocks noChangeShapeType="1"/>
            <a:stCxn id="12291" idx="3"/>
            <a:endCxn id="12298" idx="1"/>
          </p:cNvCxnSpPr>
          <p:nvPr/>
        </p:nvCxnSpPr>
        <p:spPr bwMode="auto">
          <a:xfrm>
            <a:off x="3971925" y="1971675"/>
            <a:ext cx="514350" cy="1878013"/>
          </a:xfrm>
          <a:prstGeom prst="bentConnector3">
            <a:avLst>
              <a:gd name="adj1" fmla="val 50000"/>
            </a:avLst>
          </a:prstGeom>
          <a:noFill/>
          <a:ln w="12700">
            <a:solidFill>
              <a:srgbClr val="008080"/>
            </a:solidFill>
            <a:miter lim="800000"/>
            <a:headEnd/>
            <a:tailEnd type="triangle" w="med" len="med"/>
          </a:ln>
          <a:effectLst/>
        </p:spPr>
      </p:cxnSp>
      <p:cxnSp>
        <p:nvCxnSpPr>
          <p:cNvPr id="12304" name="AutoShape 16"/>
          <p:cNvCxnSpPr>
            <a:cxnSpLocks noChangeShapeType="1"/>
            <a:stCxn id="12291" idx="3"/>
            <a:endCxn id="12299" idx="1"/>
          </p:cNvCxnSpPr>
          <p:nvPr/>
        </p:nvCxnSpPr>
        <p:spPr bwMode="auto">
          <a:xfrm>
            <a:off x="3971925" y="1971675"/>
            <a:ext cx="514350" cy="2762250"/>
          </a:xfrm>
          <a:prstGeom prst="bentConnector3">
            <a:avLst>
              <a:gd name="adj1" fmla="val 50000"/>
            </a:avLst>
          </a:prstGeom>
          <a:noFill/>
          <a:ln w="12700">
            <a:solidFill>
              <a:srgbClr val="008080"/>
            </a:solidFill>
            <a:miter lim="800000"/>
            <a:headEnd/>
            <a:tailEnd type="triangle" w="med" len="med"/>
          </a:ln>
          <a:effectLst/>
        </p:spPr>
      </p:cxnSp>
      <p:cxnSp>
        <p:nvCxnSpPr>
          <p:cNvPr id="12305" name="AutoShape 17"/>
          <p:cNvCxnSpPr>
            <a:cxnSpLocks noChangeShapeType="1"/>
            <a:stCxn id="12292" idx="3"/>
            <a:endCxn id="12296" idx="1"/>
          </p:cNvCxnSpPr>
          <p:nvPr/>
        </p:nvCxnSpPr>
        <p:spPr bwMode="auto">
          <a:xfrm>
            <a:off x="3971925" y="3133725"/>
            <a:ext cx="514350" cy="2286000"/>
          </a:xfrm>
          <a:prstGeom prst="bentConnector3">
            <a:avLst>
              <a:gd name="adj1" fmla="val 50000"/>
            </a:avLst>
          </a:prstGeom>
          <a:noFill/>
          <a:ln w="12700">
            <a:solidFill>
              <a:srgbClr val="008080"/>
            </a:solidFill>
            <a:miter lim="800000"/>
            <a:headEnd/>
            <a:tailEnd type="triangle" w="med" len="med"/>
          </a:ln>
          <a:effectLst/>
        </p:spPr>
      </p:cxnSp>
      <p:sp>
        <p:nvSpPr>
          <p:cNvPr id="12306" name="Text Box 18"/>
          <p:cNvSpPr txBox="1">
            <a:spLocks noChangeArrowheads="1"/>
          </p:cNvSpPr>
          <p:nvPr/>
        </p:nvSpPr>
        <p:spPr bwMode="auto">
          <a:xfrm>
            <a:off x="4495800" y="2743200"/>
            <a:ext cx="3429000" cy="4762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spcBef>
                <a:spcPct val="50000"/>
              </a:spcBef>
            </a:pPr>
            <a:r>
              <a:rPr lang="en-US" sz="2400">
                <a:solidFill>
                  <a:schemeClr val="dk1"/>
                </a:solidFill>
                <a:latin typeface="Arial" charset="0"/>
              </a:rPr>
              <a:t>Graphs</a:t>
            </a:r>
          </a:p>
        </p:txBody>
      </p:sp>
      <p:cxnSp>
        <p:nvCxnSpPr>
          <p:cNvPr id="12307" name="AutoShape 19"/>
          <p:cNvCxnSpPr>
            <a:cxnSpLocks noChangeShapeType="1"/>
            <a:stCxn id="12291" idx="0"/>
            <a:endCxn id="12306" idx="3"/>
          </p:cNvCxnSpPr>
          <p:nvPr/>
        </p:nvCxnSpPr>
        <p:spPr bwMode="auto">
          <a:xfrm rot="5400000" flipV="1">
            <a:off x="4462463" y="-490538"/>
            <a:ext cx="1257300" cy="5686425"/>
          </a:xfrm>
          <a:prstGeom prst="bentConnector4">
            <a:avLst>
              <a:gd name="adj1" fmla="val -17426"/>
              <a:gd name="adj2" fmla="val 103852"/>
            </a:avLst>
          </a:prstGeom>
          <a:noFill/>
          <a:ln w="12700">
            <a:solidFill>
              <a:srgbClr val="008080"/>
            </a:solidFill>
            <a:miter lim="800000"/>
            <a:headEnd/>
            <a:tailEnd type="triangle" w="med" len="med"/>
          </a:ln>
          <a:effectLst/>
        </p:spPr>
      </p:cxnSp>
      <p:cxnSp>
        <p:nvCxnSpPr>
          <p:cNvPr id="12308" name="AutoShape 20"/>
          <p:cNvCxnSpPr>
            <a:cxnSpLocks noChangeShapeType="1"/>
            <a:stCxn id="12294" idx="1"/>
            <a:endCxn id="12296" idx="2"/>
          </p:cNvCxnSpPr>
          <p:nvPr/>
        </p:nvCxnSpPr>
        <p:spPr bwMode="auto">
          <a:xfrm rot="10800000" flipH="1" flipV="1">
            <a:off x="523875" y="4505325"/>
            <a:ext cx="5686425" cy="1162050"/>
          </a:xfrm>
          <a:prstGeom prst="bentConnector4">
            <a:avLst>
              <a:gd name="adj1" fmla="val -3852"/>
              <a:gd name="adj2" fmla="val 151093"/>
            </a:avLst>
          </a:prstGeom>
          <a:noFill/>
          <a:ln w="12700">
            <a:solidFill>
              <a:srgbClr val="008080"/>
            </a:solidFill>
            <a:miter lim="800000"/>
            <a:headEnd/>
            <a:tailEnd type="triangle" w="med" len="med"/>
          </a:ln>
          <a:effectLst/>
        </p:spPr>
      </p:cxnSp>
      <p:cxnSp>
        <p:nvCxnSpPr>
          <p:cNvPr id="12309" name="AutoShape 21"/>
          <p:cNvCxnSpPr>
            <a:cxnSpLocks noChangeShapeType="1"/>
            <a:stCxn id="12295" idx="1"/>
            <a:endCxn id="12296" idx="2"/>
          </p:cNvCxnSpPr>
          <p:nvPr/>
        </p:nvCxnSpPr>
        <p:spPr bwMode="auto">
          <a:xfrm rot="10800000" flipH="1">
            <a:off x="523875" y="5667375"/>
            <a:ext cx="5686425" cy="133350"/>
          </a:xfrm>
          <a:prstGeom prst="bentConnector4">
            <a:avLst>
              <a:gd name="adj1" fmla="val -3852"/>
              <a:gd name="adj2" fmla="val -350000"/>
            </a:avLst>
          </a:prstGeom>
          <a:noFill/>
          <a:ln w="12700">
            <a:solidFill>
              <a:srgbClr val="008080"/>
            </a:solidFill>
            <a:miter lim="800000"/>
            <a:headEnd/>
            <a:tailEnd type="triangl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04800"/>
            <a:ext cx="7772400" cy="1143000"/>
          </a:xfrm>
        </p:spPr>
        <p:txBody>
          <a:bodyPr/>
          <a:lstStyle/>
          <a:p>
            <a:r>
              <a:rPr lang="en-US" sz="3600" dirty="0">
                <a:latin typeface="Arial Black" pitchFamily="34" charset="0"/>
              </a:rPr>
              <a:t>How? – </a:t>
            </a:r>
            <a:r>
              <a:rPr lang="en-US" sz="3600" dirty="0" smtClean="0">
                <a:latin typeface="Arial Black" pitchFamily="34" charset="0"/>
              </a:rPr>
              <a:t>Multimedia </a:t>
            </a:r>
            <a:r>
              <a:rPr lang="en-US" sz="3600" dirty="0">
                <a:latin typeface="Arial Black" pitchFamily="34" charset="0"/>
              </a:rPr>
              <a:t>Library</a:t>
            </a:r>
          </a:p>
        </p:txBody>
      </p:sp>
      <p:sp>
        <p:nvSpPr>
          <p:cNvPr id="14339" name="Text Box 3"/>
          <p:cNvSpPr txBox="1">
            <a:spLocks noChangeArrowheads="1"/>
          </p:cNvSpPr>
          <p:nvPr/>
        </p:nvSpPr>
        <p:spPr bwMode="auto">
          <a:xfrm>
            <a:off x="609600" y="2286000"/>
            <a:ext cx="22098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dirty="0">
                <a:latin typeface="Arial" charset="0"/>
              </a:rPr>
              <a:t>Documents</a:t>
            </a:r>
          </a:p>
        </p:txBody>
      </p:sp>
      <p:sp>
        <p:nvSpPr>
          <p:cNvPr id="14341" name="Text Box 5"/>
          <p:cNvSpPr txBox="1">
            <a:spLocks noChangeArrowheads="1"/>
          </p:cNvSpPr>
          <p:nvPr/>
        </p:nvSpPr>
        <p:spPr bwMode="auto">
          <a:xfrm>
            <a:off x="3657600" y="2667000"/>
            <a:ext cx="2590800" cy="841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Multi Media Library</a:t>
            </a:r>
          </a:p>
        </p:txBody>
      </p:sp>
      <p:sp>
        <p:nvSpPr>
          <p:cNvPr id="14342" name="Text Box 6"/>
          <p:cNvSpPr txBox="1">
            <a:spLocks noChangeArrowheads="1"/>
          </p:cNvSpPr>
          <p:nvPr/>
        </p:nvSpPr>
        <p:spPr bwMode="auto">
          <a:xfrm>
            <a:off x="3657600" y="4419600"/>
            <a:ext cx="2590800" cy="841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Correspondence Management</a:t>
            </a:r>
          </a:p>
        </p:txBody>
      </p:sp>
      <p:sp>
        <p:nvSpPr>
          <p:cNvPr id="14343" name="Text Box 7"/>
          <p:cNvSpPr txBox="1">
            <a:spLocks noChangeArrowheads="1"/>
          </p:cNvSpPr>
          <p:nvPr/>
        </p:nvSpPr>
        <p:spPr bwMode="auto">
          <a:xfrm>
            <a:off x="609600" y="2895600"/>
            <a:ext cx="22098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Photographs</a:t>
            </a:r>
          </a:p>
        </p:txBody>
      </p:sp>
      <p:sp>
        <p:nvSpPr>
          <p:cNvPr id="14344" name="Text Box 8"/>
          <p:cNvSpPr txBox="1">
            <a:spLocks noChangeArrowheads="1"/>
          </p:cNvSpPr>
          <p:nvPr/>
        </p:nvSpPr>
        <p:spPr bwMode="auto">
          <a:xfrm>
            <a:off x="609600" y="4267200"/>
            <a:ext cx="22098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Video clips</a:t>
            </a:r>
          </a:p>
        </p:txBody>
      </p:sp>
      <p:sp>
        <p:nvSpPr>
          <p:cNvPr id="14345" name="Text Box 9"/>
          <p:cNvSpPr txBox="1">
            <a:spLocks noChangeArrowheads="1"/>
          </p:cNvSpPr>
          <p:nvPr/>
        </p:nvSpPr>
        <p:spPr bwMode="auto">
          <a:xfrm>
            <a:off x="609600" y="4953000"/>
            <a:ext cx="22098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References</a:t>
            </a:r>
          </a:p>
        </p:txBody>
      </p:sp>
      <p:sp>
        <p:nvSpPr>
          <p:cNvPr id="14346" name="Text Box 10"/>
          <p:cNvSpPr txBox="1">
            <a:spLocks noChangeArrowheads="1"/>
          </p:cNvSpPr>
          <p:nvPr/>
        </p:nvSpPr>
        <p:spPr bwMode="auto">
          <a:xfrm>
            <a:off x="609600" y="3581400"/>
            <a:ext cx="22098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Sound clips</a:t>
            </a:r>
          </a:p>
        </p:txBody>
      </p:sp>
      <p:sp>
        <p:nvSpPr>
          <p:cNvPr id="14347" name="Text Box 11"/>
          <p:cNvSpPr txBox="1">
            <a:spLocks noChangeArrowheads="1"/>
          </p:cNvSpPr>
          <p:nvPr/>
        </p:nvSpPr>
        <p:spPr bwMode="auto">
          <a:xfrm>
            <a:off x="6781800" y="4602162"/>
            <a:ext cx="22860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Stakeholders</a:t>
            </a:r>
          </a:p>
        </p:txBody>
      </p:sp>
      <p:sp>
        <p:nvSpPr>
          <p:cNvPr id="14348" name="Text Box 12"/>
          <p:cNvSpPr txBox="1">
            <a:spLocks noChangeArrowheads="1"/>
          </p:cNvSpPr>
          <p:nvPr/>
        </p:nvSpPr>
        <p:spPr bwMode="auto">
          <a:xfrm>
            <a:off x="6781800" y="2849562"/>
            <a:ext cx="2286000" cy="4762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400">
                <a:latin typeface="Arial" charset="0"/>
              </a:rPr>
              <a:t>Water Network</a:t>
            </a:r>
          </a:p>
        </p:txBody>
      </p:sp>
      <p:cxnSp>
        <p:nvCxnSpPr>
          <p:cNvPr id="14349" name="AutoShape 13"/>
          <p:cNvCxnSpPr>
            <a:cxnSpLocks noChangeShapeType="1"/>
            <a:stCxn id="14339" idx="3"/>
            <a:endCxn id="14341" idx="1"/>
          </p:cNvCxnSpPr>
          <p:nvPr/>
        </p:nvCxnSpPr>
        <p:spPr bwMode="auto">
          <a:xfrm>
            <a:off x="2819400" y="2524125"/>
            <a:ext cx="838200" cy="563563"/>
          </a:xfrm>
          <a:prstGeom prst="straightConnector1">
            <a:avLst/>
          </a:prstGeom>
          <a:noFill/>
          <a:ln w="12700">
            <a:solidFill>
              <a:srgbClr val="008080"/>
            </a:solidFill>
            <a:round/>
            <a:headEnd/>
            <a:tailEnd type="triangle" w="med" len="med"/>
          </a:ln>
          <a:effectLst/>
        </p:spPr>
      </p:cxnSp>
      <p:cxnSp>
        <p:nvCxnSpPr>
          <p:cNvPr id="14350" name="AutoShape 14"/>
          <p:cNvCxnSpPr>
            <a:cxnSpLocks noChangeShapeType="1"/>
            <a:stCxn id="14343" idx="3"/>
            <a:endCxn id="14341" idx="1"/>
          </p:cNvCxnSpPr>
          <p:nvPr/>
        </p:nvCxnSpPr>
        <p:spPr bwMode="auto">
          <a:xfrm flipV="1">
            <a:off x="2819400" y="3087688"/>
            <a:ext cx="838200" cy="46037"/>
          </a:xfrm>
          <a:prstGeom prst="straightConnector1">
            <a:avLst/>
          </a:prstGeom>
          <a:noFill/>
          <a:ln w="12700">
            <a:solidFill>
              <a:srgbClr val="008080"/>
            </a:solidFill>
            <a:round/>
            <a:headEnd/>
            <a:tailEnd type="triangle" w="med" len="med"/>
          </a:ln>
          <a:effectLst/>
        </p:spPr>
      </p:cxnSp>
      <p:cxnSp>
        <p:nvCxnSpPr>
          <p:cNvPr id="14351" name="AutoShape 15"/>
          <p:cNvCxnSpPr>
            <a:cxnSpLocks noChangeShapeType="1"/>
            <a:stCxn id="14346" idx="3"/>
            <a:endCxn id="14341" idx="1"/>
          </p:cNvCxnSpPr>
          <p:nvPr/>
        </p:nvCxnSpPr>
        <p:spPr bwMode="auto">
          <a:xfrm flipV="1">
            <a:off x="2819400" y="3087688"/>
            <a:ext cx="838200" cy="731837"/>
          </a:xfrm>
          <a:prstGeom prst="straightConnector1">
            <a:avLst/>
          </a:prstGeom>
          <a:noFill/>
          <a:ln w="12700">
            <a:solidFill>
              <a:srgbClr val="008080"/>
            </a:solidFill>
            <a:round/>
            <a:headEnd/>
            <a:tailEnd type="triangle" w="med" len="med"/>
          </a:ln>
          <a:effectLst/>
        </p:spPr>
      </p:cxnSp>
      <p:cxnSp>
        <p:nvCxnSpPr>
          <p:cNvPr id="14352" name="AutoShape 16"/>
          <p:cNvCxnSpPr>
            <a:cxnSpLocks noChangeShapeType="1"/>
            <a:stCxn id="14344" idx="3"/>
            <a:endCxn id="14341" idx="1"/>
          </p:cNvCxnSpPr>
          <p:nvPr/>
        </p:nvCxnSpPr>
        <p:spPr bwMode="auto">
          <a:xfrm flipV="1">
            <a:off x="2819400" y="3087688"/>
            <a:ext cx="838200" cy="1417637"/>
          </a:xfrm>
          <a:prstGeom prst="straightConnector1">
            <a:avLst/>
          </a:prstGeom>
          <a:noFill/>
          <a:ln w="12700">
            <a:solidFill>
              <a:srgbClr val="008080"/>
            </a:solidFill>
            <a:round/>
            <a:headEnd/>
            <a:tailEnd type="triangle" w="med" len="med"/>
          </a:ln>
          <a:effectLst/>
        </p:spPr>
      </p:cxnSp>
      <p:cxnSp>
        <p:nvCxnSpPr>
          <p:cNvPr id="14353" name="AutoShape 17"/>
          <p:cNvCxnSpPr>
            <a:cxnSpLocks noChangeShapeType="1"/>
            <a:stCxn id="14345" idx="3"/>
            <a:endCxn id="14341" idx="1"/>
          </p:cNvCxnSpPr>
          <p:nvPr/>
        </p:nvCxnSpPr>
        <p:spPr bwMode="auto">
          <a:xfrm flipV="1">
            <a:off x="2819400" y="3087688"/>
            <a:ext cx="838200" cy="2103437"/>
          </a:xfrm>
          <a:prstGeom prst="straightConnector1">
            <a:avLst/>
          </a:prstGeom>
          <a:noFill/>
          <a:ln w="12700">
            <a:solidFill>
              <a:srgbClr val="008080"/>
            </a:solidFill>
            <a:round/>
            <a:headEnd/>
            <a:tailEnd type="triangle" w="med" len="med"/>
          </a:ln>
          <a:effectLst/>
        </p:spPr>
      </p:cxnSp>
      <p:cxnSp>
        <p:nvCxnSpPr>
          <p:cNvPr id="14354" name="AutoShape 18"/>
          <p:cNvCxnSpPr>
            <a:cxnSpLocks noChangeShapeType="1"/>
            <a:stCxn id="14341" idx="2"/>
            <a:endCxn id="14342" idx="0"/>
          </p:cNvCxnSpPr>
          <p:nvPr/>
        </p:nvCxnSpPr>
        <p:spPr bwMode="auto">
          <a:xfrm>
            <a:off x="4953000" y="3508375"/>
            <a:ext cx="0" cy="911225"/>
          </a:xfrm>
          <a:prstGeom prst="straightConnector1">
            <a:avLst/>
          </a:prstGeom>
          <a:noFill/>
          <a:ln w="12700">
            <a:solidFill>
              <a:srgbClr val="008080"/>
            </a:solidFill>
            <a:round/>
            <a:headEnd/>
            <a:tailEnd type="triangle" w="med" len="med"/>
          </a:ln>
          <a:effectLst/>
        </p:spPr>
      </p:cxnSp>
      <p:cxnSp>
        <p:nvCxnSpPr>
          <p:cNvPr id="14355" name="AutoShape 19"/>
          <p:cNvCxnSpPr>
            <a:cxnSpLocks noChangeShapeType="1"/>
            <a:stCxn id="14341" idx="3"/>
            <a:endCxn id="14348" idx="1"/>
          </p:cNvCxnSpPr>
          <p:nvPr/>
        </p:nvCxnSpPr>
        <p:spPr bwMode="auto">
          <a:xfrm flipV="1">
            <a:off x="6248400" y="3087687"/>
            <a:ext cx="533400" cy="1"/>
          </a:xfrm>
          <a:prstGeom prst="straightConnector1">
            <a:avLst/>
          </a:prstGeom>
          <a:noFill/>
          <a:ln w="12700">
            <a:solidFill>
              <a:srgbClr val="008080"/>
            </a:solidFill>
            <a:round/>
            <a:headEnd/>
            <a:tailEnd type="triangle" w="med" len="med"/>
          </a:ln>
          <a:effectLst/>
        </p:spPr>
      </p:cxnSp>
      <p:cxnSp>
        <p:nvCxnSpPr>
          <p:cNvPr id="14356" name="AutoShape 20"/>
          <p:cNvCxnSpPr>
            <a:cxnSpLocks noChangeShapeType="1"/>
            <a:stCxn id="14342" idx="3"/>
            <a:endCxn id="14347" idx="1"/>
          </p:cNvCxnSpPr>
          <p:nvPr/>
        </p:nvCxnSpPr>
        <p:spPr bwMode="auto">
          <a:xfrm flipV="1">
            <a:off x="6248400" y="4840287"/>
            <a:ext cx="533400" cy="1"/>
          </a:xfrm>
          <a:prstGeom prst="straightConnector1">
            <a:avLst/>
          </a:prstGeom>
          <a:noFill/>
          <a:ln w="12700">
            <a:solidFill>
              <a:srgbClr val="008080"/>
            </a:solidFill>
            <a:round/>
            <a:headEnd/>
            <a:tailEnd type="triangle"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1828800" y="1143000"/>
            <a:ext cx="4953000" cy="5638800"/>
          </a:xfrm>
          <a:prstGeom prst="rect">
            <a:avLst/>
          </a:prstGeom>
          <a:noFill/>
          <a:ln w="25400">
            <a:solidFill>
              <a:srgbClr val="A50021"/>
            </a:solidFill>
            <a:miter lim="800000"/>
            <a:headEnd/>
            <a:tailEnd/>
          </a:ln>
          <a:effectLst/>
        </p:spPr>
        <p:txBody>
          <a:bodyPr/>
          <a:lstStyle/>
          <a:p>
            <a:pPr algn="ctr"/>
            <a:r>
              <a:rPr lang="en-US" sz="1800" dirty="0"/>
              <a:t>Monitoring Management</a:t>
            </a:r>
          </a:p>
          <a:p>
            <a:pPr algn="ctr"/>
            <a:r>
              <a:rPr lang="en-US" sz="1800" dirty="0" smtClean="0"/>
              <a:t>Subsystem</a:t>
            </a:r>
            <a:endParaRPr lang="en-US" sz="1800" dirty="0"/>
          </a:p>
        </p:txBody>
      </p:sp>
      <p:sp>
        <p:nvSpPr>
          <p:cNvPr id="13314" name="Rectangle 2"/>
          <p:cNvSpPr>
            <a:spLocks noGrp="1" noChangeArrowheads="1"/>
          </p:cNvSpPr>
          <p:nvPr>
            <p:ph type="title"/>
          </p:nvPr>
        </p:nvSpPr>
        <p:spPr>
          <a:xfrm>
            <a:off x="838200" y="0"/>
            <a:ext cx="7772400" cy="1143000"/>
          </a:xfrm>
        </p:spPr>
        <p:txBody>
          <a:bodyPr/>
          <a:lstStyle/>
          <a:p>
            <a:r>
              <a:rPr lang="en-US" sz="3600">
                <a:latin typeface="Arial Black" pitchFamily="34" charset="0"/>
              </a:rPr>
              <a:t>WMS System Functions - MM</a:t>
            </a:r>
          </a:p>
        </p:txBody>
      </p:sp>
      <p:sp>
        <p:nvSpPr>
          <p:cNvPr id="13315" name="Oval 3"/>
          <p:cNvSpPr>
            <a:spLocks noChangeArrowheads="1"/>
          </p:cNvSpPr>
          <p:nvPr/>
        </p:nvSpPr>
        <p:spPr bwMode="auto">
          <a:xfrm flipV="1">
            <a:off x="2286000" y="5715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Water Network</a:t>
            </a:r>
          </a:p>
          <a:p>
            <a:pPr algn="ctr"/>
            <a:endParaRPr lang="en-US" sz="1800">
              <a:latin typeface="Arial" charset="0"/>
            </a:endParaRPr>
          </a:p>
        </p:txBody>
      </p:sp>
      <p:sp>
        <p:nvSpPr>
          <p:cNvPr id="13316" name="Oval 4"/>
          <p:cNvSpPr>
            <a:spLocks noChangeArrowheads="1"/>
          </p:cNvSpPr>
          <p:nvPr/>
        </p:nvSpPr>
        <p:spPr bwMode="auto">
          <a:xfrm flipV="1">
            <a:off x="2286000" y="4953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Monitoring Requirements</a:t>
            </a:r>
          </a:p>
          <a:p>
            <a:pPr algn="ctr"/>
            <a:endParaRPr lang="en-US" sz="1800">
              <a:latin typeface="Arial" charset="0"/>
            </a:endParaRPr>
          </a:p>
        </p:txBody>
      </p:sp>
      <p:sp>
        <p:nvSpPr>
          <p:cNvPr id="13317" name="Oval 5"/>
          <p:cNvSpPr>
            <a:spLocks noChangeArrowheads="1"/>
          </p:cNvSpPr>
          <p:nvPr/>
        </p:nvSpPr>
        <p:spPr bwMode="auto">
          <a:xfrm flipV="1">
            <a:off x="2286000" y="4191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Analysis Requirements</a:t>
            </a:r>
          </a:p>
          <a:p>
            <a:pPr algn="ctr"/>
            <a:r>
              <a:rPr lang="en-US" sz="1800">
                <a:latin typeface="Arial" charset="0"/>
              </a:rPr>
              <a:t> </a:t>
            </a:r>
          </a:p>
        </p:txBody>
      </p:sp>
      <p:sp>
        <p:nvSpPr>
          <p:cNvPr id="13318" name="Oval 6"/>
          <p:cNvSpPr>
            <a:spLocks noChangeArrowheads="1"/>
          </p:cNvSpPr>
          <p:nvPr/>
        </p:nvSpPr>
        <p:spPr bwMode="auto">
          <a:xfrm flipV="1">
            <a:off x="2286000" y="3429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Monitoring Programs and Scheduling</a:t>
            </a:r>
          </a:p>
        </p:txBody>
      </p:sp>
      <p:sp>
        <p:nvSpPr>
          <p:cNvPr id="13319" name="Oval 7"/>
          <p:cNvSpPr>
            <a:spLocks noChangeArrowheads="1"/>
          </p:cNvSpPr>
          <p:nvPr/>
        </p:nvSpPr>
        <p:spPr bwMode="auto">
          <a:xfrm flipV="1">
            <a:off x="2286000" y="2667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Data Capture and Quality Assurance </a:t>
            </a:r>
          </a:p>
        </p:txBody>
      </p:sp>
      <p:sp>
        <p:nvSpPr>
          <p:cNvPr id="13320" name="Oval 8"/>
          <p:cNvSpPr>
            <a:spLocks noChangeArrowheads="1"/>
          </p:cNvSpPr>
          <p:nvPr/>
        </p:nvSpPr>
        <p:spPr bwMode="auto">
          <a:xfrm flipV="1">
            <a:off x="2286000" y="1905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Auditing of the Monitoring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autoUpdateAnimBg="0"/>
      <p:bldP spid="13315" grpId="0" animBg="1" autoUpdateAnimBg="0"/>
      <p:bldP spid="13316" grpId="0" animBg="1" autoUpdateAnimBg="0"/>
      <p:bldP spid="13317" grpId="0" animBg="1" autoUpdateAnimBg="0"/>
      <p:bldP spid="13318" grpId="0" animBg="1" autoUpdateAnimBg="0"/>
      <p:bldP spid="13319" grpId="0" animBg="1" autoUpdateAnimBg="0"/>
      <p:bldP spid="133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0"/>
            <a:ext cx="7772400" cy="1143000"/>
          </a:xfrm>
        </p:spPr>
        <p:txBody>
          <a:bodyPr/>
          <a:lstStyle/>
          <a:p>
            <a:r>
              <a:rPr lang="en-US" sz="3600">
                <a:latin typeface="Arial Black" pitchFamily="34" charset="0"/>
              </a:rPr>
              <a:t>WMS System Functions - WRM</a:t>
            </a:r>
          </a:p>
        </p:txBody>
      </p:sp>
      <p:sp>
        <p:nvSpPr>
          <p:cNvPr id="17411" name="Oval 3"/>
          <p:cNvSpPr>
            <a:spLocks noChangeArrowheads="1"/>
          </p:cNvSpPr>
          <p:nvPr/>
        </p:nvSpPr>
        <p:spPr bwMode="auto">
          <a:xfrm flipV="1">
            <a:off x="2286000" y="5715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Water Network</a:t>
            </a:r>
          </a:p>
          <a:p>
            <a:pPr algn="ctr"/>
            <a:endParaRPr lang="en-US" sz="1800">
              <a:latin typeface="Arial" charset="0"/>
            </a:endParaRPr>
          </a:p>
        </p:txBody>
      </p:sp>
      <p:sp>
        <p:nvSpPr>
          <p:cNvPr id="17412" name="Oval 4"/>
          <p:cNvSpPr>
            <a:spLocks noChangeArrowheads="1"/>
          </p:cNvSpPr>
          <p:nvPr/>
        </p:nvSpPr>
        <p:spPr bwMode="auto">
          <a:xfrm flipV="1">
            <a:off x="2286000" y="4953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Flow Association &amp; Impact</a:t>
            </a:r>
          </a:p>
          <a:p>
            <a:pPr algn="ctr"/>
            <a:endParaRPr lang="en-US" sz="1800">
              <a:latin typeface="Arial" charset="0"/>
            </a:endParaRPr>
          </a:p>
        </p:txBody>
      </p:sp>
      <p:sp>
        <p:nvSpPr>
          <p:cNvPr id="17413" name="Oval 5"/>
          <p:cNvSpPr>
            <a:spLocks noChangeArrowheads="1"/>
          </p:cNvSpPr>
          <p:nvPr/>
        </p:nvSpPr>
        <p:spPr bwMode="auto">
          <a:xfrm flipV="1">
            <a:off x="2286000" y="4191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Stakeholders &amp; Management Structures</a:t>
            </a:r>
          </a:p>
        </p:txBody>
      </p:sp>
      <p:sp>
        <p:nvSpPr>
          <p:cNvPr id="17414" name="Oval 6"/>
          <p:cNvSpPr>
            <a:spLocks noChangeArrowheads="1"/>
          </p:cNvSpPr>
          <p:nvPr/>
        </p:nvSpPr>
        <p:spPr bwMode="auto">
          <a:xfrm flipV="1">
            <a:off x="2286000" y="3429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Objectives &amp; Standards</a:t>
            </a:r>
          </a:p>
          <a:p>
            <a:pPr algn="ctr"/>
            <a:endParaRPr lang="en-US" sz="1800">
              <a:latin typeface="Arial" charset="0"/>
            </a:endParaRPr>
          </a:p>
        </p:txBody>
      </p:sp>
      <p:sp>
        <p:nvSpPr>
          <p:cNvPr id="17415" name="Oval 7"/>
          <p:cNvSpPr>
            <a:spLocks noChangeArrowheads="1"/>
          </p:cNvSpPr>
          <p:nvPr/>
        </p:nvSpPr>
        <p:spPr bwMode="auto">
          <a:xfrm flipV="1">
            <a:off x="2286000" y="2667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Compliance</a:t>
            </a:r>
          </a:p>
          <a:p>
            <a:pPr algn="ctr"/>
            <a:endParaRPr lang="en-US" sz="1800">
              <a:latin typeface="Arial" charset="0"/>
            </a:endParaRPr>
          </a:p>
        </p:txBody>
      </p:sp>
      <p:sp>
        <p:nvSpPr>
          <p:cNvPr id="17416" name="Oval 8"/>
          <p:cNvSpPr>
            <a:spLocks noChangeArrowheads="1"/>
          </p:cNvSpPr>
          <p:nvPr/>
        </p:nvSpPr>
        <p:spPr bwMode="auto">
          <a:xfrm flipV="1">
            <a:off x="2286000" y="1891893"/>
            <a:ext cx="4114800" cy="908864"/>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solidFill>
                  <a:schemeClr val="dk1"/>
                </a:solidFill>
                <a:latin typeface="Arial" charset="0"/>
              </a:rPr>
              <a:t>Reporting &amp; Data Supply</a:t>
            </a:r>
          </a:p>
          <a:p>
            <a:pPr algn="ctr"/>
            <a:endParaRPr lang="en-US" sz="1800">
              <a:solidFill>
                <a:schemeClr val="dk1"/>
              </a:solidFill>
              <a:latin typeface="Arial" charset="0"/>
            </a:endParaRPr>
          </a:p>
        </p:txBody>
      </p:sp>
      <p:sp>
        <p:nvSpPr>
          <p:cNvPr id="17417" name="Rectangle 9"/>
          <p:cNvSpPr>
            <a:spLocks noChangeArrowheads="1"/>
          </p:cNvSpPr>
          <p:nvPr/>
        </p:nvSpPr>
        <p:spPr bwMode="auto">
          <a:xfrm>
            <a:off x="1828800" y="1143000"/>
            <a:ext cx="4953000" cy="5638800"/>
          </a:xfrm>
          <a:prstGeom prst="rect">
            <a:avLst/>
          </a:prstGeom>
          <a:noFill/>
          <a:ln w="25400">
            <a:solidFill>
              <a:srgbClr val="A50021"/>
            </a:solidFill>
            <a:miter lim="800000"/>
            <a:headEnd/>
            <a:tailEnd/>
          </a:ln>
          <a:effectLst/>
        </p:spPr>
        <p:txBody>
          <a:bodyPr/>
          <a:lstStyle/>
          <a:p>
            <a:pPr algn="ctr"/>
            <a:r>
              <a:rPr lang="en-US" sz="1800"/>
              <a:t>Water Resource Management</a:t>
            </a:r>
          </a:p>
          <a:p>
            <a:pPr algn="ctr"/>
            <a:r>
              <a:rPr lang="en-US" sz="1800"/>
              <a:t>Sub-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autoUpdateAnimBg="0"/>
      <p:bldP spid="17412" grpId="0" animBg="1" autoUpdateAnimBg="0"/>
      <p:bldP spid="17413" grpId="0" animBg="1" autoUpdateAnimBg="0"/>
      <p:bldP spid="17414" grpId="0" animBg="1" autoUpdateAnimBg="0"/>
      <p:bldP spid="17415" grpId="0" animBg="1" autoUpdateAnimBg="0"/>
      <p:bldP spid="17416" grpId="0" animBg="1" autoUpdateAnimBg="0"/>
      <p:bldP spid="1741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183880" cy="1051560"/>
          </a:xfrm>
        </p:spPr>
        <p:txBody>
          <a:bodyPr/>
          <a:lstStyle/>
          <a:p>
            <a:r>
              <a:rPr lang="en-US" sz="3600" dirty="0">
                <a:latin typeface="Arial Black" pitchFamily="34" charset="0"/>
              </a:rPr>
              <a:t>WMS System Functions</a:t>
            </a:r>
          </a:p>
        </p:txBody>
      </p:sp>
      <p:sp>
        <p:nvSpPr>
          <p:cNvPr id="26628" name="Oval 4"/>
          <p:cNvSpPr>
            <a:spLocks noChangeArrowheads="1"/>
          </p:cNvSpPr>
          <p:nvPr/>
        </p:nvSpPr>
        <p:spPr bwMode="auto">
          <a:xfrm flipV="1">
            <a:off x="2514600" y="589915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Water Network</a:t>
            </a:r>
          </a:p>
          <a:p>
            <a:pPr algn="ctr"/>
            <a:endParaRPr lang="en-US" sz="1800">
              <a:latin typeface="Arial" charset="0"/>
            </a:endParaRPr>
          </a:p>
        </p:txBody>
      </p:sp>
      <p:sp>
        <p:nvSpPr>
          <p:cNvPr id="26629" name="Oval 5"/>
          <p:cNvSpPr>
            <a:spLocks noChangeArrowheads="1"/>
          </p:cNvSpPr>
          <p:nvPr/>
        </p:nvSpPr>
        <p:spPr bwMode="auto">
          <a:xfrm flipV="1">
            <a:off x="76200" y="4572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Monitoring Programs and Scheduling</a:t>
            </a:r>
          </a:p>
        </p:txBody>
      </p:sp>
      <p:sp>
        <p:nvSpPr>
          <p:cNvPr id="26630" name="Oval 6"/>
          <p:cNvSpPr>
            <a:spLocks noChangeArrowheads="1"/>
          </p:cNvSpPr>
          <p:nvPr/>
        </p:nvSpPr>
        <p:spPr bwMode="auto">
          <a:xfrm flipV="1">
            <a:off x="4953000" y="45720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Stakeholders &amp; Management Structures</a:t>
            </a:r>
          </a:p>
        </p:txBody>
      </p:sp>
      <p:sp>
        <p:nvSpPr>
          <p:cNvPr id="26631" name="Oval 7"/>
          <p:cNvSpPr>
            <a:spLocks noChangeArrowheads="1"/>
          </p:cNvSpPr>
          <p:nvPr/>
        </p:nvSpPr>
        <p:spPr bwMode="auto">
          <a:xfrm flipV="1">
            <a:off x="76200" y="32004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Data Capture and Quality Assurance </a:t>
            </a:r>
          </a:p>
        </p:txBody>
      </p:sp>
      <p:sp>
        <p:nvSpPr>
          <p:cNvPr id="26632" name="Oval 8"/>
          <p:cNvSpPr>
            <a:spLocks noChangeArrowheads="1"/>
          </p:cNvSpPr>
          <p:nvPr/>
        </p:nvSpPr>
        <p:spPr bwMode="auto">
          <a:xfrm flipV="1">
            <a:off x="4953000" y="32004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Compliance</a:t>
            </a:r>
          </a:p>
          <a:p>
            <a:pPr algn="ctr"/>
            <a:endParaRPr lang="en-US" sz="1800">
              <a:latin typeface="Arial" charset="0"/>
            </a:endParaRPr>
          </a:p>
        </p:txBody>
      </p:sp>
      <p:sp>
        <p:nvSpPr>
          <p:cNvPr id="26633" name="Oval 9"/>
          <p:cNvSpPr>
            <a:spLocks noChangeArrowheads="1"/>
          </p:cNvSpPr>
          <p:nvPr/>
        </p:nvSpPr>
        <p:spPr bwMode="auto">
          <a:xfrm flipV="1">
            <a:off x="2514600" y="1828800"/>
            <a:ext cx="4114800" cy="88265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rot="10800000" anchor="ctr">
            <a:spAutoFit/>
          </a:bodyPr>
          <a:lstStyle/>
          <a:p>
            <a:pPr algn="ctr"/>
            <a:r>
              <a:rPr lang="en-US" sz="1800">
                <a:latin typeface="Arial" charset="0"/>
              </a:rPr>
              <a:t>Reporting &amp; Data Supply</a:t>
            </a:r>
          </a:p>
          <a:p>
            <a:pPr algn="ctr"/>
            <a:endParaRPr lang="en-US" sz="1800">
              <a:latin typeface="Arial" charset="0"/>
            </a:endParaRPr>
          </a:p>
        </p:txBody>
      </p:sp>
      <p:cxnSp>
        <p:nvCxnSpPr>
          <p:cNvPr id="26634" name="AutoShape 10"/>
          <p:cNvCxnSpPr>
            <a:cxnSpLocks noChangeShapeType="1"/>
            <a:stCxn id="26629" idx="0"/>
            <a:endCxn id="26628" idx="2"/>
          </p:cNvCxnSpPr>
          <p:nvPr/>
        </p:nvCxnSpPr>
        <p:spPr bwMode="auto">
          <a:xfrm>
            <a:off x="2133600" y="5454650"/>
            <a:ext cx="381000" cy="885825"/>
          </a:xfrm>
          <a:prstGeom prst="straightConnector1">
            <a:avLst/>
          </a:prstGeom>
          <a:noFill/>
          <a:ln w="12700">
            <a:solidFill>
              <a:srgbClr val="A50021"/>
            </a:solidFill>
            <a:round/>
            <a:headEnd type="triangle" w="med" len="med"/>
            <a:tailEnd type="triangle" w="med" len="med"/>
          </a:ln>
          <a:effectLst/>
        </p:spPr>
      </p:cxnSp>
      <p:cxnSp>
        <p:nvCxnSpPr>
          <p:cNvPr id="26635" name="AutoShape 11"/>
          <p:cNvCxnSpPr>
            <a:cxnSpLocks noChangeShapeType="1"/>
            <a:stCxn id="26629" idx="6"/>
            <a:endCxn id="26630" idx="2"/>
          </p:cNvCxnSpPr>
          <p:nvPr/>
        </p:nvCxnSpPr>
        <p:spPr bwMode="auto">
          <a:xfrm>
            <a:off x="4191000" y="5013325"/>
            <a:ext cx="762000" cy="0"/>
          </a:xfrm>
          <a:prstGeom prst="straightConnector1">
            <a:avLst/>
          </a:prstGeom>
          <a:noFill/>
          <a:ln w="12700">
            <a:solidFill>
              <a:srgbClr val="A50021"/>
            </a:solidFill>
            <a:round/>
            <a:headEnd type="triangle" w="med" len="med"/>
            <a:tailEnd type="triangle" w="med" len="med"/>
          </a:ln>
          <a:effectLst/>
        </p:spPr>
      </p:cxnSp>
      <p:cxnSp>
        <p:nvCxnSpPr>
          <p:cNvPr id="26636" name="AutoShape 12"/>
          <p:cNvCxnSpPr>
            <a:cxnSpLocks noChangeShapeType="1"/>
            <a:stCxn id="26628" idx="6"/>
            <a:endCxn id="26630" idx="0"/>
          </p:cNvCxnSpPr>
          <p:nvPr/>
        </p:nvCxnSpPr>
        <p:spPr bwMode="auto">
          <a:xfrm flipV="1">
            <a:off x="6627813" y="5454650"/>
            <a:ext cx="381000" cy="885825"/>
          </a:xfrm>
          <a:prstGeom prst="straightConnector1">
            <a:avLst/>
          </a:prstGeom>
          <a:noFill/>
          <a:ln w="12700">
            <a:solidFill>
              <a:srgbClr val="A50021"/>
            </a:solidFill>
            <a:round/>
            <a:headEnd type="triangle" w="med" len="med"/>
            <a:tailEnd type="triangle" w="med" len="med"/>
          </a:ln>
          <a:effectLst/>
        </p:spPr>
      </p:cxnSp>
      <p:cxnSp>
        <p:nvCxnSpPr>
          <p:cNvPr id="26637" name="AutoShape 13"/>
          <p:cNvCxnSpPr>
            <a:cxnSpLocks noChangeShapeType="1"/>
            <a:stCxn id="26631" idx="0"/>
            <a:endCxn id="26629" idx="4"/>
          </p:cNvCxnSpPr>
          <p:nvPr/>
        </p:nvCxnSpPr>
        <p:spPr bwMode="auto">
          <a:xfrm>
            <a:off x="2133600" y="4083050"/>
            <a:ext cx="0" cy="488950"/>
          </a:xfrm>
          <a:prstGeom prst="straightConnector1">
            <a:avLst/>
          </a:prstGeom>
          <a:noFill/>
          <a:ln w="12700">
            <a:solidFill>
              <a:srgbClr val="A50021"/>
            </a:solidFill>
            <a:round/>
            <a:headEnd type="triangle" w="med" len="med"/>
            <a:tailEnd type="triangle" w="med" len="med"/>
          </a:ln>
          <a:effectLst/>
        </p:spPr>
      </p:cxnSp>
      <p:cxnSp>
        <p:nvCxnSpPr>
          <p:cNvPr id="26638" name="AutoShape 14"/>
          <p:cNvCxnSpPr>
            <a:cxnSpLocks noChangeShapeType="1"/>
            <a:stCxn id="26632" idx="0"/>
            <a:endCxn id="26630" idx="4"/>
          </p:cNvCxnSpPr>
          <p:nvPr/>
        </p:nvCxnSpPr>
        <p:spPr bwMode="auto">
          <a:xfrm>
            <a:off x="7008813" y="4083050"/>
            <a:ext cx="0" cy="488950"/>
          </a:xfrm>
          <a:prstGeom prst="straightConnector1">
            <a:avLst/>
          </a:prstGeom>
          <a:noFill/>
          <a:ln w="12700">
            <a:solidFill>
              <a:srgbClr val="A50021"/>
            </a:solidFill>
            <a:round/>
            <a:headEnd type="triangle" w="med" len="med"/>
            <a:tailEnd type="triangle" w="med" len="med"/>
          </a:ln>
          <a:effectLst/>
        </p:spPr>
      </p:cxnSp>
      <p:cxnSp>
        <p:nvCxnSpPr>
          <p:cNvPr id="26639" name="AutoShape 15"/>
          <p:cNvCxnSpPr>
            <a:cxnSpLocks noChangeShapeType="1"/>
            <a:stCxn id="26633" idx="2"/>
            <a:endCxn id="26631" idx="4"/>
          </p:cNvCxnSpPr>
          <p:nvPr/>
        </p:nvCxnSpPr>
        <p:spPr bwMode="auto">
          <a:xfrm flipH="1">
            <a:off x="2133600" y="2270125"/>
            <a:ext cx="381000" cy="930275"/>
          </a:xfrm>
          <a:prstGeom prst="straightConnector1">
            <a:avLst/>
          </a:prstGeom>
          <a:noFill/>
          <a:ln w="12700">
            <a:solidFill>
              <a:srgbClr val="A50021"/>
            </a:solidFill>
            <a:round/>
            <a:headEnd type="triangle" w="med" len="med"/>
            <a:tailEnd type="triangle" w="med" len="med"/>
          </a:ln>
          <a:effectLst/>
        </p:spPr>
      </p:cxnSp>
      <p:cxnSp>
        <p:nvCxnSpPr>
          <p:cNvPr id="26640" name="AutoShape 16"/>
          <p:cNvCxnSpPr>
            <a:cxnSpLocks noChangeShapeType="1"/>
            <a:stCxn id="26632" idx="4"/>
            <a:endCxn id="26633" idx="6"/>
          </p:cNvCxnSpPr>
          <p:nvPr/>
        </p:nvCxnSpPr>
        <p:spPr bwMode="auto">
          <a:xfrm flipH="1" flipV="1">
            <a:off x="6627813" y="2270125"/>
            <a:ext cx="381000" cy="930275"/>
          </a:xfrm>
          <a:prstGeom prst="straightConnector1">
            <a:avLst/>
          </a:prstGeom>
          <a:noFill/>
          <a:ln w="12700">
            <a:solidFill>
              <a:srgbClr val="A50021"/>
            </a:solidFill>
            <a:round/>
            <a:headEnd type="triangle" w="med" len="med"/>
            <a:tailEnd type="triangle" w="med" len="med"/>
          </a:ln>
          <a:effectLst/>
        </p:spPr>
      </p:cxnSp>
      <p:cxnSp>
        <p:nvCxnSpPr>
          <p:cNvPr id="26641" name="AutoShape 17"/>
          <p:cNvCxnSpPr>
            <a:cxnSpLocks noChangeShapeType="1"/>
            <a:stCxn id="26633" idx="0"/>
            <a:endCxn id="26628" idx="4"/>
          </p:cNvCxnSpPr>
          <p:nvPr/>
        </p:nvCxnSpPr>
        <p:spPr bwMode="auto">
          <a:xfrm>
            <a:off x="4570413" y="2711450"/>
            <a:ext cx="0" cy="3187700"/>
          </a:xfrm>
          <a:prstGeom prst="straightConnector1">
            <a:avLst/>
          </a:prstGeom>
          <a:noFill/>
          <a:ln w="12700">
            <a:solidFill>
              <a:srgbClr val="A50021"/>
            </a:solidFill>
            <a:round/>
            <a:headEnd type="triangl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autoUpdateAnimBg="0"/>
      <p:bldP spid="26629" grpId="0" animBg="1" autoUpdateAnimBg="0"/>
      <p:bldP spid="26630" grpId="0" animBg="1" autoUpdateAnimBg="0"/>
      <p:bldP spid="26631" grpId="0" animBg="1" autoUpdateAnimBg="0"/>
      <p:bldP spid="26632" grpId="0" animBg="1" autoUpdateAnimBg="0"/>
      <p:bldP spid="2663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458200" cy="1143000"/>
          </a:xfrm>
        </p:spPr>
        <p:txBody>
          <a:bodyPr/>
          <a:lstStyle/>
          <a:p>
            <a:r>
              <a:rPr lang="en-US" sz="3600">
                <a:latin typeface="Arial Black" pitchFamily="34" charset="0"/>
              </a:rPr>
              <a:t>WMS Infrastructure Distribution</a:t>
            </a:r>
          </a:p>
        </p:txBody>
      </p:sp>
      <p:sp>
        <p:nvSpPr>
          <p:cNvPr id="21507" name="AutoShape 3"/>
          <p:cNvSpPr>
            <a:spLocks noChangeArrowheads="1"/>
          </p:cNvSpPr>
          <p:nvPr/>
        </p:nvSpPr>
        <p:spPr bwMode="auto">
          <a:xfrm>
            <a:off x="3810000" y="5029200"/>
            <a:ext cx="1447800" cy="803275"/>
          </a:xfrm>
          <a:prstGeom prst="flowChartMagneticDisk">
            <a:avLst/>
          </a:prstGeom>
          <a:solidFill>
            <a:srgbClr val="FFCC99"/>
          </a:solidFill>
          <a:ln w="12700">
            <a:solidFill>
              <a:srgbClr val="008080"/>
            </a:solidFill>
            <a:round/>
            <a:headEnd/>
            <a:tailEnd/>
          </a:ln>
          <a:effectLst/>
        </p:spPr>
        <p:txBody>
          <a:bodyPr anchor="ctr"/>
          <a:lstStyle/>
          <a:p>
            <a:pPr algn="ctr"/>
            <a:r>
              <a:rPr lang="en-US" sz="1800">
                <a:latin typeface="Arial" charset="0"/>
              </a:rPr>
              <a:t>HQ</a:t>
            </a:r>
          </a:p>
        </p:txBody>
      </p:sp>
      <p:sp>
        <p:nvSpPr>
          <p:cNvPr id="21509" name="AutoShape 5"/>
          <p:cNvSpPr>
            <a:spLocks noChangeArrowheads="1"/>
          </p:cNvSpPr>
          <p:nvPr/>
        </p:nvSpPr>
        <p:spPr bwMode="auto">
          <a:xfrm>
            <a:off x="2133600" y="5029200"/>
            <a:ext cx="1447800" cy="803275"/>
          </a:xfrm>
          <a:prstGeom prst="flowChartMagneticDisk">
            <a:avLst/>
          </a:prstGeom>
          <a:solidFill>
            <a:srgbClr val="99CCFF"/>
          </a:solidFill>
          <a:ln w="12700">
            <a:solidFill>
              <a:srgbClr val="008080"/>
            </a:solidFill>
            <a:round/>
            <a:headEnd/>
            <a:tailEnd/>
          </a:ln>
          <a:effectLst/>
        </p:spPr>
        <p:txBody>
          <a:bodyPr anchor="ctr"/>
          <a:lstStyle/>
          <a:p>
            <a:pPr algn="ctr"/>
            <a:r>
              <a:rPr lang="en-US" sz="1800">
                <a:latin typeface="Arial" charset="0"/>
              </a:rPr>
              <a:t>RQS</a:t>
            </a:r>
          </a:p>
        </p:txBody>
      </p:sp>
      <p:sp>
        <p:nvSpPr>
          <p:cNvPr id="21510" name="AutoShape 6"/>
          <p:cNvSpPr>
            <a:spLocks noChangeArrowheads="1"/>
          </p:cNvSpPr>
          <p:nvPr/>
        </p:nvSpPr>
        <p:spPr bwMode="auto">
          <a:xfrm>
            <a:off x="7239000" y="5029200"/>
            <a:ext cx="1447800" cy="803275"/>
          </a:xfrm>
          <a:prstGeom prst="flowChartMagneticDisk">
            <a:avLst/>
          </a:prstGeom>
          <a:solidFill>
            <a:srgbClr val="FF99CC"/>
          </a:solidFill>
          <a:ln w="12700">
            <a:solidFill>
              <a:srgbClr val="008080"/>
            </a:solidFill>
            <a:round/>
            <a:headEnd/>
            <a:tailEnd/>
          </a:ln>
          <a:effectLst/>
        </p:spPr>
        <p:txBody>
          <a:bodyPr anchor="ctr"/>
          <a:lstStyle/>
          <a:p>
            <a:pPr algn="ctr"/>
            <a:r>
              <a:rPr lang="en-US" sz="1800">
                <a:latin typeface="Arial" charset="0"/>
              </a:rPr>
              <a:t>Freestate</a:t>
            </a:r>
          </a:p>
        </p:txBody>
      </p:sp>
      <p:sp>
        <p:nvSpPr>
          <p:cNvPr id="21511" name="AutoShape 7"/>
          <p:cNvSpPr>
            <a:spLocks noChangeArrowheads="1"/>
          </p:cNvSpPr>
          <p:nvPr/>
        </p:nvSpPr>
        <p:spPr bwMode="auto">
          <a:xfrm>
            <a:off x="381000" y="5029200"/>
            <a:ext cx="1447800" cy="803275"/>
          </a:xfrm>
          <a:prstGeom prst="flowChartMagneticDisk">
            <a:avLst/>
          </a:prstGeom>
          <a:solidFill>
            <a:srgbClr val="FFFF99"/>
          </a:solidFill>
          <a:ln w="12700">
            <a:solidFill>
              <a:srgbClr val="008080"/>
            </a:solidFill>
            <a:round/>
            <a:headEnd/>
            <a:tailEnd/>
          </a:ln>
          <a:effectLst/>
        </p:spPr>
        <p:txBody>
          <a:bodyPr anchor="ctr"/>
          <a:lstStyle/>
          <a:p>
            <a:pPr algn="ctr"/>
            <a:r>
              <a:rPr lang="en-US" sz="1800">
                <a:latin typeface="Arial" charset="0"/>
              </a:rPr>
              <a:t>Western Cape</a:t>
            </a:r>
          </a:p>
        </p:txBody>
      </p:sp>
      <p:sp>
        <p:nvSpPr>
          <p:cNvPr id="21512" name="AutoShape 8"/>
          <p:cNvSpPr>
            <a:spLocks noChangeArrowheads="1"/>
          </p:cNvSpPr>
          <p:nvPr/>
        </p:nvSpPr>
        <p:spPr bwMode="auto">
          <a:xfrm>
            <a:off x="7239000" y="4114800"/>
            <a:ext cx="1447800" cy="803275"/>
          </a:xfrm>
          <a:prstGeom prst="flowChartMagneticDisk">
            <a:avLst/>
          </a:prstGeom>
          <a:solidFill>
            <a:srgbClr val="FFFF00"/>
          </a:solidFill>
          <a:ln w="12700">
            <a:solidFill>
              <a:srgbClr val="008080"/>
            </a:solidFill>
            <a:round/>
            <a:headEnd/>
            <a:tailEnd/>
          </a:ln>
          <a:effectLst/>
        </p:spPr>
        <p:txBody>
          <a:bodyPr anchor="ctr"/>
          <a:lstStyle/>
          <a:p>
            <a:pPr algn="ctr"/>
            <a:r>
              <a:rPr lang="en-US" sz="1800">
                <a:latin typeface="Arial" charset="0"/>
              </a:rPr>
              <a:t>External</a:t>
            </a:r>
          </a:p>
          <a:p>
            <a:pPr algn="ctr"/>
            <a:r>
              <a:rPr lang="en-US" sz="1800">
                <a:latin typeface="Arial" charset="0"/>
              </a:rPr>
              <a:t>Users</a:t>
            </a:r>
          </a:p>
        </p:txBody>
      </p:sp>
      <p:sp>
        <p:nvSpPr>
          <p:cNvPr id="21513" name="AutoShape 9"/>
          <p:cNvSpPr>
            <a:spLocks noChangeArrowheads="1"/>
          </p:cNvSpPr>
          <p:nvPr/>
        </p:nvSpPr>
        <p:spPr bwMode="auto">
          <a:xfrm>
            <a:off x="5486400" y="5029200"/>
            <a:ext cx="1447800" cy="803275"/>
          </a:xfrm>
          <a:prstGeom prst="flowChartMagneticDisk">
            <a:avLst/>
          </a:prstGeom>
          <a:solidFill>
            <a:schemeClr val="folHlink"/>
          </a:solidFill>
          <a:ln w="12700">
            <a:solidFill>
              <a:srgbClr val="008080"/>
            </a:solidFill>
            <a:round/>
            <a:headEnd/>
            <a:tailEnd/>
          </a:ln>
          <a:effectLst/>
        </p:spPr>
        <p:txBody>
          <a:bodyPr anchor="ctr"/>
          <a:lstStyle/>
          <a:p>
            <a:pPr algn="ctr"/>
            <a:r>
              <a:rPr lang="en-US" sz="1800">
                <a:latin typeface="Arial" charset="0"/>
              </a:rPr>
              <a:t>Gauteng</a:t>
            </a:r>
          </a:p>
        </p:txBody>
      </p:sp>
      <p:grpSp>
        <p:nvGrpSpPr>
          <p:cNvPr id="21522" name="Group 18"/>
          <p:cNvGrpSpPr>
            <a:grpSpLocks/>
          </p:cNvGrpSpPr>
          <p:nvPr/>
        </p:nvGrpSpPr>
        <p:grpSpPr bwMode="auto">
          <a:xfrm>
            <a:off x="381000" y="1524000"/>
            <a:ext cx="4343400" cy="2819400"/>
            <a:chOff x="336" y="864"/>
            <a:chExt cx="2736" cy="1776"/>
          </a:xfrm>
        </p:grpSpPr>
        <p:sp>
          <p:nvSpPr>
            <p:cNvPr id="21514" name="AutoShape 10"/>
            <p:cNvSpPr>
              <a:spLocks noChangeArrowheads="1"/>
            </p:cNvSpPr>
            <p:nvPr/>
          </p:nvSpPr>
          <p:spPr bwMode="auto">
            <a:xfrm>
              <a:off x="384" y="1056"/>
              <a:ext cx="1248" cy="44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dirty="0" smtClean="0">
                  <a:latin typeface="Arial" charset="0"/>
                </a:rPr>
                <a:t>KwaZulu </a:t>
              </a:r>
              <a:r>
                <a:rPr lang="en-US" sz="1800" dirty="0">
                  <a:latin typeface="Arial" charset="0"/>
                </a:rPr>
                <a:t>Natal</a:t>
              </a:r>
            </a:p>
          </p:txBody>
        </p:sp>
        <p:sp>
          <p:nvSpPr>
            <p:cNvPr id="21515" name="AutoShape 11"/>
            <p:cNvSpPr>
              <a:spLocks noChangeArrowheads="1"/>
            </p:cNvSpPr>
            <p:nvPr/>
          </p:nvSpPr>
          <p:spPr bwMode="auto">
            <a:xfrm>
              <a:off x="384" y="1584"/>
              <a:ext cx="1248" cy="44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Limpopo</a:t>
              </a:r>
            </a:p>
          </p:txBody>
        </p:sp>
        <p:sp>
          <p:nvSpPr>
            <p:cNvPr id="21516" name="AutoShape 12"/>
            <p:cNvSpPr>
              <a:spLocks noChangeArrowheads="1"/>
            </p:cNvSpPr>
            <p:nvPr/>
          </p:nvSpPr>
          <p:spPr bwMode="auto">
            <a:xfrm>
              <a:off x="384" y="2112"/>
              <a:ext cx="1248" cy="44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Northern Cape</a:t>
              </a:r>
            </a:p>
          </p:txBody>
        </p:sp>
        <p:sp>
          <p:nvSpPr>
            <p:cNvPr id="21517" name="AutoShape 13"/>
            <p:cNvSpPr>
              <a:spLocks noChangeArrowheads="1"/>
            </p:cNvSpPr>
            <p:nvPr/>
          </p:nvSpPr>
          <p:spPr bwMode="auto">
            <a:xfrm>
              <a:off x="1776" y="1056"/>
              <a:ext cx="1248" cy="44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Mpumalanga</a:t>
              </a:r>
            </a:p>
          </p:txBody>
        </p:sp>
        <p:sp>
          <p:nvSpPr>
            <p:cNvPr id="21518" name="AutoShape 14"/>
            <p:cNvSpPr>
              <a:spLocks noChangeArrowheads="1"/>
            </p:cNvSpPr>
            <p:nvPr/>
          </p:nvSpPr>
          <p:spPr bwMode="auto">
            <a:xfrm>
              <a:off x="1776" y="1584"/>
              <a:ext cx="1248" cy="44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North West</a:t>
              </a:r>
            </a:p>
          </p:txBody>
        </p:sp>
        <p:sp>
          <p:nvSpPr>
            <p:cNvPr id="21519" name="Rectangle 15"/>
            <p:cNvSpPr>
              <a:spLocks noChangeArrowheads="1"/>
            </p:cNvSpPr>
            <p:nvPr/>
          </p:nvSpPr>
          <p:spPr bwMode="auto">
            <a:xfrm>
              <a:off x="336" y="864"/>
              <a:ext cx="2736" cy="1776"/>
            </a:xfrm>
            <a:prstGeom prst="rect">
              <a:avLst/>
            </a:prstGeom>
            <a:noFill/>
            <a:ln w="12700">
              <a:solidFill>
                <a:srgbClr val="A50021"/>
              </a:solidFill>
              <a:miter lim="800000"/>
              <a:headEnd/>
              <a:tailEnd/>
            </a:ln>
            <a:effectLst/>
          </p:spPr>
          <p:txBody>
            <a:bodyPr/>
            <a:lstStyle/>
            <a:p>
              <a:pPr algn="ctr"/>
              <a:r>
                <a:rPr lang="en-US" sz="1800">
                  <a:latin typeface="Arial" charset="0"/>
                </a:rPr>
                <a:t>Terminal Emulation Connection</a:t>
              </a:r>
            </a:p>
          </p:txBody>
        </p:sp>
      </p:grpSp>
      <p:cxnSp>
        <p:nvCxnSpPr>
          <p:cNvPr id="21520" name="AutoShape 16"/>
          <p:cNvCxnSpPr>
            <a:cxnSpLocks noChangeShapeType="1"/>
            <a:stCxn id="21519" idx="2"/>
            <a:endCxn id="21507" idx="1"/>
          </p:cNvCxnSpPr>
          <p:nvPr/>
        </p:nvCxnSpPr>
        <p:spPr bwMode="auto">
          <a:xfrm rot="16200000" flipH="1">
            <a:off x="3200400" y="3695700"/>
            <a:ext cx="685800" cy="1981200"/>
          </a:xfrm>
          <a:prstGeom prst="bentConnector3">
            <a:avLst>
              <a:gd name="adj1" fmla="val 50000"/>
            </a:avLst>
          </a:prstGeom>
          <a:noFill/>
          <a:ln w="12700">
            <a:solidFill>
              <a:srgbClr val="A50021"/>
            </a:solidFill>
            <a:miter lim="800000"/>
            <a:headEnd/>
            <a:tailEnd type="triangle" w="med" len="med"/>
          </a:ln>
          <a:effectLst/>
        </p:spPr>
      </p:cxnSp>
      <p:cxnSp>
        <p:nvCxnSpPr>
          <p:cNvPr id="21523" name="AutoShape 19"/>
          <p:cNvCxnSpPr>
            <a:cxnSpLocks noChangeShapeType="1"/>
            <a:stCxn id="21511" idx="3"/>
            <a:endCxn id="21507" idx="3"/>
          </p:cNvCxnSpPr>
          <p:nvPr/>
        </p:nvCxnSpPr>
        <p:spPr bwMode="auto">
          <a:xfrm rot="16200000" flipH="1">
            <a:off x="2818606" y="4118769"/>
            <a:ext cx="1588" cy="3429000"/>
          </a:xfrm>
          <a:prstGeom prst="bentConnector3">
            <a:avLst>
              <a:gd name="adj1" fmla="val 14400000"/>
            </a:avLst>
          </a:prstGeom>
          <a:noFill/>
          <a:ln w="12700">
            <a:solidFill>
              <a:srgbClr val="A50021"/>
            </a:solidFill>
            <a:miter lim="800000"/>
            <a:headEnd type="triangle" w="med" len="med"/>
            <a:tailEnd type="triangle" w="med" len="med"/>
          </a:ln>
          <a:effectLst/>
        </p:spPr>
      </p:cxnSp>
      <p:cxnSp>
        <p:nvCxnSpPr>
          <p:cNvPr id="21524" name="AutoShape 20"/>
          <p:cNvCxnSpPr>
            <a:cxnSpLocks noChangeShapeType="1"/>
            <a:stCxn id="21509" idx="3"/>
            <a:endCxn id="21507" idx="3"/>
          </p:cNvCxnSpPr>
          <p:nvPr/>
        </p:nvCxnSpPr>
        <p:spPr bwMode="auto">
          <a:xfrm rot="16200000" flipH="1">
            <a:off x="3694906" y="4995069"/>
            <a:ext cx="1588" cy="1676400"/>
          </a:xfrm>
          <a:prstGeom prst="bentConnector3">
            <a:avLst>
              <a:gd name="adj1" fmla="val 14400000"/>
            </a:avLst>
          </a:prstGeom>
          <a:noFill/>
          <a:ln w="12700">
            <a:solidFill>
              <a:srgbClr val="A50021"/>
            </a:solidFill>
            <a:miter lim="800000"/>
            <a:headEnd type="triangle" w="med" len="med"/>
            <a:tailEnd type="triangle" w="med" len="med"/>
          </a:ln>
          <a:effectLst/>
        </p:spPr>
      </p:cxnSp>
      <p:cxnSp>
        <p:nvCxnSpPr>
          <p:cNvPr id="21525" name="AutoShape 21"/>
          <p:cNvCxnSpPr>
            <a:cxnSpLocks noChangeShapeType="1"/>
            <a:stCxn id="21507" idx="3"/>
            <a:endCxn id="21513" idx="3"/>
          </p:cNvCxnSpPr>
          <p:nvPr/>
        </p:nvCxnSpPr>
        <p:spPr bwMode="auto">
          <a:xfrm rot="16200000" flipH="1">
            <a:off x="5371306" y="4995069"/>
            <a:ext cx="1588" cy="1676400"/>
          </a:xfrm>
          <a:prstGeom prst="bentConnector3">
            <a:avLst>
              <a:gd name="adj1" fmla="val 14400000"/>
            </a:avLst>
          </a:prstGeom>
          <a:noFill/>
          <a:ln w="12700">
            <a:solidFill>
              <a:srgbClr val="A50021"/>
            </a:solidFill>
            <a:miter lim="800000"/>
            <a:headEnd type="triangle" w="med" len="med"/>
            <a:tailEnd type="triangle" w="med" len="med"/>
          </a:ln>
          <a:effectLst/>
        </p:spPr>
      </p:cxnSp>
      <p:cxnSp>
        <p:nvCxnSpPr>
          <p:cNvPr id="21526" name="AutoShape 22"/>
          <p:cNvCxnSpPr>
            <a:cxnSpLocks noChangeShapeType="1"/>
            <a:stCxn id="21507" idx="3"/>
            <a:endCxn id="21510" idx="3"/>
          </p:cNvCxnSpPr>
          <p:nvPr/>
        </p:nvCxnSpPr>
        <p:spPr bwMode="auto">
          <a:xfrm rot="16200000" flipH="1">
            <a:off x="6247606" y="4118769"/>
            <a:ext cx="1588" cy="3429000"/>
          </a:xfrm>
          <a:prstGeom prst="bentConnector3">
            <a:avLst>
              <a:gd name="adj1" fmla="val 14400000"/>
            </a:avLst>
          </a:prstGeom>
          <a:noFill/>
          <a:ln w="12700">
            <a:solidFill>
              <a:srgbClr val="A50021"/>
            </a:solidFill>
            <a:miter lim="800000"/>
            <a:headEnd type="triangle" w="med" len="med"/>
            <a:tailEnd type="triangle" w="med" len="med"/>
          </a:ln>
          <a:effectLst/>
        </p:spPr>
      </p:cxnSp>
      <p:cxnSp>
        <p:nvCxnSpPr>
          <p:cNvPr id="21527" name="AutoShape 23"/>
          <p:cNvCxnSpPr>
            <a:cxnSpLocks noChangeShapeType="1"/>
            <a:stCxn id="21507" idx="3"/>
            <a:endCxn id="21512" idx="4"/>
          </p:cNvCxnSpPr>
          <p:nvPr/>
        </p:nvCxnSpPr>
        <p:spPr bwMode="auto">
          <a:xfrm rot="5400000" flipH="1" flipV="1">
            <a:off x="5952331" y="3098007"/>
            <a:ext cx="1316037" cy="4152900"/>
          </a:xfrm>
          <a:prstGeom prst="bentConnector4">
            <a:avLst>
              <a:gd name="adj1" fmla="val -17370"/>
              <a:gd name="adj2" fmla="val 105505"/>
            </a:avLst>
          </a:prstGeom>
          <a:noFill/>
          <a:ln w="12700">
            <a:solidFill>
              <a:srgbClr val="A50021"/>
            </a:solidFill>
            <a:miter lim="800000"/>
            <a:headEnd type="triangle" w="med" len="med"/>
            <a:tailEnd type="triangle" w="med" len="med"/>
          </a:ln>
          <a:effectLst/>
        </p:spPr>
      </p:cxnSp>
      <p:sp>
        <p:nvSpPr>
          <p:cNvPr id="21529" name="AutoShape 25"/>
          <p:cNvSpPr>
            <a:spLocks noChangeArrowheads="1"/>
          </p:cNvSpPr>
          <p:nvPr/>
        </p:nvSpPr>
        <p:spPr bwMode="auto">
          <a:xfrm>
            <a:off x="6553200" y="2209800"/>
            <a:ext cx="1981200" cy="69850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Erwat Laboratories</a:t>
            </a:r>
          </a:p>
        </p:txBody>
      </p:sp>
      <p:sp>
        <p:nvSpPr>
          <p:cNvPr id="21530" name="AutoShape 26"/>
          <p:cNvSpPr>
            <a:spLocks noChangeArrowheads="1"/>
          </p:cNvSpPr>
          <p:nvPr/>
        </p:nvSpPr>
        <p:spPr bwMode="auto">
          <a:xfrm>
            <a:off x="6553200" y="3048000"/>
            <a:ext cx="1981200" cy="698500"/>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a:r>
              <a:rPr lang="en-US" sz="1800">
                <a:latin typeface="Arial" charset="0"/>
              </a:rPr>
              <a:t>Buffalo City</a:t>
            </a:r>
          </a:p>
        </p:txBody>
      </p:sp>
      <p:sp>
        <p:nvSpPr>
          <p:cNvPr id="21534" name="Rectangle 30"/>
          <p:cNvSpPr>
            <a:spLocks noChangeArrowheads="1"/>
          </p:cNvSpPr>
          <p:nvPr/>
        </p:nvSpPr>
        <p:spPr bwMode="auto">
          <a:xfrm>
            <a:off x="6324600" y="1524000"/>
            <a:ext cx="2438400" cy="2438400"/>
          </a:xfrm>
          <a:prstGeom prst="rect">
            <a:avLst/>
          </a:prstGeom>
          <a:noFill/>
          <a:ln w="12700">
            <a:solidFill>
              <a:srgbClr val="A50021"/>
            </a:solidFill>
            <a:miter lim="800000"/>
            <a:headEnd/>
            <a:tailEnd/>
          </a:ln>
          <a:effectLst/>
        </p:spPr>
        <p:txBody>
          <a:bodyPr/>
          <a:lstStyle/>
          <a:p>
            <a:pPr algn="ctr"/>
            <a:r>
              <a:rPr lang="en-US" sz="1800">
                <a:latin typeface="Arial" charset="0"/>
              </a:rPr>
              <a:t>Terminal Emulation Connection</a:t>
            </a:r>
          </a:p>
        </p:txBody>
      </p:sp>
      <p:cxnSp>
        <p:nvCxnSpPr>
          <p:cNvPr id="21535" name="AutoShape 31"/>
          <p:cNvCxnSpPr>
            <a:cxnSpLocks noChangeShapeType="1"/>
            <a:stCxn id="21534" idx="1"/>
            <a:endCxn id="21512" idx="2"/>
          </p:cNvCxnSpPr>
          <p:nvPr/>
        </p:nvCxnSpPr>
        <p:spPr bwMode="auto">
          <a:xfrm rot="10800000" flipH="1" flipV="1">
            <a:off x="6324600" y="2743200"/>
            <a:ext cx="914400" cy="1773238"/>
          </a:xfrm>
          <a:prstGeom prst="bentConnector3">
            <a:avLst>
              <a:gd name="adj1" fmla="val -25000"/>
            </a:avLst>
          </a:prstGeom>
          <a:noFill/>
          <a:ln w="12700">
            <a:solidFill>
              <a:srgbClr val="A50021"/>
            </a:solidFill>
            <a:miter lim="800000"/>
            <a:headEnd/>
            <a:tailEnd type="triangl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839200" cy="1143000"/>
          </a:xfrm>
        </p:spPr>
        <p:txBody>
          <a:bodyPr/>
          <a:lstStyle/>
          <a:p>
            <a:r>
              <a:rPr lang="en-US" sz="3600">
                <a:latin typeface="Arial Black" pitchFamily="34" charset="0"/>
              </a:rPr>
              <a:t>WMS Infrastructure - Local Server</a:t>
            </a:r>
          </a:p>
        </p:txBody>
      </p:sp>
      <p:grpSp>
        <p:nvGrpSpPr>
          <p:cNvPr id="18445" name="Group 13"/>
          <p:cNvGrpSpPr>
            <a:grpSpLocks/>
          </p:cNvGrpSpPr>
          <p:nvPr/>
        </p:nvGrpSpPr>
        <p:grpSpPr bwMode="auto">
          <a:xfrm>
            <a:off x="990600" y="2286000"/>
            <a:ext cx="7010400" cy="4397375"/>
            <a:chOff x="528" y="1344"/>
            <a:chExt cx="4416" cy="2770"/>
          </a:xfrm>
        </p:grpSpPr>
        <p:sp>
          <p:nvSpPr>
            <p:cNvPr id="18436" name="AutoShape 4"/>
            <p:cNvSpPr>
              <a:spLocks noChangeArrowheads="1"/>
            </p:cNvSpPr>
            <p:nvPr/>
          </p:nvSpPr>
          <p:spPr bwMode="auto">
            <a:xfrm>
              <a:off x="2208" y="3216"/>
              <a:ext cx="1056" cy="898"/>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Database Server</a:t>
              </a:r>
            </a:p>
          </p:txBody>
        </p:sp>
        <p:sp>
          <p:nvSpPr>
            <p:cNvPr id="18437" name="AutoShape 5"/>
            <p:cNvSpPr>
              <a:spLocks noChangeArrowheads="1"/>
            </p:cNvSpPr>
            <p:nvPr/>
          </p:nvSpPr>
          <p:spPr bwMode="auto">
            <a:xfrm>
              <a:off x="528" y="2544"/>
              <a:ext cx="4416" cy="311"/>
            </a:xfrm>
            <a:prstGeom prst="flowChartTerminator">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Local Area Network with Front end Software</a:t>
              </a:r>
            </a:p>
          </p:txBody>
        </p:sp>
        <p:sp>
          <p:nvSpPr>
            <p:cNvPr id="18438" name="AutoShape 6"/>
            <p:cNvSpPr>
              <a:spLocks noChangeArrowheads="1"/>
            </p:cNvSpPr>
            <p:nvPr/>
          </p:nvSpPr>
          <p:spPr bwMode="auto">
            <a:xfrm>
              <a:off x="2112" y="1344"/>
              <a:ext cx="1248" cy="816"/>
            </a:xfrm>
            <a:prstGeom prst="flowChartMultidocumen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User PC</a:t>
              </a:r>
            </a:p>
          </p:txBody>
        </p:sp>
        <p:cxnSp>
          <p:nvCxnSpPr>
            <p:cNvPr id="18439" name="AutoShape 7"/>
            <p:cNvCxnSpPr>
              <a:cxnSpLocks noChangeShapeType="1"/>
              <a:stCxn id="18437" idx="2"/>
              <a:endCxn id="18436" idx="1"/>
            </p:cNvCxnSpPr>
            <p:nvPr/>
          </p:nvCxnSpPr>
          <p:spPr bwMode="auto">
            <a:xfrm>
              <a:off x="2736" y="2855"/>
              <a:ext cx="0" cy="361"/>
            </a:xfrm>
            <a:prstGeom prst="straightConnector1">
              <a:avLst/>
            </a:prstGeom>
            <a:ln>
              <a:headEnd type="triangle" w="med" len="med"/>
              <a:tailEnd type="triangle" w="med" len="med"/>
            </a:ln>
          </p:spPr>
          <p:style>
            <a:lnRef idx="2">
              <a:schemeClr val="accent1"/>
            </a:lnRef>
            <a:fillRef idx="1">
              <a:schemeClr val="lt1"/>
            </a:fillRef>
            <a:effectRef idx="0">
              <a:schemeClr val="accent1"/>
            </a:effectRef>
            <a:fontRef idx="minor">
              <a:schemeClr val="dk1"/>
            </a:fontRef>
          </p:style>
        </p:cxnSp>
        <p:cxnSp>
          <p:nvCxnSpPr>
            <p:cNvPr id="18440" name="AutoShape 8"/>
            <p:cNvCxnSpPr>
              <a:cxnSpLocks noChangeShapeType="1"/>
              <a:stCxn id="18438" idx="2"/>
              <a:endCxn id="18437" idx="0"/>
            </p:cNvCxnSpPr>
            <p:nvPr/>
          </p:nvCxnSpPr>
          <p:spPr bwMode="auto">
            <a:xfrm>
              <a:off x="2736" y="2095"/>
              <a:ext cx="0" cy="449"/>
            </a:xfrm>
            <a:prstGeom prst="straightConnector1">
              <a:avLst/>
            </a:prstGeom>
            <a:ln>
              <a:headEnd type="triangle" w="med" len="med"/>
              <a:tailEnd type="triangle" w="med" len="med"/>
            </a:ln>
          </p:spPr>
          <p:style>
            <a:lnRef idx="2">
              <a:schemeClr val="accent1"/>
            </a:lnRef>
            <a:fillRef idx="1">
              <a:schemeClr val="lt1"/>
            </a:fillRef>
            <a:effectRef idx="0">
              <a:schemeClr val="accent1"/>
            </a:effectRef>
            <a:fontRef idx="minor">
              <a:schemeClr val="dk1"/>
            </a:fontRef>
          </p:style>
        </p:cxnSp>
        <p:sp>
          <p:nvSpPr>
            <p:cNvPr id="18441" name="AutoShape 9"/>
            <p:cNvSpPr>
              <a:spLocks noChangeArrowheads="1"/>
            </p:cNvSpPr>
            <p:nvPr/>
          </p:nvSpPr>
          <p:spPr bwMode="auto">
            <a:xfrm>
              <a:off x="3840" y="3216"/>
              <a:ext cx="1056" cy="898"/>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sp>
          <p:nvSpPr>
            <p:cNvPr id="18442" name="AutoShape 10"/>
            <p:cNvSpPr>
              <a:spLocks noChangeArrowheads="1"/>
            </p:cNvSpPr>
            <p:nvPr/>
          </p:nvSpPr>
          <p:spPr bwMode="auto">
            <a:xfrm>
              <a:off x="576" y="3216"/>
              <a:ext cx="1056" cy="898"/>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cxnSp>
          <p:nvCxnSpPr>
            <p:cNvPr id="18443" name="AutoShape 11"/>
            <p:cNvCxnSpPr>
              <a:cxnSpLocks noChangeShapeType="1"/>
              <a:stCxn id="18436" idx="2"/>
              <a:endCxn id="18442" idx="4"/>
            </p:cNvCxnSpPr>
            <p:nvPr/>
          </p:nvCxnSpPr>
          <p:spPr bwMode="auto">
            <a:xfrm flipH="1">
              <a:off x="1632" y="3665"/>
              <a:ext cx="576" cy="0"/>
            </a:xfrm>
            <a:prstGeom prst="straightConnector1">
              <a:avLst/>
            </a:prstGeom>
            <a:ln>
              <a:headEnd type="triangle" w="med" len="med"/>
              <a:tailEnd type="triangle" w="med" len="med"/>
            </a:ln>
          </p:spPr>
          <p:style>
            <a:lnRef idx="2">
              <a:schemeClr val="accent1"/>
            </a:lnRef>
            <a:fillRef idx="1">
              <a:schemeClr val="lt1"/>
            </a:fillRef>
            <a:effectRef idx="0">
              <a:schemeClr val="accent1"/>
            </a:effectRef>
            <a:fontRef idx="minor">
              <a:schemeClr val="dk1"/>
            </a:fontRef>
          </p:style>
        </p:cxnSp>
        <p:cxnSp>
          <p:nvCxnSpPr>
            <p:cNvPr id="18444" name="AutoShape 12"/>
            <p:cNvCxnSpPr>
              <a:cxnSpLocks noChangeShapeType="1"/>
              <a:stCxn id="18441" idx="2"/>
              <a:endCxn id="18436" idx="4"/>
            </p:cNvCxnSpPr>
            <p:nvPr/>
          </p:nvCxnSpPr>
          <p:spPr bwMode="auto">
            <a:xfrm flipH="1">
              <a:off x="3264" y="3665"/>
              <a:ext cx="576" cy="0"/>
            </a:xfrm>
            <a:prstGeom prst="straightConnector1">
              <a:avLst/>
            </a:prstGeom>
            <a:ln>
              <a:headEnd type="triangle" w="med" len="med"/>
              <a:tailEnd type="triangle" w="med" len="med"/>
            </a:ln>
          </p:spPr>
          <p:style>
            <a:lnRef idx="2">
              <a:schemeClr val="accent1"/>
            </a:lnRef>
            <a:fillRef idx="1">
              <a:schemeClr val="lt1"/>
            </a:fillRef>
            <a:effectRef idx="0">
              <a:schemeClr val="accent1"/>
            </a:effectRef>
            <a:fontRef idx="minor">
              <a:schemeClr val="dk1"/>
            </a:fontRef>
          </p:style>
        </p:cxnSp>
      </p:grpSp>
      <p:sp>
        <p:nvSpPr>
          <p:cNvPr id="18446" name="Rectangle 14"/>
          <p:cNvSpPr>
            <a:spLocks noChangeArrowheads="1"/>
          </p:cNvSpPr>
          <p:nvPr/>
        </p:nvSpPr>
        <p:spPr bwMode="auto">
          <a:xfrm>
            <a:off x="533400" y="1295400"/>
            <a:ext cx="8001000" cy="5486400"/>
          </a:xfrm>
          <a:prstGeom prst="rect">
            <a:avLst/>
          </a:prstGeom>
          <a:noFill/>
          <a:ln w="25400">
            <a:solidFill>
              <a:srgbClr val="A50021"/>
            </a:solidFill>
            <a:miter lim="800000"/>
            <a:headEnd/>
            <a:tailEnd/>
          </a:ln>
          <a:effectLst/>
        </p:spPr>
        <p:txBody>
          <a:bodyPr/>
          <a:lstStyle/>
          <a:p>
            <a:pPr algn="ctr"/>
            <a:r>
              <a:rPr lang="en-US" sz="1800"/>
              <a:t>Client – Server Configuration – Office with Local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7772400" cy="1143000"/>
          </a:xfrm>
        </p:spPr>
        <p:txBody>
          <a:bodyPr>
            <a:normAutofit fontScale="90000"/>
          </a:bodyPr>
          <a:lstStyle/>
          <a:p>
            <a:r>
              <a:rPr lang="en-US" sz="3600">
                <a:latin typeface="Arial Black" pitchFamily="34" charset="0"/>
              </a:rPr>
              <a:t>WMS Infrastructure – Remote Server</a:t>
            </a:r>
          </a:p>
        </p:txBody>
      </p:sp>
      <p:sp>
        <p:nvSpPr>
          <p:cNvPr id="19460" name="AutoShape 4"/>
          <p:cNvSpPr>
            <a:spLocks noChangeArrowheads="1"/>
          </p:cNvSpPr>
          <p:nvPr/>
        </p:nvSpPr>
        <p:spPr bwMode="auto">
          <a:xfrm>
            <a:off x="36576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Database Server</a:t>
            </a:r>
          </a:p>
        </p:txBody>
      </p:sp>
      <p:sp>
        <p:nvSpPr>
          <p:cNvPr id="19461" name="AutoShape 5"/>
          <p:cNvSpPr>
            <a:spLocks noChangeArrowheads="1"/>
          </p:cNvSpPr>
          <p:nvPr/>
        </p:nvSpPr>
        <p:spPr bwMode="auto">
          <a:xfrm>
            <a:off x="990600" y="4343400"/>
            <a:ext cx="7010400" cy="493713"/>
          </a:xfrm>
          <a:prstGeom prst="flowChartTerminator">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Local Area Network</a:t>
            </a:r>
          </a:p>
        </p:txBody>
      </p:sp>
      <p:sp>
        <p:nvSpPr>
          <p:cNvPr id="19462" name="AutoShape 6"/>
          <p:cNvSpPr>
            <a:spLocks noChangeArrowheads="1"/>
          </p:cNvSpPr>
          <p:nvPr/>
        </p:nvSpPr>
        <p:spPr bwMode="auto">
          <a:xfrm>
            <a:off x="3505200" y="1752600"/>
            <a:ext cx="1981200" cy="1219200"/>
          </a:xfrm>
          <a:prstGeom prst="flowChartMultidocumen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User PC with Terminal Emulation</a:t>
            </a:r>
          </a:p>
        </p:txBody>
      </p:sp>
      <p:cxnSp>
        <p:nvCxnSpPr>
          <p:cNvPr id="19463" name="AutoShape 7"/>
          <p:cNvCxnSpPr>
            <a:cxnSpLocks noChangeShapeType="1"/>
            <a:stCxn id="19461" idx="2"/>
            <a:endCxn id="19460" idx="1"/>
          </p:cNvCxnSpPr>
          <p:nvPr/>
        </p:nvCxnSpPr>
        <p:spPr bwMode="auto">
          <a:xfrm>
            <a:off x="4495800" y="4837113"/>
            <a:ext cx="0" cy="344487"/>
          </a:xfrm>
          <a:prstGeom prst="straightConnector1">
            <a:avLst/>
          </a:prstGeom>
          <a:noFill/>
          <a:ln w="12700">
            <a:solidFill>
              <a:srgbClr val="993300"/>
            </a:solidFill>
            <a:round/>
            <a:headEnd type="triangle" w="med" len="med"/>
            <a:tailEnd type="triangle" w="med" len="med"/>
          </a:ln>
          <a:effectLst/>
        </p:spPr>
      </p:cxnSp>
      <p:cxnSp>
        <p:nvCxnSpPr>
          <p:cNvPr id="19464" name="AutoShape 8"/>
          <p:cNvCxnSpPr>
            <a:cxnSpLocks noChangeShapeType="1"/>
            <a:stCxn id="19462" idx="2"/>
            <a:endCxn id="19469" idx="0"/>
          </p:cNvCxnSpPr>
          <p:nvPr/>
        </p:nvCxnSpPr>
        <p:spPr bwMode="auto">
          <a:xfrm>
            <a:off x="4495800" y="2874963"/>
            <a:ext cx="0" cy="401637"/>
          </a:xfrm>
          <a:prstGeom prst="straightConnector1">
            <a:avLst/>
          </a:prstGeom>
          <a:noFill/>
          <a:ln w="12700">
            <a:solidFill>
              <a:srgbClr val="993300"/>
            </a:solidFill>
            <a:round/>
            <a:headEnd type="triangle" w="med" len="med"/>
            <a:tailEnd type="triangle" w="med" len="med"/>
          </a:ln>
          <a:effectLst/>
        </p:spPr>
      </p:cxnSp>
      <p:sp>
        <p:nvSpPr>
          <p:cNvPr id="19465" name="AutoShape 9"/>
          <p:cNvSpPr>
            <a:spLocks noChangeArrowheads="1"/>
          </p:cNvSpPr>
          <p:nvPr/>
        </p:nvSpPr>
        <p:spPr bwMode="auto">
          <a:xfrm>
            <a:off x="62484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sp>
        <p:nvSpPr>
          <p:cNvPr id="19466" name="AutoShape 10"/>
          <p:cNvSpPr>
            <a:spLocks noChangeArrowheads="1"/>
          </p:cNvSpPr>
          <p:nvPr/>
        </p:nvSpPr>
        <p:spPr bwMode="auto">
          <a:xfrm>
            <a:off x="10668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cxnSp>
        <p:nvCxnSpPr>
          <p:cNvPr id="19467" name="AutoShape 11"/>
          <p:cNvCxnSpPr>
            <a:cxnSpLocks noChangeShapeType="1"/>
            <a:stCxn id="19460" idx="2"/>
            <a:endCxn id="19466" idx="4"/>
          </p:cNvCxnSpPr>
          <p:nvPr/>
        </p:nvCxnSpPr>
        <p:spPr bwMode="auto">
          <a:xfrm flipH="1">
            <a:off x="2743200" y="5894388"/>
            <a:ext cx="914400" cy="0"/>
          </a:xfrm>
          <a:prstGeom prst="straightConnector1">
            <a:avLst/>
          </a:prstGeom>
          <a:noFill/>
          <a:ln w="12700">
            <a:solidFill>
              <a:srgbClr val="A50021"/>
            </a:solidFill>
            <a:round/>
            <a:headEnd type="triangle" w="med" len="med"/>
            <a:tailEnd type="triangle" w="med" len="med"/>
          </a:ln>
          <a:effectLst/>
        </p:spPr>
      </p:cxnSp>
      <p:cxnSp>
        <p:nvCxnSpPr>
          <p:cNvPr id="19468" name="AutoShape 12"/>
          <p:cNvCxnSpPr>
            <a:cxnSpLocks noChangeShapeType="1"/>
            <a:stCxn id="19465" idx="2"/>
            <a:endCxn id="19460" idx="4"/>
          </p:cNvCxnSpPr>
          <p:nvPr/>
        </p:nvCxnSpPr>
        <p:spPr bwMode="auto">
          <a:xfrm flipH="1">
            <a:off x="5334000" y="5894388"/>
            <a:ext cx="914400" cy="0"/>
          </a:xfrm>
          <a:prstGeom prst="straightConnector1">
            <a:avLst/>
          </a:prstGeom>
          <a:noFill/>
          <a:ln w="12700">
            <a:solidFill>
              <a:srgbClr val="A50021"/>
            </a:solidFill>
            <a:round/>
            <a:headEnd type="triangle" w="med" len="med"/>
            <a:tailEnd type="triangle" w="med" len="med"/>
          </a:ln>
          <a:effectLst/>
        </p:spPr>
      </p:cxnSp>
      <p:sp>
        <p:nvSpPr>
          <p:cNvPr id="19469" name="AutoShape 13"/>
          <p:cNvSpPr>
            <a:spLocks noChangeArrowheads="1"/>
          </p:cNvSpPr>
          <p:nvPr/>
        </p:nvSpPr>
        <p:spPr bwMode="auto">
          <a:xfrm>
            <a:off x="2667000" y="3276600"/>
            <a:ext cx="3657600" cy="69850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Terminal Server</a:t>
            </a:r>
          </a:p>
        </p:txBody>
      </p:sp>
      <p:sp>
        <p:nvSpPr>
          <p:cNvPr id="19471" name="Rectangle 15"/>
          <p:cNvSpPr>
            <a:spLocks noChangeArrowheads="1"/>
          </p:cNvSpPr>
          <p:nvPr/>
        </p:nvSpPr>
        <p:spPr bwMode="auto">
          <a:xfrm>
            <a:off x="533400" y="1295400"/>
            <a:ext cx="8001000" cy="5486400"/>
          </a:xfrm>
          <a:prstGeom prst="rect">
            <a:avLst/>
          </a:prstGeom>
          <a:noFill/>
          <a:ln w="25400">
            <a:solidFill>
              <a:srgbClr val="A50021"/>
            </a:solidFill>
            <a:miter lim="800000"/>
            <a:headEnd/>
            <a:tailEnd/>
          </a:ln>
          <a:effectLst/>
        </p:spPr>
        <p:txBody>
          <a:bodyPr/>
          <a:lstStyle/>
          <a:p>
            <a:pPr algn="ctr"/>
            <a:r>
              <a:rPr lang="en-US" sz="1800" dirty="0"/>
              <a:t>Client – Server Configuration – Office with Terminal Emulation</a:t>
            </a:r>
          </a:p>
        </p:txBody>
      </p:sp>
      <p:cxnSp>
        <p:nvCxnSpPr>
          <p:cNvPr id="19470" name="AutoShape 14"/>
          <p:cNvCxnSpPr>
            <a:cxnSpLocks noChangeShapeType="1"/>
            <a:stCxn id="19469" idx="2"/>
            <a:endCxn id="19461" idx="0"/>
          </p:cNvCxnSpPr>
          <p:nvPr/>
        </p:nvCxnSpPr>
        <p:spPr bwMode="auto">
          <a:xfrm>
            <a:off x="4495800" y="3975100"/>
            <a:ext cx="0" cy="368300"/>
          </a:xfrm>
          <a:prstGeom prst="straightConnector1">
            <a:avLst/>
          </a:prstGeom>
          <a:noFill/>
          <a:ln w="12700">
            <a:solidFill>
              <a:srgbClr val="A50021"/>
            </a:solidFill>
            <a:round/>
            <a:headEnd type="triangl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8610600" cy="609600"/>
          </a:xfrm>
        </p:spPr>
        <p:txBody>
          <a:bodyPr>
            <a:normAutofit fontScale="90000"/>
          </a:bodyPr>
          <a:lstStyle/>
          <a:p>
            <a:r>
              <a:rPr lang="en-US" sz="3600">
                <a:latin typeface="Arial Black" pitchFamily="34" charset="0"/>
              </a:rPr>
              <a:t>Supported Business Functions 1</a:t>
            </a:r>
          </a:p>
        </p:txBody>
      </p:sp>
      <p:sp>
        <p:nvSpPr>
          <p:cNvPr id="3075" name="Text Box 3"/>
          <p:cNvSpPr txBox="1">
            <a:spLocks noChangeArrowheads="1"/>
          </p:cNvSpPr>
          <p:nvPr/>
        </p:nvSpPr>
        <p:spPr bwMode="auto">
          <a:xfrm>
            <a:off x="0" y="762000"/>
            <a:ext cx="9144000" cy="4365625"/>
          </a:xfrm>
          <a:prstGeom prst="rect">
            <a:avLst/>
          </a:prstGeom>
          <a:noFill/>
          <a:ln w="9525">
            <a:noFill/>
            <a:miter lim="800000"/>
            <a:headEnd/>
            <a:tailEnd/>
          </a:ln>
          <a:effectLst/>
        </p:spPr>
        <p:txBody>
          <a:bodyPr>
            <a:spAutoFit/>
          </a:bodyPr>
          <a:lstStyle/>
          <a:p>
            <a:pPr>
              <a:spcBef>
                <a:spcPct val="50000"/>
              </a:spcBef>
            </a:pPr>
            <a:r>
              <a:rPr lang="en-GB" sz="2800">
                <a:solidFill>
                  <a:srgbClr val="555CB1"/>
                </a:solidFill>
                <a:latin typeface="Arial" charset="0"/>
                <a:cs typeface="Arial" charset="0"/>
              </a:rPr>
              <a:t>WMS is an inter-directorate initiative and support, or will support the following business functions directly or indirectly:</a:t>
            </a:r>
            <a:endParaRPr lang="en-US" sz="2800">
              <a:latin typeface="Arial" charset="0"/>
              <a:cs typeface="Times New Roman" pitchFamily="18" charset="0"/>
            </a:endParaRPr>
          </a:p>
          <a:p>
            <a:pPr>
              <a:spcBef>
                <a:spcPct val="50000"/>
              </a:spcBef>
            </a:pPr>
            <a:r>
              <a:rPr lang="en-US" sz="2800">
                <a:latin typeface="Tahoma" pitchFamily="34" charset="0"/>
                <a:cs typeface="Times New Roman" pitchFamily="18" charset="0"/>
              </a:rPr>
              <a:t>     </a:t>
            </a:r>
            <a:r>
              <a:rPr lang="en-GB" sz="2800">
                <a:solidFill>
                  <a:srgbClr val="A50021"/>
                </a:solidFill>
                <a:latin typeface="Tahoma" pitchFamily="34" charset="0"/>
                <a:cs typeface="Arial" charset="0"/>
              </a:rPr>
              <a:t>Maintain a national water and environmental quality     	database</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Manage national and regional operational monitoring</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Effluent discharge impacts</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Compliance to license conditions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7772400" cy="1143000"/>
          </a:xfrm>
        </p:spPr>
        <p:txBody>
          <a:bodyPr>
            <a:normAutofit fontScale="90000"/>
          </a:bodyPr>
          <a:lstStyle/>
          <a:p>
            <a:r>
              <a:rPr lang="en-US" sz="3600">
                <a:latin typeface="Arial Black" pitchFamily="34" charset="0"/>
              </a:rPr>
              <a:t>WMS Infrastructure – External Server</a:t>
            </a:r>
          </a:p>
        </p:txBody>
      </p:sp>
      <p:sp>
        <p:nvSpPr>
          <p:cNvPr id="20483" name="AutoShape 3"/>
          <p:cNvSpPr>
            <a:spLocks noChangeArrowheads="1"/>
          </p:cNvSpPr>
          <p:nvPr/>
        </p:nvSpPr>
        <p:spPr bwMode="auto">
          <a:xfrm>
            <a:off x="36576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Database Server</a:t>
            </a:r>
          </a:p>
        </p:txBody>
      </p:sp>
      <p:sp>
        <p:nvSpPr>
          <p:cNvPr id="20484" name="AutoShape 4"/>
          <p:cNvSpPr>
            <a:spLocks noChangeArrowheads="1"/>
          </p:cNvSpPr>
          <p:nvPr/>
        </p:nvSpPr>
        <p:spPr bwMode="auto">
          <a:xfrm>
            <a:off x="990600" y="4343400"/>
            <a:ext cx="7010400" cy="493713"/>
          </a:xfrm>
          <a:prstGeom prst="flowChartTerminator">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Local Area Network</a:t>
            </a:r>
          </a:p>
        </p:txBody>
      </p:sp>
      <p:sp>
        <p:nvSpPr>
          <p:cNvPr id="20485" name="AutoShape 5"/>
          <p:cNvSpPr>
            <a:spLocks noChangeArrowheads="1"/>
          </p:cNvSpPr>
          <p:nvPr/>
        </p:nvSpPr>
        <p:spPr bwMode="auto">
          <a:xfrm>
            <a:off x="3505200" y="1981200"/>
            <a:ext cx="1981200" cy="1143000"/>
          </a:xfrm>
          <a:prstGeom prst="flowChartMultidocumen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User PC with Terminal Emulation</a:t>
            </a:r>
          </a:p>
        </p:txBody>
      </p:sp>
      <p:cxnSp>
        <p:nvCxnSpPr>
          <p:cNvPr id="20486" name="AutoShape 6"/>
          <p:cNvCxnSpPr>
            <a:cxnSpLocks noChangeShapeType="1"/>
            <a:stCxn id="20484" idx="2"/>
            <a:endCxn id="20483" idx="1"/>
          </p:cNvCxnSpPr>
          <p:nvPr/>
        </p:nvCxnSpPr>
        <p:spPr bwMode="auto">
          <a:xfrm>
            <a:off x="4495800" y="4837113"/>
            <a:ext cx="0" cy="344487"/>
          </a:xfrm>
          <a:prstGeom prst="straightConnector1">
            <a:avLst/>
          </a:prstGeom>
          <a:noFill/>
          <a:ln w="12700">
            <a:solidFill>
              <a:srgbClr val="993300"/>
            </a:solidFill>
            <a:round/>
            <a:headEnd type="triangle" w="med" len="med"/>
            <a:tailEnd type="triangle" w="med" len="med"/>
          </a:ln>
          <a:effectLst/>
        </p:spPr>
      </p:cxnSp>
      <p:cxnSp>
        <p:nvCxnSpPr>
          <p:cNvPr id="20487" name="AutoShape 7"/>
          <p:cNvCxnSpPr>
            <a:cxnSpLocks noChangeShapeType="1"/>
            <a:stCxn id="20485" idx="2"/>
            <a:endCxn id="20492" idx="0"/>
          </p:cNvCxnSpPr>
          <p:nvPr/>
        </p:nvCxnSpPr>
        <p:spPr bwMode="auto">
          <a:xfrm>
            <a:off x="4495800" y="3033713"/>
            <a:ext cx="0" cy="395287"/>
          </a:xfrm>
          <a:prstGeom prst="straightConnector1">
            <a:avLst/>
          </a:prstGeom>
          <a:noFill/>
          <a:ln w="12700">
            <a:solidFill>
              <a:srgbClr val="993300"/>
            </a:solidFill>
            <a:round/>
            <a:headEnd type="triangle" w="med" len="med"/>
            <a:tailEnd type="triangle" w="med" len="med"/>
          </a:ln>
          <a:effectLst/>
        </p:spPr>
      </p:cxnSp>
      <p:sp>
        <p:nvSpPr>
          <p:cNvPr id="20488" name="AutoShape 8"/>
          <p:cNvSpPr>
            <a:spLocks noChangeArrowheads="1"/>
          </p:cNvSpPr>
          <p:nvPr/>
        </p:nvSpPr>
        <p:spPr bwMode="auto">
          <a:xfrm>
            <a:off x="62484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sp>
        <p:nvSpPr>
          <p:cNvPr id="20489" name="AutoShape 9"/>
          <p:cNvSpPr>
            <a:spLocks noChangeArrowheads="1"/>
          </p:cNvSpPr>
          <p:nvPr/>
        </p:nvSpPr>
        <p:spPr bwMode="auto">
          <a:xfrm>
            <a:off x="1066800" y="5181600"/>
            <a:ext cx="1676400" cy="1425575"/>
          </a:xfrm>
          <a:prstGeom prst="flowChartMagneticDisk">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Remote</a:t>
            </a:r>
          </a:p>
          <a:p>
            <a:pPr algn="ctr"/>
            <a:r>
              <a:rPr lang="en-US" sz="1800">
                <a:latin typeface="Arial" charset="0"/>
              </a:rPr>
              <a:t>Database Server</a:t>
            </a:r>
          </a:p>
        </p:txBody>
      </p:sp>
      <p:cxnSp>
        <p:nvCxnSpPr>
          <p:cNvPr id="20490" name="AutoShape 10"/>
          <p:cNvCxnSpPr>
            <a:cxnSpLocks noChangeShapeType="1"/>
            <a:stCxn id="20483" idx="2"/>
            <a:endCxn id="20489" idx="4"/>
          </p:cNvCxnSpPr>
          <p:nvPr/>
        </p:nvCxnSpPr>
        <p:spPr bwMode="auto">
          <a:xfrm flipH="1">
            <a:off x="2743200" y="5894388"/>
            <a:ext cx="914400" cy="0"/>
          </a:xfrm>
          <a:prstGeom prst="straightConnector1">
            <a:avLst/>
          </a:prstGeom>
          <a:noFill/>
          <a:ln w="12700">
            <a:solidFill>
              <a:srgbClr val="A50021"/>
            </a:solidFill>
            <a:round/>
            <a:headEnd type="triangle" w="med" len="med"/>
            <a:tailEnd type="triangle" w="med" len="med"/>
          </a:ln>
          <a:effectLst/>
        </p:spPr>
      </p:cxnSp>
      <p:cxnSp>
        <p:nvCxnSpPr>
          <p:cNvPr id="20491" name="AutoShape 11"/>
          <p:cNvCxnSpPr>
            <a:cxnSpLocks noChangeShapeType="1"/>
            <a:stCxn id="20488" idx="2"/>
            <a:endCxn id="20483" idx="4"/>
          </p:cNvCxnSpPr>
          <p:nvPr/>
        </p:nvCxnSpPr>
        <p:spPr bwMode="auto">
          <a:xfrm flipH="1">
            <a:off x="5334000" y="5894388"/>
            <a:ext cx="914400" cy="0"/>
          </a:xfrm>
          <a:prstGeom prst="straightConnector1">
            <a:avLst/>
          </a:prstGeom>
          <a:noFill/>
          <a:ln w="12700">
            <a:solidFill>
              <a:srgbClr val="A50021"/>
            </a:solidFill>
            <a:round/>
            <a:headEnd type="triangle" w="med" len="med"/>
            <a:tailEnd type="triangle" w="med" len="med"/>
          </a:ln>
          <a:effectLst/>
        </p:spPr>
      </p:cxnSp>
      <p:sp>
        <p:nvSpPr>
          <p:cNvPr id="20492" name="AutoShape 12"/>
          <p:cNvSpPr>
            <a:spLocks noChangeArrowheads="1"/>
          </p:cNvSpPr>
          <p:nvPr/>
        </p:nvSpPr>
        <p:spPr bwMode="auto">
          <a:xfrm>
            <a:off x="2667000" y="3429000"/>
            <a:ext cx="3657600" cy="54610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sz="1800">
                <a:latin typeface="Arial" charset="0"/>
              </a:rPr>
              <a:t>Terminal Server</a:t>
            </a:r>
          </a:p>
        </p:txBody>
      </p:sp>
      <p:sp>
        <p:nvSpPr>
          <p:cNvPr id="20493" name="Rectangle 13"/>
          <p:cNvSpPr>
            <a:spLocks noChangeArrowheads="1"/>
          </p:cNvSpPr>
          <p:nvPr/>
        </p:nvSpPr>
        <p:spPr bwMode="auto">
          <a:xfrm>
            <a:off x="533400" y="1295400"/>
            <a:ext cx="8001000" cy="5486400"/>
          </a:xfrm>
          <a:prstGeom prst="rect">
            <a:avLst/>
          </a:prstGeom>
          <a:noFill/>
          <a:ln w="25400">
            <a:solidFill>
              <a:srgbClr val="A50021"/>
            </a:solidFill>
            <a:miter lim="800000"/>
            <a:headEnd/>
            <a:tailEnd/>
          </a:ln>
          <a:effectLst/>
        </p:spPr>
        <p:txBody>
          <a:bodyPr/>
          <a:lstStyle/>
          <a:p>
            <a:pPr algn="ctr"/>
            <a:r>
              <a:rPr lang="en-US" sz="1800"/>
              <a:t>Client – Server Configuration – External office with Terminal Emulation</a:t>
            </a:r>
          </a:p>
        </p:txBody>
      </p:sp>
      <p:cxnSp>
        <p:nvCxnSpPr>
          <p:cNvPr id="20494" name="AutoShape 14"/>
          <p:cNvCxnSpPr>
            <a:cxnSpLocks noChangeShapeType="1"/>
            <a:stCxn id="20492" idx="2"/>
            <a:endCxn id="20484" idx="0"/>
          </p:cNvCxnSpPr>
          <p:nvPr/>
        </p:nvCxnSpPr>
        <p:spPr bwMode="auto">
          <a:xfrm>
            <a:off x="4495800" y="3975100"/>
            <a:ext cx="0" cy="368300"/>
          </a:xfrm>
          <a:prstGeom prst="straightConnector1">
            <a:avLst/>
          </a:prstGeom>
          <a:noFill/>
          <a:ln w="12700">
            <a:solidFill>
              <a:srgbClr val="A50021"/>
            </a:solidFill>
            <a:round/>
            <a:headEnd type="triangle" w="med" len="med"/>
            <a:tailEnd type="triangle" w="med" len="med"/>
          </a:ln>
          <a:effectLst/>
        </p:spPr>
      </p:cxnSp>
      <p:sp>
        <p:nvSpPr>
          <p:cNvPr id="20495" name="Rectangle 15"/>
          <p:cNvSpPr>
            <a:spLocks noChangeArrowheads="1"/>
          </p:cNvSpPr>
          <p:nvPr/>
        </p:nvSpPr>
        <p:spPr bwMode="auto">
          <a:xfrm>
            <a:off x="685800" y="4038600"/>
            <a:ext cx="7620000" cy="2590800"/>
          </a:xfrm>
          <a:prstGeom prst="rect">
            <a:avLst/>
          </a:prstGeom>
          <a:noFill/>
          <a:ln w="25400">
            <a:solidFill>
              <a:srgbClr val="0070C0"/>
            </a:solidFill>
            <a:miter lim="800000"/>
            <a:headEnd/>
            <a:tailEnd/>
          </a:ln>
          <a:effectLst/>
        </p:spPr>
        <p:txBody>
          <a:bodyPr/>
          <a:lstStyle/>
          <a:p>
            <a:pPr algn="ctr"/>
            <a:r>
              <a:rPr lang="en-US" sz="1800" dirty="0" err="1"/>
              <a:t>OPENNET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autoUpdateAnimBg="0"/>
      <p:bldP spid="2049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0"/>
            <a:ext cx="8458200" cy="609600"/>
          </a:xfrm>
        </p:spPr>
        <p:txBody>
          <a:bodyPr>
            <a:normAutofit fontScale="90000"/>
          </a:bodyPr>
          <a:lstStyle/>
          <a:p>
            <a:r>
              <a:rPr lang="en-US" sz="3600">
                <a:latin typeface="Arial Black" pitchFamily="34" charset="0"/>
              </a:rPr>
              <a:t>Supported Business Functions 2</a:t>
            </a:r>
          </a:p>
        </p:txBody>
      </p:sp>
      <p:sp>
        <p:nvSpPr>
          <p:cNvPr id="4099" name="Text Box 3"/>
          <p:cNvSpPr txBox="1">
            <a:spLocks noChangeArrowheads="1"/>
          </p:cNvSpPr>
          <p:nvPr/>
        </p:nvSpPr>
        <p:spPr bwMode="auto">
          <a:xfrm>
            <a:off x="0" y="762000"/>
            <a:ext cx="9144000" cy="5221288"/>
          </a:xfrm>
          <a:prstGeom prst="rect">
            <a:avLst/>
          </a:prstGeom>
          <a:noFill/>
          <a:ln w="9525">
            <a:noFill/>
            <a:miter lim="800000"/>
            <a:headEnd/>
            <a:tailEnd/>
          </a:ln>
          <a:effectLst/>
        </p:spPr>
        <p:txBody>
          <a:bodyPr>
            <a:spAutoFit/>
          </a:bodyPr>
          <a:lstStyle/>
          <a:p>
            <a:pPr>
              <a:spcBef>
                <a:spcPct val="50000"/>
              </a:spcBef>
            </a:pPr>
            <a:r>
              <a:rPr lang="en-GB" sz="2800">
                <a:solidFill>
                  <a:srgbClr val="555CB1"/>
                </a:solidFill>
                <a:latin typeface="Arial" charset="0"/>
                <a:cs typeface="Arial" charset="0"/>
              </a:rPr>
              <a:t>WMS is an inter directorate initiative and support, or will support the following business functions directly or indirectly:</a:t>
            </a:r>
            <a:endParaRPr lang="en-US" sz="2800">
              <a:latin typeface="Arial" charset="0"/>
              <a:cs typeface="Times New Roman" pitchFamily="18" charset="0"/>
            </a:endParaRPr>
          </a:p>
          <a:p>
            <a:pPr>
              <a:spcBef>
                <a:spcPct val="50000"/>
              </a:spcBef>
            </a:pPr>
            <a:r>
              <a:rPr lang="en-GB" sz="2800">
                <a:latin typeface="Tahoma" pitchFamily="34" charset="0"/>
                <a:cs typeface="Arial" charset="0"/>
              </a:rPr>
              <a:t>     </a:t>
            </a:r>
            <a:r>
              <a:rPr lang="en-GB" sz="2800">
                <a:solidFill>
                  <a:srgbClr val="A50021"/>
                </a:solidFill>
                <a:latin typeface="Tahoma" pitchFamily="34" charset="0"/>
                <a:cs typeface="Arial" charset="0"/>
              </a:rPr>
              <a:t>Compliance to goals and objectives</a:t>
            </a:r>
          </a:p>
          <a:p>
            <a:pPr>
              <a:spcBef>
                <a:spcPct val="50000"/>
              </a:spcBef>
            </a:pPr>
            <a:r>
              <a:rPr lang="en-GB" sz="2800">
                <a:solidFill>
                  <a:srgbClr val="A50021"/>
                </a:solidFill>
                <a:latin typeface="Tahoma" pitchFamily="34" charset="0"/>
                <a:cs typeface="Arial" charset="0"/>
              </a:rPr>
              <a:t>     Trend determination</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Status of water resources</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Fitness of water for human health</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Incident management</a:t>
            </a:r>
            <a:endParaRPr lang="en-US" sz="2800">
              <a:solidFill>
                <a:srgbClr val="A50021"/>
              </a:solidFill>
              <a:latin typeface="Tahoma" pitchFamily="34" charset="0"/>
              <a:cs typeface="Times New Roman" pitchFamily="18" charset="0"/>
            </a:endParaRPr>
          </a:p>
          <a:p>
            <a:pPr>
              <a:spcBef>
                <a:spcPct val="50000"/>
              </a:spcBef>
            </a:pPr>
            <a:r>
              <a:rPr lang="en-GB" sz="2800">
                <a:solidFill>
                  <a:srgbClr val="A50021"/>
                </a:solidFill>
                <a:latin typeface="Tahoma" pitchFamily="34" charset="0"/>
                <a:cs typeface="Times New Roman" pitchFamily="18" charset="0"/>
              </a:rPr>
              <a:t>     </a:t>
            </a:r>
            <a:r>
              <a:rPr lang="en-GB" sz="2800">
                <a:solidFill>
                  <a:srgbClr val="A50021"/>
                </a:solidFill>
                <a:latin typeface="Tahoma" pitchFamily="34" charset="0"/>
                <a:cs typeface="Arial" charset="0"/>
              </a:rPr>
              <a:t>Catchments management</a:t>
            </a:r>
            <a:endParaRPr lang="en-US" sz="2800">
              <a:solidFill>
                <a:srgbClr val="A50021"/>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CCEC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0"/>
            <a:ext cx="8458200" cy="609600"/>
          </a:xfrm>
        </p:spPr>
        <p:txBody>
          <a:bodyPr>
            <a:normAutofit fontScale="90000"/>
          </a:bodyPr>
          <a:lstStyle/>
          <a:p>
            <a:r>
              <a:rPr lang="en-US" sz="3600">
                <a:latin typeface="Arial Black" pitchFamily="34" charset="0"/>
              </a:rPr>
              <a:t>Supported Business Functions 3</a:t>
            </a:r>
          </a:p>
        </p:txBody>
      </p:sp>
      <p:sp>
        <p:nvSpPr>
          <p:cNvPr id="6147" name="Text Box 3"/>
          <p:cNvSpPr txBox="1">
            <a:spLocks noChangeArrowheads="1"/>
          </p:cNvSpPr>
          <p:nvPr/>
        </p:nvSpPr>
        <p:spPr bwMode="auto">
          <a:xfrm>
            <a:off x="0" y="838200"/>
            <a:ext cx="9144000" cy="5221288"/>
          </a:xfrm>
          <a:prstGeom prst="rect">
            <a:avLst/>
          </a:prstGeom>
          <a:noFill/>
          <a:ln w="9525">
            <a:noFill/>
            <a:miter lim="800000"/>
            <a:headEnd/>
            <a:tailEnd/>
          </a:ln>
          <a:effectLst/>
        </p:spPr>
        <p:txBody>
          <a:bodyPr>
            <a:spAutoFit/>
          </a:bodyPr>
          <a:lstStyle/>
          <a:p>
            <a:pPr>
              <a:spcBef>
                <a:spcPct val="50000"/>
              </a:spcBef>
            </a:pPr>
            <a:r>
              <a:rPr lang="en-GB" sz="2800" dirty="0">
                <a:solidFill>
                  <a:srgbClr val="555CB1"/>
                </a:solidFill>
                <a:latin typeface="Arial" charset="0"/>
                <a:cs typeface="Arial" charset="0"/>
              </a:rPr>
              <a:t>WMS is an inter directorate initiative and </a:t>
            </a:r>
            <a:r>
              <a:rPr lang="en-GB" sz="2800" dirty="0" smtClean="0">
                <a:solidFill>
                  <a:srgbClr val="555CB1"/>
                </a:solidFill>
                <a:latin typeface="Arial" charset="0"/>
                <a:cs typeface="Arial" charset="0"/>
              </a:rPr>
              <a:t>supports, </a:t>
            </a:r>
            <a:r>
              <a:rPr lang="en-GB" sz="2800" dirty="0">
                <a:solidFill>
                  <a:srgbClr val="555CB1"/>
                </a:solidFill>
                <a:latin typeface="Arial" charset="0"/>
                <a:cs typeface="Arial" charset="0"/>
              </a:rPr>
              <a:t>or will </a:t>
            </a:r>
            <a:r>
              <a:rPr lang="en-GB" sz="2800" dirty="0" smtClean="0">
                <a:solidFill>
                  <a:srgbClr val="555CB1"/>
                </a:solidFill>
                <a:latin typeface="Arial" charset="0"/>
                <a:cs typeface="Arial" charset="0"/>
              </a:rPr>
              <a:t>support, </a:t>
            </a:r>
            <a:r>
              <a:rPr lang="en-GB" sz="2800" dirty="0">
                <a:solidFill>
                  <a:srgbClr val="555CB1"/>
                </a:solidFill>
                <a:latin typeface="Arial" charset="0"/>
                <a:cs typeface="Arial" charset="0"/>
              </a:rPr>
              <a:t>the following business functions directly or indirectly:</a:t>
            </a:r>
            <a:endParaRPr lang="en-US" sz="2800" dirty="0">
              <a:latin typeface="Tahoma" pitchFamily="34" charset="0"/>
              <a:cs typeface="Times New Roman" pitchFamily="18" charset="0"/>
            </a:endParaRPr>
          </a:p>
          <a:p>
            <a:pPr>
              <a:spcBef>
                <a:spcPct val="50000"/>
              </a:spcBef>
            </a:pPr>
            <a:r>
              <a:rPr lang="en-GB" sz="2800" dirty="0">
                <a:latin typeface="Tahoma" pitchFamily="34" charset="0"/>
                <a:cs typeface="Times New Roman" pitchFamily="18" charset="0"/>
              </a:rPr>
              <a:t>     </a:t>
            </a:r>
            <a:r>
              <a:rPr lang="en-GB" sz="2800" dirty="0">
                <a:solidFill>
                  <a:srgbClr val="A50021"/>
                </a:solidFill>
                <a:latin typeface="Tahoma" pitchFamily="34" charset="0"/>
                <a:cs typeface="Arial" charset="0"/>
              </a:rPr>
              <a:t>Toxicity assessments</a:t>
            </a:r>
            <a:endParaRPr lang="en-US" sz="2800" dirty="0">
              <a:solidFill>
                <a:srgbClr val="A50021"/>
              </a:solidFill>
              <a:latin typeface="Tahoma" pitchFamily="34" charset="0"/>
              <a:cs typeface="Times New Roman" pitchFamily="18" charset="0"/>
            </a:endParaRPr>
          </a:p>
          <a:p>
            <a:pPr>
              <a:spcBef>
                <a:spcPct val="50000"/>
              </a:spcBef>
            </a:pPr>
            <a:r>
              <a:rPr lang="en-GB" sz="2800" dirty="0">
                <a:solidFill>
                  <a:srgbClr val="A50021"/>
                </a:solidFill>
                <a:latin typeface="Tahoma" pitchFamily="34" charset="0"/>
                <a:cs typeface="Times New Roman" pitchFamily="18" charset="0"/>
              </a:rPr>
              <a:t>     </a:t>
            </a:r>
            <a:r>
              <a:rPr lang="en-GB" sz="2800" dirty="0">
                <a:solidFill>
                  <a:srgbClr val="A50021"/>
                </a:solidFill>
                <a:latin typeface="Tahoma" pitchFamily="34" charset="0"/>
                <a:cs typeface="Arial" charset="0"/>
              </a:rPr>
              <a:t>Reserve determination</a:t>
            </a:r>
            <a:endParaRPr lang="en-US" sz="2800" dirty="0">
              <a:solidFill>
                <a:srgbClr val="A50021"/>
              </a:solidFill>
              <a:latin typeface="Tahoma" pitchFamily="34" charset="0"/>
              <a:cs typeface="Times New Roman" pitchFamily="18" charset="0"/>
            </a:endParaRPr>
          </a:p>
          <a:p>
            <a:pPr>
              <a:spcBef>
                <a:spcPct val="50000"/>
              </a:spcBef>
            </a:pPr>
            <a:r>
              <a:rPr lang="en-US" sz="2800" dirty="0">
                <a:solidFill>
                  <a:srgbClr val="A50021"/>
                </a:solidFill>
                <a:latin typeface="Tahoma" pitchFamily="34" charset="0"/>
                <a:cs typeface="Times New Roman" pitchFamily="18" charset="0"/>
              </a:rPr>
              <a:t>     Future possibilities:</a:t>
            </a:r>
          </a:p>
          <a:p>
            <a:pPr lvl="1">
              <a:spcBef>
                <a:spcPct val="50000"/>
              </a:spcBef>
              <a:buFontTx/>
              <a:buChar char="•"/>
            </a:pPr>
            <a:r>
              <a:rPr lang="en-US" sz="2800" dirty="0">
                <a:solidFill>
                  <a:srgbClr val="A50021"/>
                </a:solidFill>
                <a:latin typeface="Tahoma" pitchFamily="34" charset="0"/>
                <a:cs typeface="Times New Roman" pitchFamily="18" charset="0"/>
              </a:rPr>
              <a:t> </a:t>
            </a:r>
            <a:r>
              <a:rPr lang="en-GB" sz="2800" dirty="0">
                <a:solidFill>
                  <a:srgbClr val="A50021"/>
                </a:solidFill>
                <a:latin typeface="Tahoma" pitchFamily="34" charset="0"/>
                <a:cs typeface="Arial" charset="0"/>
              </a:rPr>
              <a:t>What if scenarios</a:t>
            </a:r>
          </a:p>
          <a:p>
            <a:pPr lvl="1">
              <a:spcBef>
                <a:spcPct val="50000"/>
              </a:spcBef>
              <a:buFontTx/>
              <a:buChar char="•"/>
            </a:pPr>
            <a:r>
              <a:rPr lang="en-GB" sz="2800" dirty="0">
                <a:solidFill>
                  <a:srgbClr val="A50021"/>
                </a:solidFill>
                <a:latin typeface="Tahoma" pitchFamily="34" charset="0"/>
                <a:cs typeface="Arial" charset="0"/>
              </a:rPr>
              <a:t> Modelling</a:t>
            </a:r>
          </a:p>
          <a:p>
            <a:pPr>
              <a:spcBef>
                <a:spcPct val="50000"/>
              </a:spcBef>
            </a:pPr>
            <a:r>
              <a:rPr lang="en-GB" sz="2800" dirty="0">
                <a:latin typeface="Tahoma" pitchFamily="34" charset="0"/>
                <a:cs typeface="Arial" charset="0"/>
              </a:rPr>
              <a:t>     </a:t>
            </a:r>
            <a:endParaRPr lang="en-US" sz="2800" dirty="0">
              <a:latin typeface="Tahoma" pitchFamily="34"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181" name="Picture 13" descr="P1010601c"/>
          <p:cNvPicPr>
            <a:picLocks noChangeAspect="1" noChangeArrowheads="1"/>
          </p:cNvPicPr>
          <p:nvPr/>
        </p:nvPicPr>
        <p:blipFill>
          <a:blip r:embed="rId3" cstate="print"/>
          <a:srcRect/>
          <a:stretch>
            <a:fillRect/>
          </a:stretch>
        </p:blipFill>
        <p:spPr bwMode="auto">
          <a:xfrm>
            <a:off x="0" y="0"/>
            <a:ext cx="9144000" cy="7156450"/>
          </a:xfrm>
          <a:prstGeom prst="rect">
            <a:avLst/>
          </a:prstGeom>
          <a:noFill/>
        </p:spPr>
      </p:pic>
      <p:sp>
        <p:nvSpPr>
          <p:cNvPr id="7172" name="AutoShape 4"/>
          <p:cNvSpPr>
            <a:spLocks noChangeArrowheads="1"/>
          </p:cNvSpPr>
          <p:nvPr/>
        </p:nvSpPr>
        <p:spPr bwMode="auto">
          <a:xfrm>
            <a:off x="3657600" y="609600"/>
            <a:ext cx="5486400" cy="523220"/>
          </a:xfrm>
          <a:prstGeom prst="leftArrowCallout">
            <a:avLst>
              <a:gd name="adj1" fmla="val 17481"/>
              <a:gd name="adj2" fmla="val 25000"/>
              <a:gd name="adj3" fmla="val 77905"/>
              <a:gd name="adj4" fmla="val 77921"/>
            </a:avLst>
          </a:prstGeom>
          <a:solidFill>
            <a:srgbClr val="C0C0C0"/>
          </a:solidFill>
          <a:ln w="12700">
            <a:solidFill>
              <a:srgbClr val="800000"/>
            </a:solidFill>
            <a:miter lim="800000"/>
            <a:headEnd/>
            <a:tailEnd/>
          </a:ln>
          <a:effectLst/>
        </p:spPr>
        <p:txBody>
          <a:bodyPr anchor="ctr">
            <a:spAutoFit/>
          </a:bodyPr>
          <a:lstStyle/>
          <a:p>
            <a:pPr algn="ctr"/>
            <a:r>
              <a:rPr lang="en-US" sz="1400" dirty="0">
                <a:latin typeface="Arial" charset="0"/>
              </a:rPr>
              <a:t>Define the </a:t>
            </a:r>
            <a:r>
              <a:rPr lang="en-US" sz="1400" b="1" dirty="0">
                <a:latin typeface="Arial" charset="0"/>
              </a:rPr>
              <a:t>Geographical Features</a:t>
            </a:r>
            <a:r>
              <a:rPr lang="en-US" sz="1400" dirty="0">
                <a:latin typeface="Arial" charset="0"/>
              </a:rPr>
              <a:t> relevant for water resource management</a:t>
            </a:r>
          </a:p>
        </p:txBody>
      </p:sp>
      <p:sp>
        <p:nvSpPr>
          <p:cNvPr id="7173" name="AutoShape 5"/>
          <p:cNvSpPr>
            <a:spLocks noChangeArrowheads="1"/>
          </p:cNvSpPr>
          <p:nvPr/>
        </p:nvSpPr>
        <p:spPr bwMode="auto">
          <a:xfrm>
            <a:off x="3659188" y="1126474"/>
            <a:ext cx="5484812" cy="1538883"/>
          </a:xfrm>
          <a:prstGeom prst="leftArrowCallout">
            <a:avLst>
              <a:gd name="adj1" fmla="val 25000"/>
              <a:gd name="adj2" fmla="val 25000"/>
              <a:gd name="adj3" fmla="val 36912"/>
              <a:gd name="adj4" fmla="val 77889"/>
            </a:avLst>
          </a:prstGeom>
          <a:solidFill>
            <a:srgbClr val="CCFFFF"/>
          </a:solidFill>
          <a:ln w="9525">
            <a:solidFill>
              <a:srgbClr val="800000"/>
            </a:solidFill>
            <a:miter lim="800000"/>
            <a:headEnd/>
            <a:tailEnd/>
          </a:ln>
          <a:effectLst/>
        </p:spPr>
        <p:txBody>
          <a:bodyPr anchor="ctr">
            <a:spAutoFit/>
          </a:bodyPr>
          <a:lstStyle/>
          <a:p>
            <a:pPr algn="ctr"/>
            <a:r>
              <a:rPr lang="en-US" sz="1400">
                <a:latin typeface="Arial" charset="0"/>
              </a:rPr>
              <a:t>Resources:</a:t>
            </a:r>
          </a:p>
          <a:p>
            <a:pPr algn="ctr"/>
            <a:r>
              <a:rPr lang="en-US" sz="1400">
                <a:latin typeface="Arial" charset="0"/>
              </a:rPr>
              <a:t>Rivers</a:t>
            </a:r>
          </a:p>
          <a:p>
            <a:pPr algn="ctr"/>
            <a:r>
              <a:rPr lang="en-US" sz="1400">
                <a:latin typeface="Arial" charset="0"/>
              </a:rPr>
              <a:t>Water Bodies</a:t>
            </a:r>
          </a:p>
          <a:p>
            <a:pPr algn="ctr"/>
            <a:r>
              <a:rPr lang="en-US" sz="1200">
                <a:latin typeface="Arial" charset="0"/>
              </a:rPr>
              <a:t>Dams/Reservoirs</a:t>
            </a:r>
          </a:p>
          <a:p>
            <a:pPr algn="ctr"/>
            <a:r>
              <a:rPr lang="en-US" sz="1200">
                <a:latin typeface="Arial" charset="0"/>
              </a:rPr>
              <a:t>Estuaries</a:t>
            </a:r>
          </a:p>
          <a:p>
            <a:pPr algn="ctr"/>
            <a:r>
              <a:rPr lang="en-US" sz="1200">
                <a:latin typeface="Arial" charset="0"/>
              </a:rPr>
              <a:t>Wetlands</a:t>
            </a:r>
          </a:p>
          <a:p>
            <a:pPr algn="ctr"/>
            <a:r>
              <a:rPr lang="en-US" sz="1400">
                <a:latin typeface="Arial" charset="0"/>
              </a:rPr>
              <a:t>Groundwater Features</a:t>
            </a:r>
          </a:p>
        </p:txBody>
      </p:sp>
      <p:sp>
        <p:nvSpPr>
          <p:cNvPr id="7174" name="AutoShape 6"/>
          <p:cNvSpPr>
            <a:spLocks noChangeArrowheads="1"/>
          </p:cNvSpPr>
          <p:nvPr/>
        </p:nvSpPr>
        <p:spPr bwMode="auto">
          <a:xfrm>
            <a:off x="3657600" y="2659011"/>
            <a:ext cx="5484813" cy="1077218"/>
          </a:xfrm>
          <a:prstGeom prst="leftArrowCallout">
            <a:avLst>
              <a:gd name="adj1" fmla="val 25000"/>
              <a:gd name="adj2" fmla="val 25000"/>
              <a:gd name="adj3" fmla="val 52348"/>
              <a:gd name="adj4" fmla="val 77921"/>
            </a:avLst>
          </a:prstGeom>
          <a:solidFill>
            <a:schemeClr val="accent1"/>
          </a:solidFill>
          <a:ln w="9525">
            <a:solidFill>
              <a:srgbClr val="800000"/>
            </a:solidFill>
            <a:miter lim="800000"/>
            <a:headEnd/>
            <a:tailEnd/>
          </a:ln>
          <a:effectLst/>
        </p:spPr>
        <p:txBody>
          <a:bodyPr anchor="ctr">
            <a:spAutoFit/>
          </a:bodyPr>
          <a:lstStyle/>
          <a:p>
            <a:pPr algn="ctr"/>
            <a:r>
              <a:rPr lang="en-US" sz="1400">
                <a:latin typeface="Arial" charset="0"/>
              </a:rPr>
              <a:t>What impact on resources?</a:t>
            </a:r>
          </a:p>
          <a:p>
            <a:pPr algn="ctr"/>
            <a:r>
              <a:rPr lang="en-US" sz="1400">
                <a:latin typeface="Arial" charset="0"/>
              </a:rPr>
              <a:t>Water-use Sites</a:t>
            </a:r>
          </a:p>
          <a:p>
            <a:pPr algn="ctr"/>
            <a:r>
              <a:rPr lang="en-US" sz="1200">
                <a:latin typeface="Arial" charset="0"/>
              </a:rPr>
              <a:t>Industries</a:t>
            </a:r>
          </a:p>
          <a:p>
            <a:pPr algn="ctr"/>
            <a:r>
              <a:rPr lang="en-US" sz="1200">
                <a:latin typeface="Arial" charset="0"/>
              </a:rPr>
              <a:t>Mines</a:t>
            </a:r>
          </a:p>
          <a:p>
            <a:pPr algn="ctr"/>
            <a:r>
              <a:rPr lang="en-US" sz="1200">
                <a:latin typeface="Arial" charset="0"/>
              </a:rPr>
              <a:t>Other Sites</a:t>
            </a:r>
          </a:p>
        </p:txBody>
      </p:sp>
      <p:sp>
        <p:nvSpPr>
          <p:cNvPr id="7175" name="AutoShape 7"/>
          <p:cNvSpPr>
            <a:spLocks noChangeArrowheads="1"/>
          </p:cNvSpPr>
          <p:nvPr/>
        </p:nvSpPr>
        <p:spPr bwMode="auto">
          <a:xfrm>
            <a:off x="3657600" y="3729883"/>
            <a:ext cx="5486400" cy="1323439"/>
          </a:xfrm>
          <a:prstGeom prst="leftArrowCallout">
            <a:avLst>
              <a:gd name="adj1" fmla="val 25000"/>
              <a:gd name="adj2" fmla="val 25000"/>
              <a:gd name="adj3" fmla="val 36045"/>
              <a:gd name="adj4" fmla="val 77921"/>
            </a:avLst>
          </a:prstGeom>
          <a:solidFill>
            <a:srgbClr val="00FF00"/>
          </a:solidFill>
          <a:ln w="9525">
            <a:solidFill>
              <a:srgbClr val="800000"/>
            </a:solidFill>
            <a:miter lim="800000"/>
            <a:headEnd/>
            <a:tailEnd/>
          </a:ln>
          <a:effectLst/>
        </p:spPr>
        <p:txBody>
          <a:bodyPr anchor="ctr">
            <a:spAutoFit/>
          </a:bodyPr>
          <a:lstStyle/>
          <a:p>
            <a:pPr algn="ctr"/>
            <a:r>
              <a:rPr lang="en-US" sz="1400" dirty="0">
                <a:latin typeface="Arial" charset="0"/>
              </a:rPr>
              <a:t>How do they </a:t>
            </a:r>
            <a:r>
              <a:rPr lang="en-US" sz="1400" dirty="0" smtClean="0">
                <a:latin typeface="Arial" charset="0"/>
              </a:rPr>
              <a:t>affect </a:t>
            </a:r>
            <a:r>
              <a:rPr lang="en-US" sz="1400" dirty="0">
                <a:latin typeface="Arial" charset="0"/>
              </a:rPr>
              <a:t>each other?</a:t>
            </a:r>
          </a:p>
          <a:p>
            <a:pPr algn="ctr"/>
            <a:r>
              <a:rPr lang="en-US" sz="1400" dirty="0">
                <a:latin typeface="Arial" charset="0"/>
              </a:rPr>
              <a:t>Water flow association</a:t>
            </a:r>
          </a:p>
          <a:p>
            <a:pPr algn="ctr"/>
            <a:r>
              <a:rPr lang="en-US" sz="1400" dirty="0">
                <a:latin typeface="Arial" charset="0"/>
              </a:rPr>
              <a:t>Rivers - Rivers</a:t>
            </a:r>
          </a:p>
          <a:p>
            <a:pPr algn="ctr"/>
            <a:r>
              <a:rPr lang="en-US" sz="1400" dirty="0">
                <a:latin typeface="Arial" charset="0"/>
              </a:rPr>
              <a:t>Source – Resource</a:t>
            </a:r>
          </a:p>
          <a:p>
            <a:pPr algn="ctr"/>
            <a:r>
              <a:rPr lang="en-US" sz="1200" dirty="0">
                <a:latin typeface="Arial" charset="0"/>
              </a:rPr>
              <a:t>Discharge</a:t>
            </a:r>
          </a:p>
          <a:p>
            <a:pPr algn="ctr"/>
            <a:r>
              <a:rPr lang="en-US" sz="1200" dirty="0">
                <a:latin typeface="Arial" charset="0"/>
              </a:rPr>
              <a:t>Extraction</a:t>
            </a:r>
          </a:p>
        </p:txBody>
      </p:sp>
      <p:sp>
        <p:nvSpPr>
          <p:cNvPr id="7176" name="AutoShape 8"/>
          <p:cNvSpPr>
            <a:spLocks noChangeArrowheads="1"/>
          </p:cNvSpPr>
          <p:nvPr/>
        </p:nvSpPr>
        <p:spPr bwMode="auto">
          <a:xfrm>
            <a:off x="3657600" y="5046976"/>
            <a:ext cx="5486400" cy="738664"/>
          </a:xfrm>
          <a:prstGeom prst="leftArrowCallout">
            <a:avLst>
              <a:gd name="adj1" fmla="val 25000"/>
              <a:gd name="adj2" fmla="val 25000"/>
              <a:gd name="adj3" fmla="val 76393"/>
              <a:gd name="adj4" fmla="val 77546"/>
            </a:avLst>
          </a:prstGeom>
          <a:solidFill>
            <a:srgbClr val="FF0000"/>
          </a:solidFill>
          <a:ln w="9525">
            <a:solidFill>
              <a:srgbClr val="800000"/>
            </a:solidFill>
            <a:miter lim="800000"/>
            <a:headEnd/>
            <a:tailEnd/>
          </a:ln>
          <a:effectLst/>
        </p:spPr>
        <p:txBody>
          <a:bodyPr anchor="ctr">
            <a:spAutoFit/>
          </a:bodyPr>
          <a:lstStyle/>
          <a:p>
            <a:pPr algn="ctr"/>
            <a:r>
              <a:rPr lang="en-US" sz="1400">
                <a:latin typeface="Arial" charset="0"/>
              </a:rPr>
              <a:t>Monitoring points/sectors</a:t>
            </a:r>
          </a:p>
          <a:p>
            <a:pPr algn="ctr"/>
            <a:r>
              <a:rPr lang="en-US" sz="1400">
                <a:latin typeface="Arial" charset="0"/>
              </a:rPr>
              <a:t>Status</a:t>
            </a:r>
          </a:p>
          <a:p>
            <a:pPr algn="ctr"/>
            <a:r>
              <a:rPr lang="en-US" sz="1400">
                <a:latin typeface="Arial" charset="0"/>
              </a:rPr>
              <a:t>Impact Auditing</a:t>
            </a:r>
            <a:endParaRPr lang="en-US" sz="1200">
              <a:latin typeface="Arial" charset="0"/>
            </a:endParaRPr>
          </a:p>
        </p:txBody>
      </p:sp>
      <p:sp>
        <p:nvSpPr>
          <p:cNvPr id="7177" name="AutoShape 9"/>
          <p:cNvSpPr>
            <a:spLocks noChangeArrowheads="1"/>
          </p:cNvSpPr>
          <p:nvPr/>
        </p:nvSpPr>
        <p:spPr bwMode="auto">
          <a:xfrm>
            <a:off x="3659188" y="5759932"/>
            <a:ext cx="5484812" cy="1123384"/>
          </a:xfrm>
          <a:prstGeom prst="leftArrowCallout">
            <a:avLst>
              <a:gd name="adj1" fmla="val 25000"/>
              <a:gd name="adj2" fmla="val 25000"/>
              <a:gd name="adj3" fmla="val 45920"/>
              <a:gd name="adj4" fmla="val 78264"/>
            </a:avLst>
          </a:prstGeom>
          <a:solidFill>
            <a:srgbClr val="FF6600">
              <a:alpha val="50000"/>
            </a:srgbClr>
          </a:solidFill>
          <a:ln w="9525">
            <a:solidFill>
              <a:srgbClr val="800000"/>
            </a:solidFill>
            <a:miter lim="800000"/>
            <a:headEnd/>
            <a:tailEnd/>
          </a:ln>
          <a:effectLst/>
        </p:spPr>
        <p:txBody>
          <a:bodyPr wrap="square" anchor="ctr">
            <a:spAutoFit/>
          </a:bodyPr>
          <a:lstStyle/>
          <a:p>
            <a:pPr algn="ctr"/>
            <a:r>
              <a:rPr lang="en-US" sz="1200" dirty="0">
                <a:latin typeface="Arial" charset="0"/>
              </a:rPr>
              <a:t>Geographical Areas:</a:t>
            </a:r>
          </a:p>
          <a:p>
            <a:pPr algn="ctr"/>
            <a:r>
              <a:rPr lang="en-US" sz="1100" dirty="0">
                <a:latin typeface="Arial" charset="0"/>
              </a:rPr>
              <a:t>Management Areas - WMA</a:t>
            </a:r>
          </a:p>
          <a:p>
            <a:pPr algn="ctr"/>
            <a:r>
              <a:rPr lang="en-US" sz="1100" dirty="0">
                <a:latin typeface="Arial" charset="0"/>
              </a:rPr>
              <a:t>Provinces</a:t>
            </a:r>
          </a:p>
          <a:p>
            <a:pPr algn="ctr"/>
            <a:r>
              <a:rPr lang="en-US" sz="1100" dirty="0">
                <a:latin typeface="Arial" charset="0"/>
              </a:rPr>
              <a:t>Drainage Regions</a:t>
            </a:r>
          </a:p>
          <a:p>
            <a:pPr algn="ctr"/>
            <a:r>
              <a:rPr lang="en-US" sz="1100" dirty="0">
                <a:latin typeface="Arial" charset="0"/>
              </a:rPr>
              <a:t>Local Authorities</a:t>
            </a:r>
          </a:p>
          <a:p>
            <a:pPr algn="ctr"/>
            <a:r>
              <a:rPr lang="en-US" sz="1100" dirty="0">
                <a:latin typeface="Arial" charset="0"/>
              </a:rPr>
              <a:t>Land-use, etc</a:t>
            </a:r>
          </a:p>
        </p:txBody>
      </p:sp>
      <p:sp>
        <p:nvSpPr>
          <p:cNvPr id="7183" name="AutoShape 15"/>
          <p:cNvSpPr>
            <a:spLocks noChangeArrowheads="1"/>
          </p:cNvSpPr>
          <p:nvPr/>
        </p:nvSpPr>
        <p:spPr bwMode="auto">
          <a:xfrm>
            <a:off x="3124200" y="4038600"/>
            <a:ext cx="228600" cy="228600"/>
          </a:xfrm>
          <a:prstGeom prst="flowChartConnector">
            <a:avLst/>
          </a:prstGeom>
          <a:solidFill>
            <a:srgbClr val="FF0000"/>
          </a:solidFill>
          <a:ln w="12700">
            <a:solidFill>
              <a:schemeClr val="tx1"/>
            </a:solidFill>
            <a:round/>
            <a:headEnd/>
            <a:tailEnd/>
          </a:ln>
          <a:effectLst/>
        </p:spPr>
        <p:txBody>
          <a:bodyPr rot="10800000" wrap="none" anchor="ctr">
            <a:spAutoFit/>
          </a:bodyPr>
          <a:lstStyle/>
          <a:p>
            <a:endParaRPr lang="en-ZA"/>
          </a:p>
        </p:txBody>
      </p:sp>
      <p:sp>
        <p:nvSpPr>
          <p:cNvPr id="7184" name="AutoShape 16"/>
          <p:cNvSpPr>
            <a:spLocks noChangeArrowheads="1"/>
          </p:cNvSpPr>
          <p:nvPr/>
        </p:nvSpPr>
        <p:spPr bwMode="auto">
          <a:xfrm>
            <a:off x="2438400" y="6096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185" name="AutoShape 17"/>
          <p:cNvSpPr>
            <a:spLocks noChangeArrowheads="1"/>
          </p:cNvSpPr>
          <p:nvPr/>
        </p:nvSpPr>
        <p:spPr bwMode="auto">
          <a:xfrm>
            <a:off x="1828800" y="25908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186" name="AutoShape 18"/>
          <p:cNvSpPr>
            <a:spLocks noChangeArrowheads="1"/>
          </p:cNvSpPr>
          <p:nvPr/>
        </p:nvSpPr>
        <p:spPr bwMode="auto">
          <a:xfrm>
            <a:off x="533400" y="5334000"/>
            <a:ext cx="228600" cy="228600"/>
          </a:xfrm>
          <a:prstGeom prst="flowChartConnector">
            <a:avLst/>
          </a:prstGeom>
          <a:solidFill>
            <a:srgbClr val="FF0000"/>
          </a:solidFill>
          <a:ln w="12700">
            <a:solidFill>
              <a:schemeClr val="tx1"/>
            </a:solidFill>
            <a:round/>
            <a:headEnd/>
            <a:tailEnd/>
          </a:ln>
          <a:effectLst/>
        </p:spPr>
        <p:txBody>
          <a:bodyPr rot="10800000" wrap="none" anchor="ctr">
            <a:spAutoFit/>
          </a:bodyPr>
          <a:lstStyle/>
          <a:p>
            <a:endParaRPr lang="en-ZA"/>
          </a:p>
        </p:txBody>
      </p:sp>
      <p:sp>
        <p:nvSpPr>
          <p:cNvPr id="7187" name="AutoShape 19"/>
          <p:cNvSpPr>
            <a:spLocks noChangeArrowheads="1"/>
          </p:cNvSpPr>
          <p:nvPr/>
        </p:nvSpPr>
        <p:spPr bwMode="auto">
          <a:xfrm>
            <a:off x="609600" y="33528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188" name="AutoShape 20"/>
          <p:cNvSpPr>
            <a:spLocks noChangeArrowheads="1"/>
          </p:cNvSpPr>
          <p:nvPr/>
        </p:nvSpPr>
        <p:spPr bwMode="auto">
          <a:xfrm>
            <a:off x="3200400" y="17526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189" name="Freeform 21"/>
          <p:cNvSpPr>
            <a:spLocks/>
          </p:cNvSpPr>
          <p:nvPr/>
        </p:nvSpPr>
        <p:spPr bwMode="auto">
          <a:xfrm>
            <a:off x="0" y="76200"/>
            <a:ext cx="2633663" cy="1566863"/>
          </a:xfrm>
          <a:custGeom>
            <a:avLst/>
            <a:gdLst/>
            <a:ahLst/>
            <a:cxnLst>
              <a:cxn ang="0">
                <a:pos x="1659" y="976"/>
              </a:cxn>
              <a:cxn ang="0">
                <a:pos x="1259" y="964"/>
              </a:cxn>
              <a:cxn ang="0">
                <a:pos x="1141" y="929"/>
              </a:cxn>
              <a:cxn ang="0">
                <a:pos x="542" y="917"/>
              </a:cxn>
              <a:cxn ang="0">
                <a:pos x="507" y="905"/>
              </a:cxn>
              <a:cxn ang="0">
                <a:pos x="448" y="894"/>
              </a:cxn>
              <a:cxn ang="0">
                <a:pos x="248" y="788"/>
              </a:cxn>
              <a:cxn ang="0">
                <a:pos x="166" y="741"/>
              </a:cxn>
              <a:cxn ang="0">
                <a:pos x="60" y="647"/>
              </a:cxn>
              <a:cxn ang="0">
                <a:pos x="13" y="576"/>
              </a:cxn>
              <a:cxn ang="0">
                <a:pos x="36" y="318"/>
              </a:cxn>
              <a:cxn ang="0">
                <a:pos x="84" y="247"/>
              </a:cxn>
              <a:cxn ang="0">
                <a:pos x="119" y="177"/>
              </a:cxn>
              <a:cxn ang="0">
                <a:pos x="131" y="130"/>
              </a:cxn>
              <a:cxn ang="0">
                <a:pos x="424" y="12"/>
              </a:cxn>
              <a:cxn ang="0">
                <a:pos x="777" y="47"/>
              </a:cxn>
              <a:cxn ang="0">
                <a:pos x="848" y="83"/>
              </a:cxn>
              <a:cxn ang="0">
                <a:pos x="930" y="153"/>
              </a:cxn>
              <a:cxn ang="0">
                <a:pos x="1153" y="306"/>
              </a:cxn>
              <a:cxn ang="0">
                <a:pos x="1294" y="400"/>
              </a:cxn>
              <a:cxn ang="0">
                <a:pos x="1330" y="423"/>
              </a:cxn>
              <a:cxn ang="0">
                <a:pos x="1365" y="447"/>
              </a:cxn>
              <a:cxn ang="0">
                <a:pos x="1459" y="553"/>
              </a:cxn>
              <a:cxn ang="0">
                <a:pos x="1506" y="635"/>
              </a:cxn>
              <a:cxn ang="0">
                <a:pos x="1541" y="670"/>
              </a:cxn>
              <a:cxn ang="0">
                <a:pos x="1565" y="706"/>
              </a:cxn>
              <a:cxn ang="0">
                <a:pos x="1600" y="776"/>
              </a:cxn>
              <a:cxn ang="0">
                <a:pos x="1623" y="870"/>
              </a:cxn>
              <a:cxn ang="0">
                <a:pos x="1659" y="976"/>
              </a:cxn>
            </a:cxnLst>
            <a:rect l="0" t="0" r="r" b="b"/>
            <a:pathLst>
              <a:path w="1659" h="987">
                <a:moveTo>
                  <a:pt x="1659" y="976"/>
                </a:moveTo>
                <a:cubicBezTo>
                  <a:pt x="1519" y="985"/>
                  <a:pt x="1397" y="987"/>
                  <a:pt x="1259" y="964"/>
                </a:cubicBezTo>
                <a:cubicBezTo>
                  <a:pt x="1220" y="951"/>
                  <a:pt x="1180" y="942"/>
                  <a:pt x="1141" y="929"/>
                </a:cubicBezTo>
                <a:cubicBezTo>
                  <a:pt x="940" y="941"/>
                  <a:pt x="743" y="940"/>
                  <a:pt x="542" y="917"/>
                </a:cubicBezTo>
                <a:cubicBezTo>
                  <a:pt x="530" y="913"/>
                  <a:pt x="519" y="908"/>
                  <a:pt x="507" y="905"/>
                </a:cubicBezTo>
                <a:cubicBezTo>
                  <a:pt x="488" y="900"/>
                  <a:pt x="467" y="900"/>
                  <a:pt x="448" y="894"/>
                </a:cubicBezTo>
                <a:cubicBezTo>
                  <a:pt x="374" y="872"/>
                  <a:pt x="315" y="822"/>
                  <a:pt x="248" y="788"/>
                </a:cubicBezTo>
                <a:cubicBezTo>
                  <a:pt x="222" y="775"/>
                  <a:pt x="189" y="760"/>
                  <a:pt x="166" y="741"/>
                </a:cubicBezTo>
                <a:cubicBezTo>
                  <a:pt x="133" y="713"/>
                  <a:pt x="87" y="681"/>
                  <a:pt x="60" y="647"/>
                </a:cubicBezTo>
                <a:cubicBezTo>
                  <a:pt x="43" y="625"/>
                  <a:pt x="13" y="576"/>
                  <a:pt x="13" y="576"/>
                </a:cubicBezTo>
                <a:cubicBezTo>
                  <a:pt x="18" y="490"/>
                  <a:pt x="0" y="397"/>
                  <a:pt x="36" y="318"/>
                </a:cubicBezTo>
                <a:cubicBezTo>
                  <a:pt x="48" y="292"/>
                  <a:pt x="84" y="247"/>
                  <a:pt x="84" y="247"/>
                </a:cubicBezTo>
                <a:cubicBezTo>
                  <a:pt x="123" y="121"/>
                  <a:pt x="60" y="311"/>
                  <a:pt x="119" y="177"/>
                </a:cubicBezTo>
                <a:cubicBezTo>
                  <a:pt x="125" y="162"/>
                  <a:pt x="123" y="144"/>
                  <a:pt x="131" y="130"/>
                </a:cubicBezTo>
                <a:cubicBezTo>
                  <a:pt x="174" y="54"/>
                  <a:pt x="346" y="25"/>
                  <a:pt x="424" y="12"/>
                </a:cubicBezTo>
                <a:cubicBezTo>
                  <a:pt x="587" y="19"/>
                  <a:pt x="652" y="8"/>
                  <a:pt x="777" y="47"/>
                </a:cubicBezTo>
                <a:cubicBezTo>
                  <a:pt x="930" y="152"/>
                  <a:pt x="702" y="0"/>
                  <a:pt x="848" y="83"/>
                </a:cubicBezTo>
                <a:cubicBezTo>
                  <a:pt x="917" y="122"/>
                  <a:pt x="874" y="109"/>
                  <a:pt x="930" y="153"/>
                </a:cubicBezTo>
                <a:cubicBezTo>
                  <a:pt x="999" y="207"/>
                  <a:pt x="1080" y="258"/>
                  <a:pt x="1153" y="306"/>
                </a:cubicBezTo>
                <a:cubicBezTo>
                  <a:pt x="1200" y="337"/>
                  <a:pt x="1247" y="369"/>
                  <a:pt x="1294" y="400"/>
                </a:cubicBezTo>
                <a:cubicBezTo>
                  <a:pt x="1306" y="408"/>
                  <a:pt x="1318" y="415"/>
                  <a:pt x="1330" y="423"/>
                </a:cubicBezTo>
                <a:cubicBezTo>
                  <a:pt x="1342" y="431"/>
                  <a:pt x="1365" y="447"/>
                  <a:pt x="1365" y="447"/>
                </a:cubicBezTo>
                <a:cubicBezTo>
                  <a:pt x="1391" y="486"/>
                  <a:pt x="1433" y="514"/>
                  <a:pt x="1459" y="553"/>
                </a:cubicBezTo>
                <a:cubicBezTo>
                  <a:pt x="1476" y="579"/>
                  <a:pt x="1488" y="609"/>
                  <a:pt x="1506" y="635"/>
                </a:cubicBezTo>
                <a:cubicBezTo>
                  <a:pt x="1516" y="648"/>
                  <a:pt x="1530" y="657"/>
                  <a:pt x="1541" y="670"/>
                </a:cubicBezTo>
                <a:cubicBezTo>
                  <a:pt x="1550" y="681"/>
                  <a:pt x="1557" y="694"/>
                  <a:pt x="1565" y="706"/>
                </a:cubicBezTo>
                <a:cubicBezTo>
                  <a:pt x="1591" y="788"/>
                  <a:pt x="1557" y="692"/>
                  <a:pt x="1600" y="776"/>
                </a:cubicBezTo>
                <a:cubicBezTo>
                  <a:pt x="1616" y="807"/>
                  <a:pt x="1614" y="836"/>
                  <a:pt x="1623" y="870"/>
                </a:cubicBezTo>
                <a:cubicBezTo>
                  <a:pt x="1624" y="875"/>
                  <a:pt x="1652" y="956"/>
                  <a:pt x="1659" y="976"/>
                </a:cubicBezTo>
                <a:close/>
              </a:path>
            </a:pathLst>
          </a:custGeom>
          <a:solidFill>
            <a:srgbClr val="FF9933">
              <a:alpha val="50000"/>
            </a:srgbClr>
          </a:solidFill>
          <a:ln w="12700" cap="flat" cmpd="sng">
            <a:solidFill>
              <a:schemeClr val="tx1"/>
            </a:solidFill>
            <a:prstDash val="solid"/>
            <a:round/>
            <a:headEnd/>
            <a:tailEnd/>
          </a:ln>
          <a:effectLst/>
        </p:spPr>
        <p:txBody>
          <a:bodyPr rot="10800000" wrap="none">
            <a:spAutoFit/>
          </a:bodyPr>
          <a:lstStyle/>
          <a:p>
            <a:endParaRPr lang="en-ZA"/>
          </a:p>
        </p:txBody>
      </p:sp>
      <p:sp>
        <p:nvSpPr>
          <p:cNvPr id="7190" name="AutoShape 22"/>
          <p:cNvSpPr>
            <a:spLocks noChangeArrowheads="1"/>
          </p:cNvSpPr>
          <p:nvPr/>
        </p:nvSpPr>
        <p:spPr bwMode="auto">
          <a:xfrm>
            <a:off x="2743200" y="533400"/>
            <a:ext cx="457200" cy="381000"/>
          </a:xfrm>
          <a:custGeom>
            <a:avLst/>
            <a:gdLst>
              <a:gd name="G0" fmla="+- 13425 0 0"/>
              <a:gd name="G1" fmla="+- 8820 0 0"/>
              <a:gd name="G2" fmla="+- 21600 0 8820"/>
              <a:gd name="G3" fmla="+- 10800 0 8820"/>
              <a:gd name="G4" fmla="+- 21600 0 13425"/>
              <a:gd name="G5" fmla="*/ G4 G3 10800"/>
              <a:gd name="G6" fmla="+- 21600 0 G5"/>
              <a:gd name="T0" fmla="*/ 13425 w 21600"/>
              <a:gd name="T1" fmla="*/ 0 h 21600"/>
              <a:gd name="T2" fmla="*/ 0 w 21600"/>
              <a:gd name="T3" fmla="*/ 10800 h 21600"/>
              <a:gd name="T4" fmla="*/ 134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25" y="0"/>
                </a:moveTo>
                <a:lnTo>
                  <a:pt x="13425" y="8820"/>
                </a:lnTo>
                <a:lnTo>
                  <a:pt x="3375" y="8820"/>
                </a:lnTo>
                <a:lnTo>
                  <a:pt x="3375" y="12780"/>
                </a:lnTo>
                <a:lnTo>
                  <a:pt x="13425" y="12780"/>
                </a:lnTo>
                <a:lnTo>
                  <a:pt x="13425" y="21600"/>
                </a:lnTo>
                <a:lnTo>
                  <a:pt x="21600" y="10800"/>
                </a:lnTo>
                <a:close/>
              </a:path>
              <a:path w="21600" h="21600">
                <a:moveTo>
                  <a:pt x="1350" y="8820"/>
                </a:moveTo>
                <a:lnTo>
                  <a:pt x="1350" y="12780"/>
                </a:lnTo>
                <a:lnTo>
                  <a:pt x="2700" y="12780"/>
                </a:lnTo>
                <a:lnTo>
                  <a:pt x="2700" y="8820"/>
                </a:lnTo>
                <a:close/>
              </a:path>
              <a:path w="21600" h="21600">
                <a:moveTo>
                  <a:pt x="0" y="8820"/>
                </a:moveTo>
                <a:lnTo>
                  <a:pt x="0" y="12780"/>
                </a:lnTo>
                <a:lnTo>
                  <a:pt x="675" y="12780"/>
                </a:lnTo>
                <a:lnTo>
                  <a:pt x="675" y="8820"/>
                </a:lnTo>
                <a:close/>
              </a:path>
            </a:pathLst>
          </a:custGeom>
          <a:solidFill>
            <a:srgbClr val="00FF00"/>
          </a:solidFill>
          <a:ln w="12700">
            <a:solidFill>
              <a:schemeClr val="tx1"/>
            </a:solidFill>
            <a:miter lim="800000"/>
            <a:headEnd/>
            <a:tailEnd/>
          </a:ln>
          <a:effectLst/>
        </p:spPr>
        <p:txBody>
          <a:bodyPr rot="10800000" anchor="ctr">
            <a:spAutoFit/>
          </a:bodyPr>
          <a:lstStyle/>
          <a:p>
            <a:endParaRPr lang="en-ZA"/>
          </a:p>
        </p:txBody>
      </p:sp>
      <p:sp>
        <p:nvSpPr>
          <p:cNvPr id="7191" name="AutoShape 23"/>
          <p:cNvSpPr>
            <a:spLocks noChangeArrowheads="1"/>
          </p:cNvSpPr>
          <p:nvPr/>
        </p:nvSpPr>
        <p:spPr bwMode="auto">
          <a:xfrm>
            <a:off x="990600" y="3429000"/>
            <a:ext cx="457200" cy="381000"/>
          </a:xfrm>
          <a:custGeom>
            <a:avLst/>
            <a:gdLst>
              <a:gd name="G0" fmla="+- 13425 0 0"/>
              <a:gd name="G1" fmla="+- 8820 0 0"/>
              <a:gd name="G2" fmla="+- 21600 0 8820"/>
              <a:gd name="G3" fmla="+- 10800 0 8820"/>
              <a:gd name="G4" fmla="+- 21600 0 13425"/>
              <a:gd name="G5" fmla="*/ G4 G3 10800"/>
              <a:gd name="G6" fmla="+- 21600 0 G5"/>
              <a:gd name="T0" fmla="*/ 13425 w 21600"/>
              <a:gd name="T1" fmla="*/ 0 h 21600"/>
              <a:gd name="T2" fmla="*/ 0 w 21600"/>
              <a:gd name="T3" fmla="*/ 10800 h 21600"/>
              <a:gd name="T4" fmla="*/ 134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425" y="0"/>
                </a:moveTo>
                <a:lnTo>
                  <a:pt x="13425" y="8820"/>
                </a:lnTo>
                <a:lnTo>
                  <a:pt x="3375" y="8820"/>
                </a:lnTo>
                <a:lnTo>
                  <a:pt x="3375" y="12780"/>
                </a:lnTo>
                <a:lnTo>
                  <a:pt x="13425" y="12780"/>
                </a:lnTo>
                <a:lnTo>
                  <a:pt x="13425" y="21600"/>
                </a:lnTo>
                <a:lnTo>
                  <a:pt x="21600" y="10800"/>
                </a:lnTo>
                <a:close/>
              </a:path>
              <a:path w="21600" h="21600">
                <a:moveTo>
                  <a:pt x="1350" y="8820"/>
                </a:moveTo>
                <a:lnTo>
                  <a:pt x="1350" y="12780"/>
                </a:lnTo>
                <a:lnTo>
                  <a:pt x="2700" y="12780"/>
                </a:lnTo>
                <a:lnTo>
                  <a:pt x="2700" y="8820"/>
                </a:lnTo>
                <a:close/>
              </a:path>
              <a:path w="21600" h="21600">
                <a:moveTo>
                  <a:pt x="0" y="8820"/>
                </a:moveTo>
                <a:lnTo>
                  <a:pt x="0" y="12780"/>
                </a:lnTo>
                <a:lnTo>
                  <a:pt x="675" y="12780"/>
                </a:lnTo>
                <a:lnTo>
                  <a:pt x="675" y="8820"/>
                </a:lnTo>
                <a:close/>
              </a:path>
            </a:pathLst>
          </a:custGeom>
          <a:solidFill>
            <a:srgbClr val="00FF00"/>
          </a:solidFill>
          <a:ln w="12700">
            <a:solidFill>
              <a:schemeClr val="tx1"/>
            </a:solidFill>
            <a:miter lim="800000"/>
            <a:headEnd/>
            <a:tailEnd/>
          </a:ln>
          <a:effectLst/>
        </p:spPr>
        <p:txBody>
          <a:bodyPr rot="10800000" anchor="ctr">
            <a:spAutoFit/>
          </a:bodyPr>
          <a:lstStyle/>
          <a:p>
            <a:endParaRPr lang="en-ZA"/>
          </a:p>
        </p:txBody>
      </p:sp>
      <p:sp>
        <p:nvSpPr>
          <p:cNvPr id="7193" name="AutoShape 25"/>
          <p:cNvSpPr>
            <a:spLocks noChangeArrowheads="1"/>
          </p:cNvSpPr>
          <p:nvPr/>
        </p:nvSpPr>
        <p:spPr bwMode="auto">
          <a:xfrm rot="10800000">
            <a:off x="2590800" y="1447800"/>
            <a:ext cx="457200" cy="381000"/>
          </a:xfrm>
          <a:custGeom>
            <a:avLst/>
            <a:gdLst>
              <a:gd name="G0" fmla="+- 12525 0 0"/>
              <a:gd name="G1" fmla="+- 8820 0 0"/>
              <a:gd name="G2" fmla="+- 21600 0 8820"/>
              <a:gd name="G3" fmla="+- 10800 0 8820"/>
              <a:gd name="G4" fmla="+- 21600 0 12525"/>
              <a:gd name="G5" fmla="*/ G4 G3 10800"/>
              <a:gd name="G6" fmla="+- 21600 0 G5"/>
              <a:gd name="T0" fmla="*/ 12525 w 21600"/>
              <a:gd name="T1" fmla="*/ 0 h 21600"/>
              <a:gd name="T2" fmla="*/ 0 w 21600"/>
              <a:gd name="T3" fmla="*/ 10800 h 21600"/>
              <a:gd name="T4" fmla="*/ 1252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525" y="0"/>
                </a:moveTo>
                <a:lnTo>
                  <a:pt x="12525" y="8820"/>
                </a:lnTo>
                <a:lnTo>
                  <a:pt x="3375" y="8820"/>
                </a:lnTo>
                <a:lnTo>
                  <a:pt x="3375" y="12780"/>
                </a:lnTo>
                <a:lnTo>
                  <a:pt x="12525" y="12780"/>
                </a:lnTo>
                <a:lnTo>
                  <a:pt x="12525" y="21600"/>
                </a:lnTo>
                <a:lnTo>
                  <a:pt x="21600" y="10800"/>
                </a:lnTo>
                <a:close/>
              </a:path>
              <a:path w="21600" h="21600">
                <a:moveTo>
                  <a:pt x="1350" y="8820"/>
                </a:moveTo>
                <a:lnTo>
                  <a:pt x="1350" y="12780"/>
                </a:lnTo>
                <a:lnTo>
                  <a:pt x="2700" y="12780"/>
                </a:lnTo>
                <a:lnTo>
                  <a:pt x="2700" y="8820"/>
                </a:lnTo>
                <a:close/>
              </a:path>
              <a:path w="21600" h="21600">
                <a:moveTo>
                  <a:pt x="0" y="8820"/>
                </a:moveTo>
                <a:lnTo>
                  <a:pt x="0" y="12780"/>
                </a:lnTo>
                <a:lnTo>
                  <a:pt x="675" y="12780"/>
                </a:lnTo>
                <a:lnTo>
                  <a:pt x="675" y="8820"/>
                </a:lnTo>
                <a:close/>
              </a:path>
            </a:pathLst>
          </a:custGeom>
          <a:solidFill>
            <a:srgbClr val="00FF00"/>
          </a:solidFill>
          <a:ln w="12700">
            <a:solidFill>
              <a:schemeClr val="tx1"/>
            </a:solidFill>
            <a:miter lim="800000"/>
            <a:headEnd/>
            <a:tailEnd/>
          </a:ln>
          <a:effectLst/>
        </p:spPr>
        <p:txBody>
          <a:bodyPr rot="10800000" anchor="ctr">
            <a:spAutoFit/>
          </a:bodyPr>
          <a:lstStyle/>
          <a:p>
            <a:endParaRPr lang="en-ZA"/>
          </a:p>
        </p:txBody>
      </p:sp>
      <p:sp>
        <p:nvSpPr>
          <p:cNvPr id="7194" name="AutoShape 26"/>
          <p:cNvSpPr>
            <a:spLocks noChangeArrowheads="1"/>
          </p:cNvSpPr>
          <p:nvPr/>
        </p:nvSpPr>
        <p:spPr bwMode="auto">
          <a:xfrm>
            <a:off x="3124200" y="5715000"/>
            <a:ext cx="228600" cy="228600"/>
          </a:xfrm>
          <a:prstGeom prst="flowChartConnector">
            <a:avLst/>
          </a:prstGeom>
          <a:solidFill>
            <a:srgbClr val="FF0000"/>
          </a:solidFill>
          <a:ln w="12700">
            <a:solidFill>
              <a:schemeClr val="tx1"/>
            </a:solidFill>
            <a:round/>
            <a:headEnd/>
            <a:tailEnd/>
          </a:ln>
          <a:effectLst/>
        </p:spPr>
        <p:txBody>
          <a:bodyPr rot="10800000" wrap="none" anchor="ctr">
            <a:spAutoFit/>
          </a:bodyPr>
          <a:lstStyle/>
          <a:p>
            <a:endParaRPr lang="en-ZA"/>
          </a:p>
        </p:txBody>
      </p:sp>
      <p:sp>
        <p:nvSpPr>
          <p:cNvPr id="7195" name="Freeform 27"/>
          <p:cNvSpPr>
            <a:spLocks/>
          </p:cNvSpPr>
          <p:nvPr/>
        </p:nvSpPr>
        <p:spPr bwMode="auto">
          <a:xfrm>
            <a:off x="76200" y="533400"/>
            <a:ext cx="2514600" cy="1066800"/>
          </a:xfrm>
          <a:custGeom>
            <a:avLst/>
            <a:gdLst/>
            <a:ahLst/>
            <a:cxnLst>
              <a:cxn ang="0">
                <a:pos x="0" y="0"/>
              </a:cxn>
              <a:cxn ang="0">
                <a:pos x="240" y="96"/>
              </a:cxn>
              <a:cxn ang="0">
                <a:pos x="96" y="192"/>
              </a:cxn>
              <a:cxn ang="0">
                <a:pos x="192" y="240"/>
              </a:cxn>
              <a:cxn ang="0">
                <a:pos x="576" y="288"/>
              </a:cxn>
              <a:cxn ang="0">
                <a:pos x="816" y="336"/>
              </a:cxn>
              <a:cxn ang="0">
                <a:pos x="912" y="432"/>
              </a:cxn>
              <a:cxn ang="0">
                <a:pos x="1200" y="528"/>
              </a:cxn>
              <a:cxn ang="0">
                <a:pos x="1296" y="576"/>
              </a:cxn>
              <a:cxn ang="0">
                <a:pos x="1584" y="672"/>
              </a:cxn>
            </a:cxnLst>
            <a:rect l="0" t="0" r="r" b="b"/>
            <a:pathLst>
              <a:path w="1584" h="672">
                <a:moveTo>
                  <a:pt x="0" y="0"/>
                </a:moveTo>
                <a:cubicBezTo>
                  <a:pt x="112" y="32"/>
                  <a:pt x="224" y="64"/>
                  <a:pt x="240" y="96"/>
                </a:cubicBezTo>
                <a:cubicBezTo>
                  <a:pt x="256" y="128"/>
                  <a:pt x="104" y="168"/>
                  <a:pt x="96" y="192"/>
                </a:cubicBezTo>
                <a:cubicBezTo>
                  <a:pt x="88" y="216"/>
                  <a:pt x="112" y="224"/>
                  <a:pt x="192" y="240"/>
                </a:cubicBezTo>
                <a:cubicBezTo>
                  <a:pt x="272" y="256"/>
                  <a:pt x="472" y="272"/>
                  <a:pt x="576" y="288"/>
                </a:cubicBezTo>
                <a:cubicBezTo>
                  <a:pt x="680" y="304"/>
                  <a:pt x="760" y="312"/>
                  <a:pt x="816" y="336"/>
                </a:cubicBezTo>
                <a:cubicBezTo>
                  <a:pt x="872" y="360"/>
                  <a:pt x="848" y="400"/>
                  <a:pt x="912" y="432"/>
                </a:cubicBezTo>
                <a:cubicBezTo>
                  <a:pt x="976" y="464"/>
                  <a:pt x="1136" y="504"/>
                  <a:pt x="1200" y="528"/>
                </a:cubicBezTo>
                <a:cubicBezTo>
                  <a:pt x="1264" y="552"/>
                  <a:pt x="1232" y="552"/>
                  <a:pt x="1296" y="576"/>
                </a:cubicBezTo>
                <a:cubicBezTo>
                  <a:pt x="1360" y="600"/>
                  <a:pt x="1536" y="656"/>
                  <a:pt x="1584" y="672"/>
                </a:cubicBezTo>
              </a:path>
            </a:pathLst>
          </a:custGeom>
          <a:noFill/>
          <a:ln w="12700" cap="flat" cmpd="sng">
            <a:solidFill>
              <a:srgbClr val="CCFFFF"/>
            </a:solidFill>
            <a:prstDash val="solid"/>
            <a:round/>
            <a:headEnd/>
            <a:tailEnd/>
          </a:ln>
          <a:effectLst/>
        </p:spPr>
        <p:txBody>
          <a:bodyPr rot="10800000" wrap="none">
            <a:spAutoFit/>
          </a:bodyPr>
          <a:lstStyle/>
          <a:p>
            <a:endParaRPr lang="en-ZA"/>
          </a:p>
        </p:txBody>
      </p:sp>
      <p:sp>
        <p:nvSpPr>
          <p:cNvPr id="7196" name="AutoShape 28"/>
          <p:cNvSpPr>
            <a:spLocks noChangeArrowheads="1"/>
          </p:cNvSpPr>
          <p:nvPr/>
        </p:nvSpPr>
        <p:spPr bwMode="auto">
          <a:xfrm>
            <a:off x="3048000" y="47244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197" name="AutoShape 29"/>
          <p:cNvSpPr>
            <a:spLocks noChangeArrowheads="1"/>
          </p:cNvSpPr>
          <p:nvPr/>
        </p:nvSpPr>
        <p:spPr bwMode="auto">
          <a:xfrm>
            <a:off x="3352800" y="3124200"/>
            <a:ext cx="228600" cy="228600"/>
          </a:xfrm>
          <a:prstGeom prst="flowChartConnector">
            <a:avLst/>
          </a:prstGeom>
          <a:solidFill>
            <a:schemeClr val="accent1"/>
          </a:solidFill>
          <a:ln w="12700">
            <a:solidFill>
              <a:schemeClr val="tx1"/>
            </a:solidFill>
            <a:round/>
            <a:headEnd/>
            <a:tailEnd/>
          </a:ln>
          <a:effectLst/>
        </p:spPr>
        <p:txBody>
          <a:bodyPr rot="10800000" wrap="none" anchor="ctr">
            <a:spAutoFit/>
          </a:bodyPr>
          <a:lstStyle/>
          <a:p>
            <a:endParaRPr lang="en-ZA"/>
          </a:p>
        </p:txBody>
      </p:sp>
      <p:sp>
        <p:nvSpPr>
          <p:cNvPr id="7200" name="Freeform 32"/>
          <p:cNvSpPr>
            <a:spLocks/>
          </p:cNvSpPr>
          <p:nvPr/>
        </p:nvSpPr>
        <p:spPr bwMode="auto">
          <a:xfrm>
            <a:off x="2120900" y="3819525"/>
            <a:ext cx="1633538" cy="557213"/>
          </a:xfrm>
          <a:custGeom>
            <a:avLst/>
            <a:gdLst/>
            <a:ahLst/>
            <a:cxnLst>
              <a:cxn ang="0">
                <a:pos x="625" y="21"/>
              </a:cxn>
              <a:cxn ang="0">
                <a:pos x="711" y="33"/>
              </a:cxn>
              <a:cxn ang="0">
                <a:pos x="833" y="45"/>
              </a:cxn>
              <a:cxn ang="0">
                <a:pos x="894" y="57"/>
              </a:cxn>
              <a:cxn ang="0">
                <a:pos x="968" y="82"/>
              </a:cxn>
              <a:cxn ang="0">
                <a:pos x="1017" y="131"/>
              </a:cxn>
              <a:cxn ang="0">
                <a:pos x="1029" y="168"/>
              </a:cxn>
              <a:cxn ang="0">
                <a:pos x="993" y="192"/>
              </a:cxn>
              <a:cxn ang="0">
                <a:pos x="956" y="204"/>
              </a:cxn>
              <a:cxn ang="0">
                <a:pos x="919" y="241"/>
              </a:cxn>
              <a:cxn ang="0">
                <a:pos x="882" y="253"/>
              </a:cxn>
              <a:cxn ang="0">
                <a:pos x="796" y="302"/>
              </a:cxn>
              <a:cxn ang="0">
                <a:pos x="711" y="327"/>
              </a:cxn>
              <a:cxn ang="0">
                <a:pos x="637" y="351"/>
              </a:cxn>
              <a:cxn ang="0">
                <a:pos x="527" y="339"/>
              </a:cxn>
              <a:cxn ang="0">
                <a:pos x="417" y="278"/>
              </a:cxn>
              <a:cxn ang="0">
                <a:pos x="392" y="241"/>
              </a:cxn>
              <a:cxn ang="0">
                <a:pos x="331" y="229"/>
              </a:cxn>
              <a:cxn ang="0">
                <a:pos x="110" y="168"/>
              </a:cxn>
              <a:cxn ang="0">
                <a:pos x="37" y="119"/>
              </a:cxn>
              <a:cxn ang="0">
                <a:pos x="0" y="94"/>
              </a:cxn>
              <a:cxn ang="0">
                <a:pos x="576" y="82"/>
              </a:cxn>
              <a:cxn ang="0">
                <a:pos x="613" y="70"/>
              </a:cxn>
              <a:cxn ang="0">
                <a:pos x="625" y="21"/>
              </a:cxn>
            </a:cxnLst>
            <a:rect l="0" t="0" r="r" b="b"/>
            <a:pathLst>
              <a:path w="1029" h="351">
                <a:moveTo>
                  <a:pt x="625" y="21"/>
                </a:moveTo>
                <a:cubicBezTo>
                  <a:pt x="654" y="25"/>
                  <a:pt x="682" y="30"/>
                  <a:pt x="711" y="33"/>
                </a:cubicBezTo>
                <a:cubicBezTo>
                  <a:pt x="752" y="38"/>
                  <a:pt x="792" y="40"/>
                  <a:pt x="833" y="45"/>
                </a:cubicBezTo>
                <a:cubicBezTo>
                  <a:pt x="854" y="48"/>
                  <a:pt x="874" y="52"/>
                  <a:pt x="894" y="57"/>
                </a:cubicBezTo>
                <a:cubicBezTo>
                  <a:pt x="919" y="64"/>
                  <a:pt x="968" y="82"/>
                  <a:pt x="968" y="82"/>
                </a:cubicBezTo>
                <a:cubicBezTo>
                  <a:pt x="1000" y="181"/>
                  <a:pt x="952" y="66"/>
                  <a:pt x="1017" y="131"/>
                </a:cubicBezTo>
                <a:cubicBezTo>
                  <a:pt x="1026" y="140"/>
                  <a:pt x="1025" y="156"/>
                  <a:pt x="1029" y="168"/>
                </a:cubicBezTo>
                <a:cubicBezTo>
                  <a:pt x="1017" y="176"/>
                  <a:pt x="1006" y="186"/>
                  <a:pt x="993" y="192"/>
                </a:cubicBezTo>
                <a:cubicBezTo>
                  <a:pt x="981" y="198"/>
                  <a:pt x="967" y="197"/>
                  <a:pt x="956" y="204"/>
                </a:cubicBezTo>
                <a:cubicBezTo>
                  <a:pt x="941" y="214"/>
                  <a:pt x="934" y="231"/>
                  <a:pt x="919" y="241"/>
                </a:cubicBezTo>
                <a:cubicBezTo>
                  <a:pt x="908" y="248"/>
                  <a:pt x="894" y="248"/>
                  <a:pt x="882" y="253"/>
                </a:cubicBezTo>
                <a:cubicBezTo>
                  <a:pt x="764" y="304"/>
                  <a:pt x="893" y="253"/>
                  <a:pt x="796" y="302"/>
                </a:cubicBezTo>
                <a:cubicBezTo>
                  <a:pt x="769" y="316"/>
                  <a:pt x="740" y="319"/>
                  <a:pt x="711" y="327"/>
                </a:cubicBezTo>
                <a:cubicBezTo>
                  <a:pt x="686" y="334"/>
                  <a:pt x="637" y="351"/>
                  <a:pt x="637" y="351"/>
                </a:cubicBezTo>
                <a:cubicBezTo>
                  <a:pt x="600" y="347"/>
                  <a:pt x="562" y="351"/>
                  <a:pt x="527" y="339"/>
                </a:cubicBezTo>
                <a:cubicBezTo>
                  <a:pt x="487" y="326"/>
                  <a:pt x="457" y="291"/>
                  <a:pt x="417" y="278"/>
                </a:cubicBezTo>
                <a:cubicBezTo>
                  <a:pt x="409" y="266"/>
                  <a:pt x="405" y="248"/>
                  <a:pt x="392" y="241"/>
                </a:cubicBezTo>
                <a:cubicBezTo>
                  <a:pt x="374" y="231"/>
                  <a:pt x="351" y="234"/>
                  <a:pt x="331" y="229"/>
                </a:cubicBezTo>
                <a:cubicBezTo>
                  <a:pt x="258" y="211"/>
                  <a:pt x="181" y="191"/>
                  <a:pt x="110" y="168"/>
                </a:cubicBezTo>
                <a:cubicBezTo>
                  <a:pt x="86" y="152"/>
                  <a:pt x="61" y="135"/>
                  <a:pt x="37" y="119"/>
                </a:cubicBezTo>
                <a:cubicBezTo>
                  <a:pt x="25" y="111"/>
                  <a:pt x="0" y="94"/>
                  <a:pt x="0" y="94"/>
                </a:cubicBezTo>
                <a:cubicBezTo>
                  <a:pt x="192" y="90"/>
                  <a:pt x="384" y="90"/>
                  <a:pt x="576" y="82"/>
                </a:cubicBezTo>
                <a:cubicBezTo>
                  <a:pt x="589" y="81"/>
                  <a:pt x="607" y="82"/>
                  <a:pt x="613" y="70"/>
                </a:cubicBezTo>
                <a:cubicBezTo>
                  <a:pt x="647" y="0"/>
                  <a:pt x="553" y="56"/>
                  <a:pt x="625" y="21"/>
                </a:cubicBezTo>
                <a:close/>
              </a:path>
            </a:pathLst>
          </a:custGeom>
          <a:noFill/>
          <a:ln w="12700" cap="flat" cmpd="sng">
            <a:solidFill>
              <a:srgbClr val="CCFFFF"/>
            </a:solidFill>
            <a:prstDash val="solid"/>
            <a:round/>
            <a:headEnd/>
            <a:tailEnd/>
          </a:ln>
          <a:effectLst/>
        </p:spPr>
        <p:txBody>
          <a:bodyPr rot="10800000" wrap="none">
            <a:spAutoFit/>
          </a:bodyPr>
          <a:lstStyle/>
          <a:p>
            <a:endParaRPr lang="en-ZA"/>
          </a:p>
        </p:txBody>
      </p:sp>
      <p:sp>
        <p:nvSpPr>
          <p:cNvPr id="7201" name="Freeform 33"/>
          <p:cNvSpPr>
            <a:spLocks/>
          </p:cNvSpPr>
          <p:nvPr/>
        </p:nvSpPr>
        <p:spPr bwMode="auto">
          <a:xfrm>
            <a:off x="-20638" y="5641975"/>
            <a:ext cx="454026" cy="485775"/>
          </a:xfrm>
          <a:custGeom>
            <a:avLst/>
            <a:gdLst/>
            <a:ahLst/>
            <a:cxnLst>
              <a:cxn ang="0">
                <a:pos x="246" y="0"/>
              </a:cxn>
              <a:cxn ang="0">
                <a:pos x="258" y="49"/>
              </a:cxn>
              <a:cxn ang="0">
                <a:pos x="283" y="86"/>
              </a:cxn>
              <a:cxn ang="0">
                <a:pos x="270" y="159"/>
              </a:cxn>
              <a:cxn ang="0">
                <a:pos x="258" y="208"/>
              </a:cxn>
              <a:cxn ang="0">
                <a:pos x="13" y="306"/>
              </a:cxn>
              <a:cxn ang="0">
                <a:pos x="25" y="184"/>
              </a:cxn>
              <a:cxn ang="0">
                <a:pos x="123" y="159"/>
              </a:cxn>
              <a:cxn ang="0">
                <a:pos x="197" y="98"/>
              </a:cxn>
              <a:cxn ang="0">
                <a:pos x="209" y="61"/>
              </a:cxn>
              <a:cxn ang="0">
                <a:pos x="246" y="0"/>
              </a:cxn>
            </a:cxnLst>
            <a:rect l="0" t="0" r="r" b="b"/>
            <a:pathLst>
              <a:path w="286" h="306">
                <a:moveTo>
                  <a:pt x="246" y="0"/>
                </a:moveTo>
                <a:cubicBezTo>
                  <a:pt x="250" y="16"/>
                  <a:pt x="251" y="34"/>
                  <a:pt x="258" y="49"/>
                </a:cubicBezTo>
                <a:cubicBezTo>
                  <a:pt x="264" y="63"/>
                  <a:pt x="281" y="71"/>
                  <a:pt x="283" y="86"/>
                </a:cubicBezTo>
                <a:cubicBezTo>
                  <a:pt x="286" y="111"/>
                  <a:pt x="275" y="135"/>
                  <a:pt x="270" y="159"/>
                </a:cubicBezTo>
                <a:cubicBezTo>
                  <a:pt x="267" y="175"/>
                  <a:pt x="269" y="195"/>
                  <a:pt x="258" y="208"/>
                </a:cubicBezTo>
                <a:cubicBezTo>
                  <a:pt x="201" y="273"/>
                  <a:pt x="93" y="290"/>
                  <a:pt x="13" y="306"/>
                </a:cubicBezTo>
                <a:cubicBezTo>
                  <a:pt x="5" y="282"/>
                  <a:pt x="0" y="200"/>
                  <a:pt x="25" y="184"/>
                </a:cubicBezTo>
                <a:cubicBezTo>
                  <a:pt x="53" y="165"/>
                  <a:pt x="91" y="170"/>
                  <a:pt x="123" y="159"/>
                </a:cubicBezTo>
                <a:cubicBezTo>
                  <a:pt x="146" y="137"/>
                  <a:pt x="177" y="123"/>
                  <a:pt x="197" y="98"/>
                </a:cubicBezTo>
                <a:cubicBezTo>
                  <a:pt x="205" y="88"/>
                  <a:pt x="203" y="73"/>
                  <a:pt x="209" y="61"/>
                </a:cubicBezTo>
                <a:cubicBezTo>
                  <a:pt x="220" y="40"/>
                  <a:pt x="234" y="20"/>
                  <a:pt x="246" y="0"/>
                </a:cubicBezTo>
                <a:close/>
              </a:path>
            </a:pathLst>
          </a:custGeom>
          <a:noFill/>
          <a:ln w="12700" cap="flat" cmpd="sng">
            <a:solidFill>
              <a:srgbClr val="CCFFFF"/>
            </a:solidFill>
            <a:prstDash val="solid"/>
            <a:round/>
            <a:headEnd/>
            <a:tailEnd/>
          </a:ln>
          <a:effectLst/>
        </p:spPr>
        <p:txBody>
          <a:bodyPr rot="10800000" wrap="none">
            <a:spAutoFit/>
          </a:bodyPr>
          <a:lstStyle/>
          <a:p>
            <a:endParaRPr lang="en-ZA"/>
          </a:p>
        </p:txBody>
      </p:sp>
      <p:sp>
        <p:nvSpPr>
          <p:cNvPr id="7170" name="Rectangle 2"/>
          <p:cNvSpPr>
            <a:spLocks noGrp="1" noChangeArrowheads="1"/>
          </p:cNvSpPr>
          <p:nvPr>
            <p:ph type="title"/>
          </p:nvPr>
        </p:nvSpPr>
        <p:spPr>
          <a:xfrm>
            <a:off x="685800" y="0"/>
            <a:ext cx="7772400" cy="685800"/>
          </a:xfrm>
        </p:spPr>
        <p:txBody>
          <a:bodyPr/>
          <a:lstStyle/>
          <a:p>
            <a:r>
              <a:rPr lang="en-US" sz="3600">
                <a:latin typeface="Arial Black" pitchFamily="34" charset="0"/>
              </a:rPr>
              <a:t>How? - Water Network </a:t>
            </a:r>
          </a:p>
        </p:txBody>
      </p:sp>
      <p:sp>
        <p:nvSpPr>
          <p:cNvPr id="7202" name="AutoShape 34"/>
          <p:cNvSpPr>
            <a:spLocks noChangeArrowheads="1"/>
          </p:cNvSpPr>
          <p:nvPr/>
        </p:nvSpPr>
        <p:spPr bwMode="auto">
          <a:xfrm>
            <a:off x="2057400" y="533400"/>
            <a:ext cx="228600" cy="228600"/>
          </a:xfrm>
          <a:prstGeom prst="flowChartConnector">
            <a:avLst/>
          </a:prstGeom>
          <a:solidFill>
            <a:srgbClr val="FF0000"/>
          </a:solidFill>
          <a:ln w="12700">
            <a:solidFill>
              <a:schemeClr val="tx1"/>
            </a:solidFill>
            <a:round/>
            <a:headEnd/>
            <a:tailEnd/>
          </a:ln>
          <a:effectLst/>
        </p:spPr>
        <p:txBody>
          <a:bodyPr rot="10800000" wrap="none" anchor="ctr">
            <a:spAutoFit/>
          </a:bodyPr>
          <a:lstStyle/>
          <a:p>
            <a:endParaRPr lang="en-ZA"/>
          </a:p>
        </p:txBody>
      </p:sp>
      <p:sp>
        <p:nvSpPr>
          <p:cNvPr id="7203" name="AutoShape 35"/>
          <p:cNvSpPr>
            <a:spLocks noChangeArrowheads="1"/>
          </p:cNvSpPr>
          <p:nvPr/>
        </p:nvSpPr>
        <p:spPr bwMode="auto">
          <a:xfrm>
            <a:off x="152400" y="1600200"/>
            <a:ext cx="228600" cy="228600"/>
          </a:xfrm>
          <a:prstGeom prst="flowChartConnector">
            <a:avLst/>
          </a:prstGeom>
          <a:solidFill>
            <a:srgbClr val="FF0000"/>
          </a:solidFill>
          <a:ln w="12700">
            <a:solidFill>
              <a:schemeClr val="tx1"/>
            </a:solidFill>
            <a:round/>
            <a:headEnd/>
            <a:tailEnd/>
          </a:ln>
          <a:effectLst/>
        </p:spPr>
        <p:txBody>
          <a:bodyPr rot="10800000" wrap="none" anchor="ctr">
            <a:spAutoFit/>
          </a:bodyP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gtEl>
                                        <p:attrNameLst>
                                          <p:attrName>style.visibility</p:attrName>
                                        </p:attrNameLst>
                                      </p:cBhvr>
                                      <p:to>
                                        <p:strVal val="visible"/>
                                      </p:to>
                                    </p:set>
                                  </p:childTnLst>
                                  <p:subTnLst>
                                    <p:set>
                                      <p:cBhvr override="childStyle">
                                        <p:cTn dur="1" fill="hold" display="0" masterRel="nextClick" afterEffect="1"/>
                                        <p:tgtEl>
                                          <p:spTgt spid="71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3"/>
                                        </p:tgtEl>
                                        <p:attrNameLst>
                                          <p:attrName>style.visibility</p:attrName>
                                        </p:attrNameLst>
                                      </p:cBhvr>
                                      <p:to>
                                        <p:strVal val="visible"/>
                                      </p:to>
                                    </p:set>
                                  </p:childTnLst>
                                  <p:subTnLst>
                                    <p:set>
                                      <p:cBhvr override="childStyle">
                                        <p:cTn dur="1" fill="hold" display="0" masterRel="nextClick" afterEffect="1"/>
                                        <p:tgtEl>
                                          <p:spTgt spid="717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4"/>
                                        </p:tgtEl>
                                        <p:attrNameLst>
                                          <p:attrName>style.visibility</p:attrName>
                                        </p:attrNameLst>
                                      </p:cBhvr>
                                      <p:to>
                                        <p:strVal val="visible"/>
                                      </p:to>
                                    </p:set>
                                  </p:childTnLst>
                                  <p:subTnLst>
                                    <p:set>
                                      <p:cBhvr override="childStyle">
                                        <p:cTn dur="1" fill="hold" display="0" masterRel="nextClick" afterEffect="1"/>
                                        <p:tgtEl>
                                          <p:spTgt spid="717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5"/>
                                        </p:tgtEl>
                                        <p:attrNameLst>
                                          <p:attrName>style.visibility</p:attrName>
                                        </p:attrNameLst>
                                      </p:cBhvr>
                                      <p:to>
                                        <p:strVal val="visible"/>
                                      </p:to>
                                    </p:set>
                                  </p:childTnLst>
                                  <p:subTnLst>
                                    <p:set>
                                      <p:cBhvr override="childStyle">
                                        <p:cTn dur="1" fill="hold" display="0" masterRel="nextClick" afterEffect="1"/>
                                        <p:tgtEl>
                                          <p:spTgt spid="717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6"/>
                                        </p:tgtEl>
                                        <p:attrNameLst>
                                          <p:attrName>style.visibility</p:attrName>
                                        </p:attrNameLst>
                                      </p:cBhvr>
                                      <p:to>
                                        <p:strVal val="visible"/>
                                      </p:to>
                                    </p:set>
                                  </p:childTnLst>
                                  <p:subTnLst>
                                    <p:set>
                                      <p:cBhvr override="childStyle">
                                        <p:cTn dur="1" fill="hold" display="0" masterRel="nextClick" afterEffect="1"/>
                                        <p:tgtEl>
                                          <p:spTgt spid="717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7"/>
                                        </p:tgtEl>
                                        <p:attrNameLst>
                                          <p:attrName>style.visibility</p:attrName>
                                        </p:attrNameLst>
                                      </p:cBhvr>
                                      <p:to>
                                        <p:strVal val="visible"/>
                                      </p:to>
                                    </p:set>
                                  </p:childTnLst>
                                  <p:subTnLst>
                                    <p:set>
                                      <p:cBhvr override="childStyle">
                                        <p:cTn dur="1" fill="hold" display="0" masterRel="nextClick" afterEffect="1"/>
                                        <p:tgtEl>
                                          <p:spTgt spid="717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autoUpdateAnimBg="0"/>
      <p:bldP spid="7173" grpId="0" animBg="1" autoUpdateAnimBg="0"/>
      <p:bldP spid="7174" grpId="0" animBg="1" autoUpdateAnimBg="0"/>
      <p:bldP spid="7175" grpId="0" animBg="1" autoUpdateAnimBg="0"/>
      <p:bldP spid="7176" grpId="0" animBg="1" autoUpdateAnimBg="0"/>
      <p:bldP spid="717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01" name="Picture 9" descr="P1010601c"/>
          <p:cNvPicPr>
            <a:picLocks noChangeAspect="1" noChangeArrowheads="1"/>
          </p:cNvPicPr>
          <p:nvPr/>
        </p:nvPicPr>
        <p:blipFill>
          <a:blip r:embed="rId3" cstate="print"/>
          <a:srcRect/>
          <a:stretch>
            <a:fillRect/>
          </a:stretch>
        </p:blipFill>
        <p:spPr bwMode="auto">
          <a:xfrm>
            <a:off x="0" y="0"/>
            <a:ext cx="9144000" cy="7156450"/>
          </a:xfrm>
          <a:prstGeom prst="rect">
            <a:avLst/>
          </a:prstGeom>
          <a:noFill/>
        </p:spPr>
      </p:pic>
      <p:sp>
        <p:nvSpPr>
          <p:cNvPr id="8194" name="Rectangle 2"/>
          <p:cNvSpPr>
            <a:spLocks noGrp="1" noChangeArrowheads="1"/>
          </p:cNvSpPr>
          <p:nvPr>
            <p:ph type="title"/>
          </p:nvPr>
        </p:nvSpPr>
        <p:spPr>
          <a:xfrm>
            <a:off x="685800" y="0"/>
            <a:ext cx="7772400" cy="685800"/>
          </a:xfrm>
        </p:spPr>
        <p:txBody>
          <a:bodyPr/>
          <a:lstStyle/>
          <a:p>
            <a:r>
              <a:rPr lang="en-US" sz="3600">
                <a:latin typeface="Arial Black" pitchFamily="34" charset="0"/>
              </a:rPr>
              <a:t>How? - Water Management</a:t>
            </a:r>
          </a:p>
        </p:txBody>
      </p:sp>
      <p:sp>
        <p:nvSpPr>
          <p:cNvPr id="8196" name="AutoShape 4"/>
          <p:cNvSpPr>
            <a:spLocks noChangeArrowheads="1"/>
          </p:cNvSpPr>
          <p:nvPr/>
        </p:nvSpPr>
        <p:spPr bwMode="auto">
          <a:xfrm>
            <a:off x="3659188" y="1255613"/>
            <a:ext cx="5484812" cy="2739211"/>
          </a:xfrm>
          <a:prstGeom prst="leftArrowCallout">
            <a:avLst>
              <a:gd name="adj1" fmla="val 25000"/>
              <a:gd name="adj2" fmla="val 25000"/>
              <a:gd name="adj3" fmla="val 29621"/>
              <a:gd name="adj4" fmla="val 77889"/>
            </a:avLst>
          </a:prstGeom>
          <a:solidFill>
            <a:srgbClr val="CCECFF"/>
          </a:solidFill>
          <a:ln w="9525">
            <a:solidFill>
              <a:srgbClr val="A50021"/>
            </a:solidFill>
            <a:miter lim="800000"/>
            <a:headEnd/>
            <a:tailEnd/>
          </a:ln>
          <a:effectLst/>
        </p:spPr>
        <p:txBody>
          <a:bodyPr anchor="ctr">
            <a:spAutoFit/>
          </a:bodyPr>
          <a:lstStyle/>
          <a:p>
            <a:pPr algn="ctr"/>
            <a:r>
              <a:rPr lang="en-US" sz="2000" dirty="0">
                <a:latin typeface="Arial" charset="0"/>
              </a:rPr>
              <a:t>Monitoring resources</a:t>
            </a:r>
          </a:p>
          <a:p>
            <a:pPr algn="ctr"/>
            <a:r>
              <a:rPr lang="en-US" sz="1800" dirty="0">
                <a:latin typeface="Arial" charset="0"/>
              </a:rPr>
              <a:t>Laboratories</a:t>
            </a:r>
          </a:p>
          <a:p>
            <a:pPr algn="ctr"/>
            <a:r>
              <a:rPr lang="en-US" sz="1800" dirty="0">
                <a:latin typeface="Arial" charset="0"/>
              </a:rPr>
              <a:t>Monitoring Program owners</a:t>
            </a:r>
          </a:p>
          <a:p>
            <a:pPr algn="ctr"/>
            <a:r>
              <a:rPr lang="en-US" sz="1800" dirty="0">
                <a:latin typeface="Arial" charset="0"/>
              </a:rPr>
              <a:t>Water-use site ownership</a:t>
            </a:r>
            <a:r>
              <a:rPr lang="en-US" sz="2000" dirty="0">
                <a:latin typeface="Arial" charset="0"/>
              </a:rPr>
              <a:t> </a:t>
            </a:r>
          </a:p>
          <a:p>
            <a:pPr algn="ctr"/>
            <a:r>
              <a:rPr lang="en-US" sz="2000" dirty="0">
                <a:latin typeface="Arial" charset="0"/>
              </a:rPr>
              <a:t>Water management structures </a:t>
            </a:r>
            <a:r>
              <a:rPr lang="en-US" sz="1800" dirty="0">
                <a:latin typeface="Arial" charset="0"/>
              </a:rPr>
              <a:t>Clusters</a:t>
            </a:r>
          </a:p>
          <a:p>
            <a:pPr algn="ctr"/>
            <a:r>
              <a:rPr lang="en-US" sz="1800" dirty="0" smtClean="0">
                <a:latin typeface="Arial" charset="0"/>
              </a:rPr>
              <a:t>CMAs</a:t>
            </a:r>
            <a:endParaRPr lang="en-US" sz="1800" dirty="0">
              <a:latin typeface="Arial" charset="0"/>
            </a:endParaRPr>
          </a:p>
          <a:p>
            <a:pPr algn="ctr"/>
            <a:r>
              <a:rPr lang="en-US" sz="2000" dirty="0">
                <a:latin typeface="Arial" charset="0"/>
              </a:rPr>
              <a:t>Public participation structures </a:t>
            </a:r>
            <a:r>
              <a:rPr lang="en-US" sz="1800" dirty="0">
                <a:latin typeface="Arial" charset="0"/>
              </a:rPr>
              <a:t>Forums</a:t>
            </a:r>
          </a:p>
        </p:txBody>
      </p:sp>
      <p:sp>
        <p:nvSpPr>
          <p:cNvPr id="8197" name="AutoShape 5"/>
          <p:cNvSpPr>
            <a:spLocks noChangeArrowheads="1"/>
          </p:cNvSpPr>
          <p:nvPr/>
        </p:nvSpPr>
        <p:spPr bwMode="auto">
          <a:xfrm>
            <a:off x="3657600" y="609600"/>
            <a:ext cx="5486400" cy="707886"/>
          </a:xfrm>
          <a:prstGeom prst="leftArrowCallout">
            <a:avLst>
              <a:gd name="adj1" fmla="val 25000"/>
              <a:gd name="adj2" fmla="val 25000"/>
              <a:gd name="adj3" fmla="val 76190"/>
              <a:gd name="adj4" fmla="val 78269"/>
            </a:avLst>
          </a:prstGeom>
          <a:solidFill>
            <a:srgbClr val="C0C0C0"/>
          </a:solidFill>
          <a:ln w="12700">
            <a:solidFill>
              <a:srgbClr val="800000"/>
            </a:solidFill>
            <a:miter lim="800000"/>
            <a:headEnd/>
            <a:tailEnd/>
          </a:ln>
          <a:effectLst/>
        </p:spPr>
        <p:txBody>
          <a:bodyPr anchor="ctr">
            <a:spAutoFit/>
          </a:bodyPr>
          <a:lstStyle/>
          <a:p>
            <a:pPr algn="ctr"/>
            <a:r>
              <a:rPr lang="en-US" sz="2000" dirty="0">
                <a:latin typeface="Arial" charset="0"/>
              </a:rPr>
              <a:t>Define the </a:t>
            </a:r>
            <a:r>
              <a:rPr lang="en-US" sz="2000" b="1" dirty="0">
                <a:latin typeface="Arial" charset="0"/>
              </a:rPr>
              <a:t>stakeholders</a:t>
            </a:r>
            <a:r>
              <a:rPr lang="en-US" sz="2000" dirty="0">
                <a:latin typeface="Arial" charset="0"/>
              </a:rPr>
              <a:t> relevant for water resource management</a:t>
            </a:r>
          </a:p>
        </p:txBody>
      </p:sp>
      <p:sp>
        <p:nvSpPr>
          <p:cNvPr id="8198" name="AutoShape 6"/>
          <p:cNvSpPr>
            <a:spLocks noChangeArrowheads="1"/>
          </p:cNvSpPr>
          <p:nvPr/>
        </p:nvSpPr>
        <p:spPr bwMode="auto">
          <a:xfrm>
            <a:off x="3659188" y="3932951"/>
            <a:ext cx="5484812" cy="1908215"/>
          </a:xfrm>
          <a:prstGeom prst="leftArrowCallout">
            <a:avLst>
              <a:gd name="adj1" fmla="val 25000"/>
              <a:gd name="adj2" fmla="val 25000"/>
              <a:gd name="adj3" fmla="val 43296"/>
              <a:gd name="adj4" fmla="val 77889"/>
            </a:avLst>
          </a:prstGeom>
          <a:solidFill>
            <a:schemeClr val="folHlink"/>
          </a:solidFill>
          <a:ln w="9525">
            <a:solidFill>
              <a:srgbClr val="800000"/>
            </a:solidFill>
            <a:miter lim="800000"/>
            <a:headEnd/>
            <a:tailEnd/>
          </a:ln>
          <a:effectLst/>
        </p:spPr>
        <p:txBody>
          <a:bodyPr anchor="ctr">
            <a:spAutoFit/>
          </a:bodyPr>
          <a:lstStyle/>
          <a:p>
            <a:pPr algn="ctr"/>
            <a:r>
              <a:rPr lang="en-US" sz="2000">
                <a:latin typeface="Arial" charset="0"/>
              </a:rPr>
              <a:t>Contact Details:</a:t>
            </a:r>
          </a:p>
          <a:p>
            <a:pPr algn="ctr"/>
            <a:r>
              <a:rPr lang="en-US" sz="2000">
                <a:latin typeface="Arial" charset="0"/>
              </a:rPr>
              <a:t>Addresses</a:t>
            </a:r>
          </a:p>
          <a:p>
            <a:pPr algn="ctr"/>
            <a:r>
              <a:rPr lang="en-US" sz="1800">
                <a:latin typeface="Arial" charset="0"/>
              </a:rPr>
              <a:t>Postal</a:t>
            </a:r>
          </a:p>
          <a:p>
            <a:pPr algn="ctr"/>
            <a:r>
              <a:rPr lang="en-US" sz="1800">
                <a:latin typeface="Arial" charset="0"/>
              </a:rPr>
              <a:t>Electronic</a:t>
            </a:r>
          </a:p>
          <a:p>
            <a:pPr algn="ctr"/>
            <a:r>
              <a:rPr lang="en-US" sz="1800">
                <a:latin typeface="Arial" charset="0"/>
              </a:rPr>
              <a:t>Telephonic</a:t>
            </a:r>
          </a:p>
          <a:p>
            <a:pPr algn="ctr"/>
            <a:r>
              <a:rPr lang="en-US" sz="2000">
                <a:latin typeface="Arial" charset="0"/>
              </a:rPr>
              <a:t>Contact Persons</a:t>
            </a:r>
          </a:p>
        </p:txBody>
      </p:sp>
      <p:sp>
        <p:nvSpPr>
          <p:cNvPr id="8199" name="AutoShape 7"/>
          <p:cNvSpPr>
            <a:spLocks noChangeArrowheads="1"/>
          </p:cNvSpPr>
          <p:nvPr/>
        </p:nvSpPr>
        <p:spPr bwMode="auto">
          <a:xfrm>
            <a:off x="3659188" y="5791200"/>
            <a:ext cx="5484812" cy="984885"/>
          </a:xfrm>
          <a:prstGeom prst="leftArrowCallout">
            <a:avLst>
              <a:gd name="adj1" fmla="val 25000"/>
              <a:gd name="adj2" fmla="val 25000"/>
              <a:gd name="adj3" fmla="val 44569"/>
              <a:gd name="adj4" fmla="val 77889"/>
            </a:avLst>
          </a:prstGeom>
          <a:solidFill>
            <a:srgbClr val="99CCFF"/>
          </a:solidFill>
          <a:ln w="9525">
            <a:solidFill>
              <a:srgbClr val="800000"/>
            </a:solidFill>
            <a:miter lim="800000"/>
            <a:headEnd/>
            <a:tailEnd/>
          </a:ln>
          <a:effectLst/>
        </p:spPr>
        <p:txBody>
          <a:bodyPr anchor="ctr">
            <a:spAutoFit/>
          </a:bodyPr>
          <a:lstStyle/>
          <a:p>
            <a:pPr algn="ctr"/>
            <a:r>
              <a:rPr lang="en-US" sz="1600" dirty="0">
                <a:latin typeface="Arial" charset="0"/>
              </a:rPr>
              <a:t>Water management structures:</a:t>
            </a:r>
          </a:p>
          <a:p>
            <a:pPr algn="ctr"/>
            <a:r>
              <a:rPr lang="en-US" sz="1400" dirty="0">
                <a:latin typeface="Arial" charset="0"/>
              </a:rPr>
              <a:t>Monitoring structures</a:t>
            </a:r>
          </a:p>
          <a:p>
            <a:pPr algn="ctr"/>
            <a:r>
              <a:rPr lang="en-US" sz="1400" dirty="0">
                <a:latin typeface="Arial" charset="0"/>
              </a:rPr>
              <a:t>Laboratory structures</a:t>
            </a:r>
          </a:p>
          <a:p>
            <a:pPr algn="ctr"/>
            <a:r>
              <a:rPr lang="en-US" sz="1400" dirty="0">
                <a:latin typeface="Arial" charset="0"/>
              </a:rPr>
              <a:t>Waste &amp; waste discharge Management</a:t>
            </a:r>
            <a:endParaRPr lang="en-US" sz="1600" dirty="0">
              <a:latin typeface="Arial" charset="0"/>
            </a:endParaRPr>
          </a:p>
        </p:txBody>
      </p:sp>
      <p:sp>
        <p:nvSpPr>
          <p:cNvPr id="8212" name="AutoShape 20"/>
          <p:cNvSpPr>
            <a:spLocks noChangeArrowheads="1"/>
          </p:cNvSpPr>
          <p:nvPr/>
        </p:nvSpPr>
        <p:spPr bwMode="auto">
          <a:xfrm>
            <a:off x="304800" y="14478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
        <p:nvSpPr>
          <p:cNvPr id="8213" name="AutoShape 21"/>
          <p:cNvSpPr>
            <a:spLocks noChangeArrowheads="1"/>
          </p:cNvSpPr>
          <p:nvPr/>
        </p:nvSpPr>
        <p:spPr bwMode="auto">
          <a:xfrm>
            <a:off x="2514600" y="19050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
        <p:nvSpPr>
          <p:cNvPr id="8214" name="AutoShape 22"/>
          <p:cNvSpPr>
            <a:spLocks noChangeArrowheads="1"/>
          </p:cNvSpPr>
          <p:nvPr/>
        </p:nvSpPr>
        <p:spPr bwMode="auto">
          <a:xfrm>
            <a:off x="1905000" y="25146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
        <p:nvSpPr>
          <p:cNvPr id="8215" name="AutoShape 23"/>
          <p:cNvSpPr>
            <a:spLocks noChangeArrowheads="1"/>
          </p:cNvSpPr>
          <p:nvPr/>
        </p:nvSpPr>
        <p:spPr bwMode="auto">
          <a:xfrm>
            <a:off x="457200" y="60960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
        <p:nvSpPr>
          <p:cNvPr id="8216" name="AutoShape 24"/>
          <p:cNvSpPr>
            <a:spLocks noChangeArrowheads="1"/>
          </p:cNvSpPr>
          <p:nvPr/>
        </p:nvSpPr>
        <p:spPr bwMode="auto">
          <a:xfrm>
            <a:off x="1600200" y="6858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
        <p:nvSpPr>
          <p:cNvPr id="8217" name="AutoShape 25"/>
          <p:cNvSpPr>
            <a:spLocks noChangeArrowheads="1"/>
          </p:cNvSpPr>
          <p:nvPr/>
        </p:nvSpPr>
        <p:spPr bwMode="auto">
          <a:xfrm>
            <a:off x="0" y="3505200"/>
            <a:ext cx="381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12700">
            <a:solidFill>
              <a:schemeClr val="tx1"/>
            </a:solidFill>
            <a:miter lim="800000"/>
            <a:headEnd/>
            <a:tailEnd/>
          </a:ln>
          <a:effectLst/>
        </p:spPr>
        <p:txBody>
          <a:bodyPr rot="10800000" wrap="none" anchor="ctr">
            <a:spAutoFit/>
          </a:bodyPr>
          <a:lstStyle/>
          <a:p>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gtEl>
                                        <p:attrNameLst>
                                          <p:attrName>style.visibility</p:attrName>
                                        </p:attrNameLst>
                                      </p:cBhvr>
                                      <p:to>
                                        <p:strVal val="visible"/>
                                      </p:to>
                                    </p:set>
                                  </p:childTnLst>
                                  <p:subTnLst>
                                    <p:set>
                                      <p:cBhvr override="childStyle">
                                        <p:cTn dur="1" fill="hold" display="0" masterRel="nextClick" afterEffect="1"/>
                                        <p:tgtEl>
                                          <p:spTgt spid="819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gtEl>
                                        <p:attrNameLst>
                                          <p:attrName>style.visibility</p:attrName>
                                        </p:attrNameLst>
                                      </p:cBhvr>
                                      <p:to>
                                        <p:strVal val="visible"/>
                                      </p:to>
                                    </p:set>
                                  </p:childTnLst>
                                  <p:subTnLst>
                                    <p:set>
                                      <p:cBhvr override="childStyle">
                                        <p:cTn dur="1" fill="hold" display="0" masterRel="nextClick" afterEffect="1"/>
                                        <p:tgtEl>
                                          <p:spTgt spid="819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8"/>
                                        </p:tgtEl>
                                        <p:attrNameLst>
                                          <p:attrName>style.visibility</p:attrName>
                                        </p:attrNameLst>
                                      </p:cBhvr>
                                      <p:to>
                                        <p:strVal val="visible"/>
                                      </p:to>
                                    </p:set>
                                  </p:childTnLst>
                                  <p:subTnLst>
                                    <p:set>
                                      <p:cBhvr override="childStyle">
                                        <p:cTn dur="1" fill="hold" display="0" masterRel="nextClick" afterEffect="1"/>
                                        <p:tgtEl>
                                          <p:spTgt spid="81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9"/>
                                        </p:tgtEl>
                                        <p:attrNameLst>
                                          <p:attrName>style.visibility</p:attrName>
                                        </p:attrNameLst>
                                      </p:cBhvr>
                                      <p:to>
                                        <p:strVal val="visible"/>
                                      </p:to>
                                    </p:set>
                                  </p:childTnLst>
                                  <p:subTnLst>
                                    <p:set>
                                      <p:cBhvr override="childStyle">
                                        <p:cTn dur="1" fill="hold" display="0" masterRel="nextClick" afterEffect="1"/>
                                        <p:tgtEl>
                                          <p:spTgt spid="81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8" grpId="0" animBg="1" autoUpdateAnimBg="0"/>
      <p:bldP spid="819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92" name="Picture 8" descr="P1010601c"/>
          <p:cNvPicPr>
            <a:picLocks noChangeAspect="1" noChangeArrowheads="1"/>
          </p:cNvPicPr>
          <p:nvPr/>
        </p:nvPicPr>
        <p:blipFill>
          <a:blip r:embed="rId2" cstate="print"/>
          <a:srcRect/>
          <a:stretch>
            <a:fillRect/>
          </a:stretch>
        </p:blipFill>
        <p:spPr bwMode="auto">
          <a:xfrm>
            <a:off x="0" y="-298450"/>
            <a:ext cx="9144000" cy="7156450"/>
          </a:xfrm>
          <a:prstGeom prst="rect">
            <a:avLst/>
          </a:prstGeom>
          <a:noFill/>
        </p:spPr>
      </p:pic>
      <p:sp>
        <p:nvSpPr>
          <p:cNvPr id="16386" name="Rectangle 2"/>
          <p:cNvSpPr>
            <a:spLocks noGrp="1" noChangeArrowheads="1"/>
          </p:cNvSpPr>
          <p:nvPr>
            <p:ph type="title"/>
          </p:nvPr>
        </p:nvSpPr>
        <p:spPr>
          <a:xfrm>
            <a:off x="609600" y="-228600"/>
            <a:ext cx="7772400" cy="685800"/>
          </a:xfrm>
        </p:spPr>
        <p:txBody>
          <a:bodyPr/>
          <a:lstStyle/>
          <a:p>
            <a:r>
              <a:rPr lang="en-US" sz="3600" dirty="0">
                <a:latin typeface="Arial Black" pitchFamily="34" charset="0"/>
              </a:rPr>
              <a:t>How? - Monitoring Variables</a:t>
            </a:r>
          </a:p>
        </p:txBody>
      </p:sp>
      <p:sp>
        <p:nvSpPr>
          <p:cNvPr id="16387" name="AutoShape 3"/>
          <p:cNvSpPr>
            <a:spLocks noChangeArrowheads="1"/>
          </p:cNvSpPr>
          <p:nvPr/>
        </p:nvSpPr>
        <p:spPr bwMode="auto">
          <a:xfrm>
            <a:off x="3659188" y="381000"/>
            <a:ext cx="5484812" cy="1200150"/>
          </a:xfrm>
          <a:prstGeom prst="leftArrowCallout">
            <a:avLst>
              <a:gd name="adj1" fmla="val 25000"/>
              <a:gd name="adj2" fmla="val 25000"/>
              <a:gd name="adj3" fmla="val 76168"/>
              <a:gd name="adj4" fmla="val 78269"/>
            </a:avLst>
          </a:prstGeom>
          <a:solidFill>
            <a:srgbClr val="CCFFCC"/>
          </a:solidFill>
          <a:ln w="12700">
            <a:solidFill>
              <a:srgbClr val="800000"/>
            </a:solidFill>
            <a:miter lim="800000"/>
            <a:headEnd/>
            <a:tailEnd/>
          </a:ln>
          <a:effectLst/>
        </p:spPr>
        <p:txBody>
          <a:bodyPr anchor="ctr">
            <a:spAutoFit/>
          </a:bodyPr>
          <a:lstStyle/>
          <a:p>
            <a:pPr algn="ctr"/>
            <a:r>
              <a:rPr lang="en-US" sz="2400" dirty="0">
                <a:latin typeface="Arial" charset="0"/>
              </a:rPr>
              <a:t>Define the </a:t>
            </a:r>
            <a:r>
              <a:rPr lang="en-US" sz="2400" b="1" dirty="0">
                <a:latin typeface="Arial" charset="0"/>
              </a:rPr>
              <a:t>constituents-determinants </a:t>
            </a:r>
            <a:r>
              <a:rPr lang="en-US" sz="2400" dirty="0">
                <a:latin typeface="Arial" charset="0"/>
              </a:rPr>
              <a:t>relevant for water resource management</a:t>
            </a:r>
          </a:p>
        </p:txBody>
      </p:sp>
      <p:sp>
        <p:nvSpPr>
          <p:cNvPr id="16388" name="AutoShape 4"/>
          <p:cNvSpPr>
            <a:spLocks noChangeArrowheads="1"/>
          </p:cNvSpPr>
          <p:nvPr/>
        </p:nvSpPr>
        <p:spPr bwMode="auto">
          <a:xfrm>
            <a:off x="3659188" y="1617663"/>
            <a:ext cx="5484812" cy="2174875"/>
          </a:xfrm>
          <a:prstGeom prst="leftArrowCallout">
            <a:avLst>
              <a:gd name="adj1" fmla="val 25000"/>
              <a:gd name="adj2" fmla="val 25000"/>
              <a:gd name="adj3" fmla="val 42032"/>
              <a:gd name="adj4" fmla="val 78269"/>
            </a:avLst>
          </a:prstGeom>
          <a:solidFill>
            <a:srgbClr val="CCFFFF"/>
          </a:solidFill>
          <a:ln w="12700">
            <a:solidFill>
              <a:srgbClr val="800000"/>
            </a:solidFill>
            <a:miter lim="800000"/>
            <a:headEnd/>
            <a:tailEnd/>
          </a:ln>
          <a:effectLst/>
        </p:spPr>
        <p:txBody>
          <a:bodyPr anchor="ctr">
            <a:spAutoFit/>
          </a:bodyPr>
          <a:lstStyle/>
          <a:p>
            <a:pPr algn="ctr"/>
            <a:r>
              <a:rPr lang="en-US" sz="2400">
                <a:latin typeface="Arial" charset="0"/>
                <a:cs typeface="Arial" charset="0"/>
              </a:rPr>
              <a:t>The variables are determined through:</a:t>
            </a:r>
          </a:p>
          <a:p>
            <a:pPr algn="ctr"/>
            <a:r>
              <a:rPr lang="en-US" sz="2000">
                <a:latin typeface="Arial" charset="0"/>
                <a:cs typeface="Arial" charset="0"/>
              </a:rPr>
              <a:t>Laboratory analysis</a:t>
            </a:r>
            <a:endParaRPr lang="en-US" sz="2400">
              <a:latin typeface="Arial" charset="0"/>
              <a:cs typeface="Arial" charset="0"/>
            </a:endParaRPr>
          </a:p>
          <a:p>
            <a:pPr algn="ctr"/>
            <a:r>
              <a:rPr lang="en-US" sz="2000">
                <a:latin typeface="Arial" charset="0"/>
                <a:cs typeface="Arial" charset="0"/>
              </a:rPr>
              <a:t>Field measurements</a:t>
            </a:r>
            <a:endParaRPr lang="en-US" sz="2400">
              <a:latin typeface="Arial" charset="0"/>
              <a:cs typeface="Arial" charset="0"/>
            </a:endParaRPr>
          </a:p>
          <a:p>
            <a:pPr algn="ctr"/>
            <a:r>
              <a:rPr lang="en-US" sz="2000">
                <a:latin typeface="Arial" charset="0"/>
                <a:cs typeface="Arial" charset="0"/>
              </a:rPr>
              <a:t>On-site observations</a:t>
            </a:r>
            <a:r>
              <a:rPr lang="en-US" sz="2400">
                <a:latin typeface="Arial" charset="0"/>
                <a:cs typeface="Arial" charset="0"/>
              </a:rPr>
              <a:t> </a:t>
            </a:r>
          </a:p>
          <a:p>
            <a:pPr algn="ctr"/>
            <a:r>
              <a:rPr lang="en-US" sz="2000">
                <a:latin typeface="Arial" charset="0"/>
                <a:cs typeface="Arial" charset="0"/>
              </a:rPr>
              <a:t>Derived from measured values</a:t>
            </a:r>
            <a:r>
              <a:rPr lang="en-US" sz="2400">
                <a:latin typeface="Arial" charset="0"/>
                <a:cs typeface="Arial" charset="0"/>
              </a:rPr>
              <a:t>.</a:t>
            </a:r>
          </a:p>
        </p:txBody>
      </p:sp>
      <p:sp>
        <p:nvSpPr>
          <p:cNvPr id="16389" name="AutoShape 5"/>
          <p:cNvSpPr>
            <a:spLocks noChangeArrowheads="1"/>
          </p:cNvSpPr>
          <p:nvPr/>
        </p:nvSpPr>
        <p:spPr bwMode="auto">
          <a:xfrm>
            <a:off x="3657600" y="3829050"/>
            <a:ext cx="5486400" cy="3028950"/>
          </a:xfrm>
          <a:prstGeom prst="leftArrowCallout">
            <a:avLst>
              <a:gd name="adj1" fmla="val 25000"/>
              <a:gd name="adj2" fmla="val 25000"/>
              <a:gd name="adj3" fmla="val 30189"/>
              <a:gd name="adj4" fmla="val 77894"/>
            </a:avLst>
          </a:prstGeom>
          <a:solidFill>
            <a:srgbClr val="CCFFCC"/>
          </a:solidFill>
          <a:ln w="12700">
            <a:solidFill>
              <a:srgbClr val="800000"/>
            </a:solidFill>
            <a:miter lim="800000"/>
            <a:headEnd/>
            <a:tailEnd/>
          </a:ln>
          <a:effectLst/>
        </p:spPr>
        <p:txBody>
          <a:bodyPr anchor="ctr">
            <a:spAutoFit/>
          </a:bodyPr>
          <a:lstStyle/>
          <a:p>
            <a:pPr algn="ctr"/>
            <a:r>
              <a:rPr lang="en-US" sz="2400" dirty="0">
                <a:latin typeface="Arial" charset="0"/>
                <a:cs typeface="Times New Roman" pitchFamily="18" charset="0"/>
              </a:rPr>
              <a:t>Water quality &amp; quantity determinant types:</a:t>
            </a:r>
          </a:p>
          <a:p>
            <a:pPr algn="ctr"/>
            <a:r>
              <a:rPr lang="en-US" sz="2000" dirty="0">
                <a:latin typeface="Arial" charset="0"/>
                <a:cs typeface="Times New Roman" pitchFamily="18" charset="0"/>
              </a:rPr>
              <a:t>Chemical, </a:t>
            </a:r>
          </a:p>
          <a:p>
            <a:pPr algn="ctr"/>
            <a:r>
              <a:rPr lang="en-US" sz="2000" dirty="0">
                <a:latin typeface="Arial" charset="0"/>
                <a:cs typeface="Times New Roman" pitchFamily="18" charset="0"/>
              </a:rPr>
              <a:t>Physical</a:t>
            </a:r>
          </a:p>
          <a:p>
            <a:pPr algn="ctr"/>
            <a:r>
              <a:rPr lang="en-US" sz="2000" dirty="0">
                <a:latin typeface="Arial" charset="0"/>
                <a:cs typeface="Times New Roman" pitchFamily="18" charset="0"/>
              </a:rPr>
              <a:t>Organic</a:t>
            </a:r>
          </a:p>
          <a:p>
            <a:pPr algn="ctr"/>
            <a:r>
              <a:rPr lang="en-US" sz="2000" dirty="0">
                <a:latin typeface="Arial" charset="0"/>
                <a:cs typeface="Times New Roman" pitchFamily="18" charset="0"/>
              </a:rPr>
              <a:t>Biological</a:t>
            </a:r>
          </a:p>
          <a:p>
            <a:pPr algn="ctr"/>
            <a:r>
              <a:rPr lang="en-US" sz="2000" dirty="0">
                <a:latin typeface="Arial" charset="0"/>
                <a:cs typeface="Times New Roman" pitchFamily="18" charset="0"/>
              </a:rPr>
              <a:t>Microbiology </a:t>
            </a:r>
          </a:p>
          <a:p>
            <a:pPr algn="ctr"/>
            <a:r>
              <a:rPr lang="en-US" sz="2000" dirty="0">
                <a:latin typeface="Arial" charset="0"/>
                <a:cs typeface="Times New Roman" pitchFamily="18" charset="0"/>
              </a:rPr>
              <a:t>Flow</a:t>
            </a:r>
          </a:p>
          <a:p>
            <a:pPr algn="ctr"/>
            <a:r>
              <a:rPr lang="en-US" sz="2000" dirty="0">
                <a:latin typeface="Arial" charset="0"/>
                <a:cs typeface="Times New Roman" pitchFamily="18" charset="0"/>
              </a:rPr>
              <a:t>Radioactivity</a:t>
            </a:r>
            <a:r>
              <a:rPr lang="en-US" sz="2400" dirty="0">
                <a:latin typeface="Arial" charset="0"/>
                <a:cs typeface="Times New Roman" pitchFamily="18" charset="0"/>
              </a:rPr>
              <a:t>.</a:t>
            </a:r>
            <a:r>
              <a:rPr lang="en-US" sz="2400" dirty="0">
                <a:latin typeface="Arial" charset="0"/>
              </a:rPr>
              <a:t> </a:t>
            </a:r>
          </a:p>
        </p:txBody>
      </p:sp>
      <p:sp>
        <p:nvSpPr>
          <p:cNvPr id="16394" name="Rectangle 10"/>
          <p:cNvSpPr>
            <a:spLocks noChangeArrowheads="1"/>
          </p:cNvSpPr>
          <p:nvPr/>
        </p:nvSpPr>
        <p:spPr bwMode="auto">
          <a:xfrm>
            <a:off x="2705100" y="3713163"/>
            <a:ext cx="1028700"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C30947"/>
                </a:solidFill>
                <a:latin typeface="Arial" charset="0"/>
              </a:rPr>
              <a:t>Chemical</a:t>
            </a:r>
          </a:p>
        </p:txBody>
      </p:sp>
      <p:sp>
        <p:nvSpPr>
          <p:cNvPr id="16395" name="Rectangle 11"/>
          <p:cNvSpPr>
            <a:spLocks noChangeArrowheads="1"/>
          </p:cNvSpPr>
          <p:nvPr/>
        </p:nvSpPr>
        <p:spPr bwMode="auto">
          <a:xfrm>
            <a:off x="2743200" y="3962400"/>
            <a:ext cx="938213"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C28D0A"/>
                </a:solidFill>
                <a:latin typeface="Arial" charset="0"/>
              </a:rPr>
              <a:t>Physical</a:t>
            </a:r>
          </a:p>
        </p:txBody>
      </p:sp>
      <p:sp>
        <p:nvSpPr>
          <p:cNvPr id="16396" name="Rectangle 12"/>
          <p:cNvSpPr>
            <a:spLocks noChangeArrowheads="1"/>
          </p:cNvSpPr>
          <p:nvPr/>
        </p:nvSpPr>
        <p:spPr bwMode="auto">
          <a:xfrm>
            <a:off x="2743200" y="4191000"/>
            <a:ext cx="895350"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06C666"/>
                </a:solidFill>
                <a:latin typeface="Arial" charset="0"/>
              </a:rPr>
              <a:t>Organic</a:t>
            </a:r>
          </a:p>
        </p:txBody>
      </p:sp>
      <p:sp>
        <p:nvSpPr>
          <p:cNvPr id="16397" name="Rectangle 13"/>
          <p:cNvSpPr>
            <a:spLocks noChangeArrowheads="1"/>
          </p:cNvSpPr>
          <p:nvPr/>
        </p:nvSpPr>
        <p:spPr bwMode="auto">
          <a:xfrm>
            <a:off x="2743200" y="4495800"/>
            <a:ext cx="1049338"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10ACBC"/>
                </a:solidFill>
                <a:latin typeface="Arial" charset="0"/>
              </a:rPr>
              <a:t>Biological</a:t>
            </a:r>
          </a:p>
        </p:txBody>
      </p:sp>
      <p:sp>
        <p:nvSpPr>
          <p:cNvPr id="16398" name="Rectangle 14"/>
          <p:cNvSpPr>
            <a:spLocks noChangeArrowheads="1"/>
          </p:cNvSpPr>
          <p:nvPr/>
        </p:nvSpPr>
        <p:spPr bwMode="auto">
          <a:xfrm>
            <a:off x="1066800" y="2057400"/>
            <a:ext cx="1244600"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9E28A4"/>
                </a:solidFill>
                <a:latin typeface="Arial" charset="0"/>
              </a:rPr>
              <a:t>Morphology</a:t>
            </a:r>
          </a:p>
        </p:txBody>
      </p:sp>
      <p:sp>
        <p:nvSpPr>
          <p:cNvPr id="16399" name="Rectangle 15"/>
          <p:cNvSpPr>
            <a:spLocks noChangeArrowheads="1"/>
          </p:cNvSpPr>
          <p:nvPr/>
        </p:nvSpPr>
        <p:spPr bwMode="auto">
          <a:xfrm>
            <a:off x="2286000" y="1295400"/>
            <a:ext cx="827088"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844856"/>
                </a:solidFill>
                <a:latin typeface="Arial" charset="0"/>
              </a:rPr>
              <a:t>Habitat</a:t>
            </a:r>
          </a:p>
        </p:txBody>
      </p:sp>
      <p:sp>
        <p:nvSpPr>
          <p:cNvPr id="16400" name="Rectangle 16"/>
          <p:cNvSpPr>
            <a:spLocks noChangeArrowheads="1"/>
          </p:cNvSpPr>
          <p:nvPr/>
        </p:nvSpPr>
        <p:spPr bwMode="auto">
          <a:xfrm>
            <a:off x="1905000" y="1600200"/>
            <a:ext cx="1244600"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C60698"/>
                </a:solidFill>
                <a:latin typeface="Arial" charset="0"/>
              </a:rPr>
              <a:t>Morphology</a:t>
            </a:r>
          </a:p>
        </p:txBody>
      </p:sp>
      <p:sp>
        <p:nvSpPr>
          <p:cNvPr id="16401" name="Rectangle 17"/>
          <p:cNvSpPr>
            <a:spLocks noChangeArrowheads="1"/>
          </p:cNvSpPr>
          <p:nvPr/>
        </p:nvSpPr>
        <p:spPr bwMode="auto">
          <a:xfrm>
            <a:off x="1447800" y="1828800"/>
            <a:ext cx="1154113" cy="336550"/>
          </a:xfrm>
          <a:prstGeom prst="rect">
            <a:avLst/>
          </a:prstGeom>
          <a:noFill/>
          <a:ln w="12700">
            <a:noFill/>
            <a:miter lim="800000"/>
            <a:headEnd/>
            <a:tailEnd/>
          </a:ln>
          <a:effectLst/>
        </p:spPr>
        <p:txBody>
          <a:bodyPr wrap="none">
            <a:spAutoFit/>
          </a:bodyPr>
          <a:lstStyle/>
          <a:p>
            <a:pPr>
              <a:spcBef>
                <a:spcPct val="50000"/>
              </a:spcBef>
            </a:pPr>
            <a:r>
              <a:rPr lang="en-US" sz="1600">
                <a:solidFill>
                  <a:srgbClr val="3DBC10"/>
                </a:solidFill>
                <a:latin typeface="Arial" charset="0"/>
              </a:rPr>
              <a:t>Vegetation</a:t>
            </a:r>
          </a:p>
        </p:txBody>
      </p:sp>
      <p:sp>
        <p:nvSpPr>
          <p:cNvPr id="16402" name="Rectangle 18"/>
          <p:cNvSpPr>
            <a:spLocks noChangeArrowheads="1"/>
          </p:cNvSpPr>
          <p:nvPr/>
        </p:nvSpPr>
        <p:spPr bwMode="auto">
          <a:xfrm>
            <a:off x="2209800" y="914400"/>
            <a:ext cx="646113" cy="336550"/>
          </a:xfrm>
          <a:prstGeom prst="rect">
            <a:avLst/>
          </a:prstGeom>
          <a:noFill/>
          <a:ln w="12700">
            <a:noFill/>
            <a:miter lim="800000"/>
            <a:headEnd/>
            <a:tailEnd/>
          </a:ln>
          <a:effectLst/>
        </p:spPr>
        <p:txBody>
          <a:bodyPr wrap="none">
            <a:spAutoFit/>
          </a:bodyPr>
          <a:lstStyle/>
          <a:p>
            <a:pPr>
              <a:spcBef>
                <a:spcPct val="50000"/>
              </a:spcBef>
            </a:pPr>
            <a:r>
              <a:rPr lang="en-US" sz="1600">
                <a:solidFill>
                  <a:schemeClr val="accent1"/>
                </a:solidFill>
                <a:latin typeface="Arial" charset="0"/>
              </a:rPr>
              <a:t>Biota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subTnLst>
                                    <p:set>
                                      <p:cBhvr override="childStyle">
                                        <p:cTn dur="1" fill="hold" display="0" masterRel="nextClick" afterEffect="1"/>
                                        <p:tgtEl>
                                          <p:spTgt spid="1638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8"/>
                                        </p:tgtEl>
                                        <p:attrNameLst>
                                          <p:attrName>style.visibility</p:attrName>
                                        </p:attrNameLst>
                                      </p:cBhvr>
                                      <p:to>
                                        <p:strVal val="visible"/>
                                      </p:to>
                                    </p:set>
                                  </p:childTnLst>
                                  <p:subTnLst>
                                    <p:set>
                                      <p:cBhvr override="childStyle">
                                        <p:cTn dur="1" fill="hold" display="0" masterRel="nextClick" afterEffect="1"/>
                                        <p:tgtEl>
                                          <p:spTgt spid="1638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9"/>
                                        </p:tgtEl>
                                        <p:attrNameLst>
                                          <p:attrName>style.visibility</p:attrName>
                                        </p:attrNameLst>
                                      </p:cBhvr>
                                      <p:to>
                                        <p:strVal val="visible"/>
                                      </p:to>
                                    </p:set>
                                  </p:childTnLst>
                                  <p:subTnLst>
                                    <p:set>
                                      <p:cBhvr override="childStyle">
                                        <p:cTn dur="1" fill="hold" display="0" masterRel="nextClick" afterEffect="1"/>
                                        <p:tgtEl>
                                          <p:spTgt spid="1638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88" grpId="0" animBg="1" autoUpdateAnimBg="0"/>
      <p:bldP spid="1638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5" name="Picture 9" descr="P1010601c"/>
          <p:cNvPicPr>
            <a:picLocks noChangeAspect="1" noChangeArrowheads="1"/>
          </p:cNvPicPr>
          <p:nvPr/>
        </p:nvPicPr>
        <p:blipFill>
          <a:blip r:embed="rId2" cstate="print"/>
          <a:srcRect/>
          <a:stretch>
            <a:fillRect/>
          </a:stretch>
        </p:blipFill>
        <p:spPr bwMode="auto">
          <a:xfrm>
            <a:off x="0" y="0"/>
            <a:ext cx="9144000" cy="7156450"/>
          </a:xfrm>
          <a:prstGeom prst="rect">
            <a:avLst/>
          </a:prstGeom>
          <a:noFill/>
        </p:spPr>
      </p:pic>
      <p:sp>
        <p:nvSpPr>
          <p:cNvPr id="9218" name="Rectangle 2"/>
          <p:cNvSpPr>
            <a:spLocks noGrp="1" noChangeArrowheads="1"/>
          </p:cNvSpPr>
          <p:nvPr>
            <p:ph type="title"/>
          </p:nvPr>
        </p:nvSpPr>
        <p:spPr>
          <a:xfrm>
            <a:off x="304800" y="0"/>
            <a:ext cx="8610600" cy="685800"/>
          </a:xfrm>
        </p:spPr>
        <p:txBody>
          <a:bodyPr/>
          <a:lstStyle/>
          <a:p>
            <a:r>
              <a:rPr lang="en-US" sz="3600">
                <a:latin typeface="Arial Black" pitchFamily="34" charset="0"/>
              </a:rPr>
              <a:t>How? - Operational Monitoring</a:t>
            </a:r>
          </a:p>
        </p:txBody>
      </p:sp>
      <p:sp>
        <p:nvSpPr>
          <p:cNvPr id="9220" name="AutoShape 4"/>
          <p:cNvSpPr>
            <a:spLocks noChangeArrowheads="1"/>
          </p:cNvSpPr>
          <p:nvPr/>
        </p:nvSpPr>
        <p:spPr bwMode="auto">
          <a:xfrm>
            <a:off x="3659188" y="609600"/>
            <a:ext cx="5484812" cy="369332"/>
          </a:xfrm>
          <a:prstGeom prst="leftArrowCallout">
            <a:avLst>
              <a:gd name="adj1" fmla="val 25000"/>
              <a:gd name="adj2" fmla="val 25000"/>
              <a:gd name="adj3" fmla="val 194538"/>
              <a:gd name="adj4" fmla="val 77546"/>
            </a:avLst>
          </a:prstGeom>
          <a:solidFill>
            <a:srgbClr val="CCECFF"/>
          </a:solidFill>
          <a:ln w="12700">
            <a:solidFill>
              <a:srgbClr val="800000"/>
            </a:solidFill>
            <a:miter lim="800000"/>
            <a:headEnd/>
            <a:tailEnd/>
          </a:ln>
          <a:effectLst/>
        </p:spPr>
        <p:txBody>
          <a:bodyPr anchor="ctr">
            <a:spAutoFit/>
          </a:bodyPr>
          <a:lstStyle/>
          <a:p>
            <a:pPr algn="ctr"/>
            <a:r>
              <a:rPr lang="en-US" sz="1800" dirty="0">
                <a:latin typeface="Arial" charset="0"/>
              </a:rPr>
              <a:t>Define </a:t>
            </a:r>
            <a:r>
              <a:rPr lang="en-US" sz="1800" b="1" dirty="0">
                <a:latin typeface="Arial" charset="0"/>
              </a:rPr>
              <a:t>monitoring programs</a:t>
            </a:r>
          </a:p>
        </p:txBody>
      </p:sp>
      <p:sp>
        <p:nvSpPr>
          <p:cNvPr id="9221" name="AutoShape 5"/>
          <p:cNvSpPr>
            <a:spLocks noChangeArrowheads="1"/>
          </p:cNvSpPr>
          <p:nvPr/>
        </p:nvSpPr>
        <p:spPr bwMode="auto">
          <a:xfrm>
            <a:off x="3660775" y="2501950"/>
            <a:ext cx="5483225" cy="1354217"/>
          </a:xfrm>
          <a:prstGeom prst="leftArrowCallout">
            <a:avLst>
              <a:gd name="adj1" fmla="val 25000"/>
              <a:gd name="adj2" fmla="val 25000"/>
              <a:gd name="adj3" fmla="val 38792"/>
              <a:gd name="adj4" fmla="val 77917"/>
            </a:avLst>
          </a:prstGeom>
          <a:solidFill>
            <a:srgbClr val="66FFFF"/>
          </a:solidFill>
          <a:ln w="9525">
            <a:solidFill>
              <a:srgbClr val="800000"/>
            </a:solidFill>
            <a:miter lim="800000"/>
            <a:headEnd/>
            <a:tailEnd/>
          </a:ln>
          <a:effectLst/>
        </p:spPr>
        <p:txBody>
          <a:bodyPr anchor="ctr">
            <a:spAutoFit/>
          </a:bodyPr>
          <a:lstStyle/>
          <a:p>
            <a:pPr algn="ctr"/>
            <a:r>
              <a:rPr lang="en-US" sz="1800">
                <a:latin typeface="Arial" charset="0"/>
              </a:rPr>
              <a:t>State monitoring program requirements:</a:t>
            </a:r>
          </a:p>
          <a:p>
            <a:pPr algn="ctr"/>
            <a:r>
              <a:rPr lang="en-US" sz="1600">
                <a:latin typeface="Arial" charset="0"/>
              </a:rPr>
              <a:t>Monitoring Point</a:t>
            </a:r>
          </a:p>
          <a:p>
            <a:pPr algn="ctr"/>
            <a:r>
              <a:rPr lang="en-US" sz="1600">
                <a:latin typeface="Arial" charset="0"/>
              </a:rPr>
              <a:t>Monitoring Action</a:t>
            </a:r>
          </a:p>
          <a:p>
            <a:pPr algn="ctr"/>
            <a:r>
              <a:rPr lang="en-US" sz="1600">
                <a:latin typeface="Arial" charset="0"/>
              </a:rPr>
              <a:t>Frequency of monitoring</a:t>
            </a:r>
          </a:p>
          <a:p>
            <a:pPr algn="ctr"/>
            <a:r>
              <a:rPr lang="en-US" sz="1600">
                <a:latin typeface="Arial" charset="0"/>
              </a:rPr>
              <a:t>Analysis or Field measurement requirements</a:t>
            </a:r>
          </a:p>
        </p:txBody>
      </p:sp>
      <p:sp>
        <p:nvSpPr>
          <p:cNvPr id="9222" name="AutoShape 6"/>
          <p:cNvSpPr>
            <a:spLocks noChangeArrowheads="1"/>
          </p:cNvSpPr>
          <p:nvPr/>
        </p:nvSpPr>
        <p:spPr bwMode="auto">
          <a:xfrm>
            <a:off x="3659188" y="3817457"/>
            <a:ext cx="5484812" cy="1877437"/>
          </a:xfrm>
          <a:prstGeom prst="leftArrowCallout">
            <a:avLst>
              <a:gd name="adj1" fmla="val 25000"/>
              <a:gd name="adj2" fmla="val 25000"/>
              <a:gd name="adj3" fmla="val 38803"/>
              <a:gd name="adj4" fmla="val 77509"/>
            </a:avLst>
          </a:prstGeom>
          <a:solidFill>
            <a:srgbClr val="CCECFF"/>
          </a:solidFill>
          <a:ln w="9525">
            <a:solidFill>
              <a:srgbClr val="800000"/>
            </a:solidFill>
            <a:miter lim="800000"/>
            <a:headEnd/>
            <a:tailEnd/>
          </a:ln>
          <a:effectLst/>
        </p:spPr>
        <p:txBody>
          <a:bodyPr anchor="ctr">
            <a:spAutoFit/>
          </a:bodyPr>
          <a:lstStyle/>
          <a:p>
            <a:pPr algn="ctr"/>
            <a:r>
              <a:rPr lang="en-US" sz="1800">
                <a:latin typeface="Arial" charset="0"/>
              </a:rPr>
              <a:t>State monitoring program resources to be used:</a:t>
            </a:r>
          </a:p>
          <a:p>
            <a:pPr algn="ctr"/>
            <a:r>
              <a:rPr lang="en-US" sz="1600">
                <a:latin typeface="Arial" charset="0"/>
              </a:rPr>
              <a:t>Monitoring office</a:t>
            </a:r>
          </a:p>
          <a:p>
            <a:pPr algn="ctr"/>
            <a:r>
              <a:rPr lang="en-US" sz="1600">
                <a:latin typeface="Arial" charset="0"/>
              </a:rPr>
              <a:t>Laboratory</a:t>
            </a:r>
          </a:p>
          <a:p>
            <a:pPr algn="ctr"/>
            <a:r>
              <a:rPr lang="en-US" sz="1600">
                <a:latin typeface="Arial" charset="0"/>
              </a:rPr>
              <a:t>Analysis method</a:t>
            </a:r>
          </a:p>
          <a:p>
            <a:pPr algn="ctr"/>
            <a:r>
              <a:rPr lang="en-US" sz="1600">
                <a:latin typeface="Arial" charset="0"/>
              </a:rPr>
              <a:t>Containers</a:t>
            </a:r>
          </a:p>
          <a:p>
            <a:pPr algn="ctr"/>
            <a:r>
              <a:rPr lang="en-US" sz="1600">
                <a:latin typeface="Arial" charset="0"/>
              </a:rPr>
              <a:t>Preservatives</a:t>
            </a:r>
          </a:p>
        </p:txBody>
      </p:sp>
      <p:sp>
        <p:nvSpPr>
          <p:cNvPr id="9223" name="AutoShape 7"/>
          <p:cNvSpPr>
            <a:spLocks noChangeArrowheads="1"/>
          </p:cNvSpPr>
          <p:nvPr/>
        </p:nvSpPr>
        <p:spPr bwMode="auto">
          <a:xfrm>
            <a:off x="3659188" y="940222"/>
            <a:ext cx="5484812" cy="1600438"/>
          </a:xfrm>
          <a:prstGeom prst="leftArrowCallout">
            <a:avLst>
              <a:gd name="adj1" fmla="val 25000"/>
              <a:gd name="adj2" fmla="val 25000"/>
              <a:gd name="adj3" fmla="val 45920"/>
              <a:gd name="adj4" fmla="val 77542"/>
            </a:avLst>
          </a:prstGeom>
          <a:solidFill>
            <a:srgbClr val="CCFFFF"/>
          </a:solidFill>
          <a:ln w="9525">
            <a:solidFill>
              <a:srgbClr val="800000"/>
            </a:solidFill>
            <a:miter lim="800000"/>
            <a:headEnd/>
            <a:tailEnd/>
          </a:ln>
          <a:effectLst/>
        </p:spPr>
        <p:txBody>
          <a:bodyPr anchor="ctr">
            <a:spAutoFit/>
          </a:bodyPr>
          <a:lstStyle/>
          <a:p>
            <a:pPr algn="ctr"/>
            <a:r>
              <a:rPr lang="en-US" sz="1800">
                <a:latin typeface="Arial" charset="0"/>
              </a:rPr>
              <a:t>Update resource base: </a:t>
            </a:r>
          </a:p>
          <a:p>
            <a:pPr algn="ctr"/>
            <a:r>
              <a:rPr lang="en-US" sz="1600">
                <a:latin typeface="Arial" charset="0"/>
              </a:rPr>
              <a:t>Monitors &amp; laboratories</a:t>
            </a:r>
          </a:p>
          <a:p>
            <a:pPr algn="ctr"/>
            <a:r>
              <a:rPr lang="en-US" sz="1600">
                <a:latin typeface="Arial" charset="0"/>
              </a:rPr>
              <a:t>Variables &amp; methods</a:t>
            </a:r>
          </a:p>
          <a:p>
            <a:pPr algn="ctr"/>
            <a:r>
              <a:rPr lang="en-US" sz="1600">
                <a:latin typeface="Arial" charset="0"/>
              </a:rPr>
              <a:t>Monitoring Actions &amp; frequencies</a:t>
            </a:r>
          </a:p>
          <a:p>
            <a:pPr algn="ctr"/>
            <a:r>
              <a:rPr lang="en-US" sz="1600">
                <a:latin typeface="Arial" charset="0"/>
              </a:rPr>
              <a:t>Equipment to use</a:t>
            </a:r>
          </a:p>
          <a:p>
            <a:pPr algn="ctr"/>
            <a:r>
              <a:rPr lang="en-US" sz="1600">
                <a:latin typeface="Arial" charset="0"/>
              </a:rPr>
              <a:t>Transport and packaging methods</a:t>
            </a:r>
          </a:p>
        </p:txBody>
      </p:sp>
      <p:sp>
        <p:nvSpPr>
          <p:cNvPr id="9224" name="AutoShape 8"/>
          <p:cNvSpPr>
            <a:spLocks noChangeArrowheads="1"/>
          </p:cNvSpPr>
          <p:nvPr/>
        </p:nvSpPr>
        <p:spPr bwMode="auto">
          <a:xfrm>
            <a:off x="3659188" y="5657671"/>
            <a:ext cx="5484812" cy="1200329"/>
          </a:xfrm>
          <a:prstGeom prst="leftArrowCallout">
            <a:avLst>
              <a:gd name="adj1" fmla="val 25000"/>
              <a:gd name="adj2" fmla="val 25000"/>
              <a:gd name="adj3" fmla="val 54222"/>
              <a:gd name="adj4" fmla="val 77889"/>
            </a:avLst>
          </a:prstGeom>
          <a:solidFill>
            <a:srgbClr val="CCCCFF"/>
          </a:solidFill>
          <a:ln w="9525">
            <a:solidFill>
              <a:srgbClr val="800000"/>
            </a:solidFill>
            <a:miter lim="800000"/>
            <a:headEnd/>
            <a:tailEnd/>
          </a:ln>
          <a:effectLst/>
        </p:spPr>
        <p:txBody>
          <a:bodyPr anchor="ctr">
            <a:spAutoFit/>
          </a:bodyPr>
          <a:lstStyle/>
          <a:p>
            <a:pPr algn="ctr"/>
            <a:r>
              <a:rPr lang="en-US" sz="1600" dirty="0">
                <a:latin typeface="Arial" charset="0"/>
              </a:rPr>
              <a:t>Schedule monitoring:</a:t>
            </a:r>
          </a:p>
          <a:p>
            <a:pPr algn="ctr"/>
            <a:r>
              <a:rPr lang="en-US" sz="1400" dirty="0">
                <a:latin typeface="Arial" charset="0"/>
              </a:rPr>
              <a:t>Consolidate all requirements</a:t>
            </a:r>
          </a:p>
          <a:p>
            <a:pPr algn="ctr"/>
            <a:r>
              <a:rPr lang="en-US" sz="1400" dirty="0">
                <a:latin typeface="Arial" charset="0"/>
              </a:rPr>
              <a:t>Schedule sampling &amp; analysis</a:t>
            </a:r>
          </a:p>
          <a:p>
            <a:pPr algn="ctr"/>
            <a:r>
              <a:rPr lang="en-US" sz="1400" dirty="0">
                <a:latin typeface="Arial" charset="0"/>
              </a:rPr>
              <a:t>Provides equipment support</a:t>
            </a:r>
          </a:p>
          <a:p>
            <a:pPr algn="ctr"/>
            <a:r>
              <a:rPr lang="en-US" sz="1400" dirty="0">
                <a:latin typeface="Arial" charset="0"/>
              </a:rPr>
              <a:t>Audit monitoring compliance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0"/>
                                        </p:tgtEl>
                                        <p:attrNameLst>
                                          <p:attrName>style.visibility</p:attrName>
                                        </p:attrNameLst>
                                      </p:cBhvr>
                                      <p:to>
                                        <p:strVal val="visible"/>
                                      </p:to>
                                    </p:set>
                                  </p:childTnLst>
                                  <p:subTnLst>
                                    <p:set>
                                      <p:cBhvr override="childStyle">
                                        <p:cTn dur="1" fill="hold" display="0" masterRel="nextClick" afterEffect="1"/>
                                        <p:tgtEl>
                                          <p:spTgt spid="92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3"/>
                                        </p:tgtEl>
                                        <p:attrNameLst>
                                          <p:attrName>style.visibility</p:attrName>
                                        </p:attrNameLst>
                                      </p:cBhvr>
                                      <p:to>
                                        <p:strVal val="visible"/>
                                      </p:to>
                                    </p:set>
                                  </p:childTnLst>
                                  <p:subTnLst>
                                    <p:set>
                                      <p:cBhvr override="childStyle">
                                        <p:cTn dur="1" fill="hold" display="0" masterRel="nextClick" afterEffect="1"/>
                                        <p:tgtEl>
                                          <p:spTgt spid="92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1"/>
                                        </p:tgtEl>
                                        <p:attrNameLst>
                                          <p:attrName>style.visibility</p:attrName>
                                        </p:attrNameLst>
                                      </p:cBhvr>
                                      <p:to>
                                        <p:strVal val="visible"/>
                                      </p:to>
                                    </p:set>
                                  </p:childTnLst>
                                  <p:subTnLst>
                                    <p:set>
                                      <p:cBhvr override="childStyle">
                                        <p:cTn dur="1" fill="hold" display="0" masterRel="nextClick" afterEffect="1"/>
                                        <p:tgtEl>
                                          <p:spTgt spid="922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2"/>
                                        </p:tgtEl>
                                        <p:attrNameLst>
                                          <p:attrName>style.visibility</p:attrName>
                                        </p:attrNameLst>
                                      </p:cBhvr>
                                      <p:to>
                                        <p:strVal val="visible"/>
                                      </p:to>
                                    </p:set>
                                  </p:childTnLst>
                                  <p:subTnLst>
                                    <p:set>
                                      <p:cBhvr override="childStyle">
                                        <p:cTn dur="1" fill="hold" display="0" masterRel="nextClick" afterEffect="1"/>
                                        <p:tgtEl>
                                          <p:spTgt spid="922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4"/>
                                        </p:tgtEl>
                                        <p:attrNameLst>
                                          <p:attrName>style.visibility</p:attrName>
                                        </p:attrNameLst>
                                      </p:cBhvr>
                                      <p:to>
                                        <p:strVal val="visible"/>
                                      </p:to>
                                    </p:set>
                                  </p:childTnLst>
                                  <p:subTnLst>
                                    <p:set>
                                      <p:cBhvr override="childStyle">
                                        <p:cTn dur="1" fill="hold" display="0" masterRel="nextClick" afterEffect="1"/>
                                        <p:tgtEl>
                                          <p:spTgt spid="92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P spid="9221" grpId="0" animBg="1" autoUpdateAnimBg="0"/>
      <p:bldP spid="9222" grpId="0" animBg="1" autoUpdateAnimBg="0"/>
      <p:bldP spid="9223" grpId="0" animBg="1" autoUpdateAnimBg="0"/>
      <p:bldP spid="92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8153400" cy="1143000"/>
          </a:xfrm>
        </p:spPr>
        <p:txBody>
          <a:bodyPr/>
          <a:lstStyle/>
          <a:p>
            <a:r>
              <a:rPr lang="en-US" sz="3600">
                <a:latin typeface="Arial Black" pitchFamily="34" charset="0"/>
              </a:rPr>
              <a:t>How? - Data Capture Processes</a:t>
            </a:r>
          </a:p>
        </p:txBody>
      </p:sp>
      <p:sp>
        <p:nvSpPr>
          <p:cNvPr id="10243" name="Text Box 3"/>
          <p:cNvSpPr txBox="1">
            <a:spLocks noChangeArrowheads="1"/>
          </p:cNvSpPr>
          <p:nvPr/>
        </p:nvSpPr>
        <p:spPr bwMode="auto">
          <a:xfrm>
            <a:off x="381000" y="1371600"/>
            <a:ext cx="28956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Program related sampling</a:t>
            </a:r>
          </a:p>
        </p:txBody>
      </p:sp>
      <p:sp>
        <p:nvSpPr>
          <p:cNvPr id="10244" name="Text Box 4"/>
          <p:cNvSpPr txBox="1">
            <a:spLocks noChangeArrowheads="1"/>
          </p:cNvSpPr>
          <p:nvPr/>
        </p:nvSpPr>
        <p:spPr bwMode="auto">
          <a:xfrm>
            <a:off x="381000" y="2743200"/>
            <a:ext cx="28956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Not program related sampling </a:t>
            </a:r>
          </a:p>
        </p:txBody>
      </p:sp>
      <p:sp>
        <p:nvSpPr>
          <p:cNvPr id="10245" name="Text Box 5"/>
          <p:cNvSpPr txBox="1">
            <a:spLocks noChangeArrowheads="1"/>
          </p:cNvSpPr>
          <p:nvPr/>
        </p:nvSpPr>
        <p:spPr bwMode="auto">
          <a:xfrm>
            <a:off x="381000" y="4038600"/>
            <a:ext cx="28956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Electronic supplied results</a:t>
            </a:r>
          </a:p>
        </p:txBody>
      </p:sp>
      <p:sp>
        <p:nvSpPr>
          <p:cNvPr id="10246" name="Text Box 6"/>
          <p:cNvSpPr txBox="1">
            <a:spLocks noChangeArrowheads="1"/>
          </p:cNvSpPr>
          <p:nvPr/>
        </p:nvSpPr>
        <p:spPr bwMode="auto">
          <a:xfrm>
            <a:off x="381000" y="5486400"/>
            <a:ext cx="2895600" cy="841375"/>
          </a:xfrm>
          <a:prstGeom prst="rect">
            <a:avLst/>
          </a:prstGeom>
          <a:solidFill>
            <a:schemeClr val="folHlink"/>
          </a:solidFill>
          <a:ln w="19050">
            <a:solidFill>
              <a:srgbClr val="339966"/>
            </a:solidFill>
            <a:miter lim="800000"/>
            <a:headEnd/>
            <a:tailEnd/>
          </a:ln>
          <a:effectLst/>
        </p:spPr>
        <p:txBody>
          <a:bodyPr>
            <a:spAutoFit/>
          </a:bodyPr>
          <a:lstStyle/>
          <a:p>
            <a:pPr>
              <a:spcBef>
                <a:spcPct val="50000"/>
              </a:spcBef>
            </a:pPr>
            <a:r>
              <a:rPr lang="en-US" sz="2400">
                <a:latin typeface="Arial" charset="0"/>
              </a:rPr>
              <a:t>Laboratory result transfers</a:t>
            </a:r>
          </a:p>
        </p:txBody>
      </p:sp>
      <p:sp>
        <p:nvSpPr>
          <p:cNvPr id="10247" name="Text Box 7"/>
          <p:cNvSpPr txBox="1">
            <a:spLocks noChangeArrowheads="1"/>
          </p:cNvSpPr>
          <p:nvPr/>
        </p:nvSpPr>
        <p:spPr bwMode="auto">
          <a:xfrm>
            <a:off x="3581400" y="1374775"/>
            <a:ext cx="25908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Sampling Registration</a:t>
            </a:r>
          </a:p>
        </p:txBody>
      </p:sp>
      <p:sp>
        <p:nvSpPr>
          <p:cNvPr id="10248" name="Text Box 8"/>
          <p:cNvSpPr txBox="1">
            <a:spLocks noChangeArrowheads="1"/>
          </p:cNvSpPr>
          <p:nvPr/>
        </p:nvSpPr>
        <p:spPr bwMode="auto">
          <a:xfrm>
            <a:off x="3581400" y="2743200"/>
            <a:ext cx="25908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Sampling Quality Assurance</a:t>
            </a:r>
          </a:p>
        </p:txBody>
      </p:sp>
      <p:sp>
        <p:nvSpPr>
          <p:cNvPr id="10249" name="Text Box 9"/>
          <p:cNvSpPr txBox="1">
            <a:spLocks noChangeArrowheads="1"/>
          </p:cNvSpPr>
          <p:nvPr/>
        </p:nvSpPr>
        <p:spPr bwMode="auto">
          <a:xfrm>
            <a:off x="3581400" y="4038600"/>
            <a:ext cx="25908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Analysis Registration</a:t>
            </a:r>
          </a:p>
        </p:txBody>
      </p:sp>
      <p:sp>
        <p:nvSpPr>
          <p:cNvPr id="10250" name="Text Box 10"/>
          <p:cNvSpPr txBox="1">
            <a:spLocks noChangeArrowheads="1"/>
          </p:cNvSpPr>
          <p:nvPr/>
        </p:nvSpPr>
        <p:spPr bwMode="auto">
          <a:xfrm>
            <a:off x="3581400" y="5486400"/>
            <a:ext cx="2590800" cy="841375"/>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Analysis Quality Assurance</a:t>
            </a:r>
          </a:p>
        </p:txBody>
      </p:sp>
      <p:sp>
        <p:nvSpPr>
          <p:cNvPr id="10251" name="Text Box 11"/>
          <p:cNvSpPr txBox="1">
            <a:spLocks noChangeArrowheads="1"/>
          </p:cNvSpPr>
          <p:nvPr/>
        </p:nvSpPr>
        <p:spPr bwMode="auto">
          <a:xfrm>
            <a:off x="6781800" y="2819400"/>
            <a:ext cx="2057400" cy="1936750"/>
          </a:xfrm>
          <a:prstGeom prst="rect">
            <a:avLst/>
          </a:prstGeom>
          <a:noFill/>
          <a:ln w="19050">
            <a:solidFill>
              <a:srgbClr val="008080"/>
            </a:solidFill>
            <a:miter lim="800000"/>
            <a:headEnd/>
            <a:tailEnd/>
          </a:ln>
          <a:effectLst/>
        </p:spPr>
        <p:txBody>
          <a:bodyPr>
            <a:spAutoFit/>
          </a:bodyPr>
          <a:lstStyle/>
          <a:p>
            <a:pPr>
              <a:spcBef>
                <a:spcPct val="50000"/>
              </a:spcBef>
            </a:pPr>
            <a:r>
              <a:rPr lang="en-US" sz="2400">
                <a:latin typeface="Arial" charset="0"/>
              </a:rPr>
              <a:t>Make available for Assessment and Reporting</a:t>
            </a:r>
          </a:p>
        </p:txBody>
      </p:sp>
      <p:cxnSp>
        <p:nvCxnSpPr>
          <p:cNvPr id="10253" name="AutoShape 13"/>
          <p:cNvCxnSpPr>
            <a:cxnSpLocks noChangeShapeType="1"/>
            <a:stCxn id="10243" idx="3"/>
            <a:endCxn id="10247" idx="1"/>
          </p:cNvCxnSpPr>
          <p:nvPr/>
        </p:nvCxnSpPr>
        <p:spPr bwMode="auto">
          <a:xfrm>
            <a:off x="3286125" y="1792288"/>
            <a:ext cx="285750" cy="3175"/>
          </a:xfrm>
          <a:prstGeom prst="straightConnector1">
            <a:avLst/>
          </a:prstGeom>
          <a:noFill/>
          <a:ln w="19050">
            <a:solidFill>
              <a:srgbClr val="008080"/>
            </a:solidFill>
            <a:round/>
            <a:headEnd/>
            <a:tailEnd type="triangle" w="med" len="med"/>
          </a:ln>
          <a:effectLst/>
        </p:spPr>
      </p:cxnSp>
      <p:cxnSp>
        <p:nvCxnSpPr>
          <p:cNvPr id="10254" name="AutoShape 14"/>
          <p:cNvCxnSpPr>
            <a:cxnSpLocks noChangeShapeType="1"/>
            <a:stCxn id="10244" idx="3"/>
            <a:endCxn id="10247" idx="1"/>
          </p:cNvCxnSpPr>
          <p:nvPr/>
        </p:nvCxnSpPr>
        <p:spPr bwMode="auto">
          <a:xfrm flipV="1">
            <a:off x="3286125" y="1795463"/>
            <a:ext cx="285750" cy="1368425"/>
          </a:xfrm>
          <a:prstGeom prst="bentConnector3">
            <a:avLst>
              <a:gd name="adj1" fmla="val 50000"/>
            </a:avLst>
          </a:prstGeom>
          <a:noFill/>
          <a:ln w="19050">
            <a:solidFill>
              <a:srgbClr val="008080"/>
            </a:solidFill>
            <a:miter lim="800000"/>
            <a:headEnd/>
            <a:tailEnd type="triangle" w="med" len="med"/>
          </a:ln>
          <a:effectLst/>
        </p:spPr>
      </p:cxnSp>
      <p:cxnSp>
        <p:nvCxnSpPr>
          <p:cNvPr id="10255" name="AutoShape 15"/>
          <p:cNvCxnSpPr>
            <a:cxnSpLocks noChangeShapeType="1"/>
            <a:stCxn id="10245" idx="3"/>
            <a:endCxn id="10247" idx="1"/>
          </p:cNvCxnSpPr>
          <p:nvPr/>
        </p:nvCxnSpPr>
        <p:spPr bwMode="auto">
          <a:xfrm flipV="1">
            <a:off x="3286125" y="1795463"/>
            <a:ext cx="285750" cy="2663825"/>
          </a:xfrm>
          <a:prstGeom prst="bentConnector3">
            <a:avLst>
              <a:gd name="adj1" fmla="val 50000"/>
            </a:avLst>
          </a:prstGeom>
          <a:noFill/>
          <a:ln w="19050">
            <a:solidFill>
              <a:srgbClr val="008080"/>
            </a:solidFill>
            <a:miter lim="800000"/>
            <a:headEnd/>
            <a:tailEnd type="triangle" w="med" len="med"/>
          </a:ln>
          <a:effectLst/>
        </p:spPr>
      </p:cxnSp>
      <p:cxnSp>
        <p:nvCxnSpPr>
          <p:cNvPr id="10256" name="AutoShape 16"/>
          <p:cNvCxnSpPr>
            <a:cxnSpLocks noChangeShapeType="1"/>
            <a:stCxn id="10246" idx="3"/>
            <a:endCxn id="10247" idx="1"/>
          </p:cNvCxnSpPr>
          <p:nvPr/>
        </p:nvCxnSpPr>
        <p:spPr bwMode="auto">
          <a:xfrm flipV="1">
            <a:off x="3286125" y="1795463"/>
            <a:ext cx="285750" cy="4111625"/>
          </a:xfrm>
          <a:prstGeom prst="bentConnector3">
            <a:avLst>
              <a:gd name="adj1" fmla="val 50000"/>
            </a:avLst>
          </a:prstGeom>
          <a:noFill/>
          <a:ln w="19050">
            <a:solidFill>
              <a:srgbClr val="008080"/>
            </a:solidFill>
            <a:miter lim="800000"/>
            <a:headEnd/>
            <a:tailEnd type="triangle" w="med" len="med"/>
          </a:ln>
          <a:effectLst/>
        </p:spPr>
      </p:cxnSp>
      <p:cxnSp>
        <p:nvCxnSpPr>
          <p:cNvPr id="10257" name="AutoShape 17"/>
          <p:cNvCxnSpPr>
            <a:cxnSpLocks noChangeShapeType="1"/>
            <a:stCxn id="10247" idx="2"/>
            <a:endCxn id="10248" idx="0"/>
          </p:cNvCxnSpPr>
          <p:nvPr/>
        </p:nvCxnSpPr>
        <p:spPr bwMode="auto">
          <a:xfrm>
            <a:off x="4876800" y="2225675"/>
            <a:ext cx="0" cy="508000"/>
          </a:xfrm>
          <a:prstGeom prst="straightConnector1">
            <a:avLst/>
          </a:prstGeom>
          <a:noFill/>
          <a:ln w="19050">
            <a:solidFill>
              <a:srgbClr val="008080"/>
            </a:solidFill>
            <a:round/>
            <a:headEnd/>
            <a:tailEnd type="triangle" w="med" len="med"/>
          </a:ln>
          <a:effectLst/>
        </p:spPr>
      </p:cxnSp>
      <p:cxnSp>
        <p:nvCxnSpPr>
          <p:cNvPr id="10258" name="AutoShape 18"/>
          <p:cNvCxnSpPr>
            <a:cxnSpLocks noChangeShapeType="1"/>
            <a:stCxn id="10248" idx="2"/>
            <a:endCxn id="10249" idx="0"/>
          </p:cNvCxnSpPr>
          <p:nvPr/>
        </p:nvCxnSpPr>
        <p:spPr bwMode="auto">
          <a:xfrm>
            <a:off x="4876800" y="3594100"/>
            <a:ext cx="0" cy="434975"/>
          </a:xfrm>
          <a:prstGeom prst="straightConnector1">
            <a:avLst/>
          </a:prstGeom>
          <a:noFill/>
          <a:ln w="19050">
            <a:solidFill>
              <a:srgbClr val="008080"/>
            </a:solidFill>
            <a:round/>
            <a:headEnd/>
            <a:tailEnd type="triangle" w="med" len="med"/>
          </a:ln>
          <a:effectLst/>
        </p:spPr>
      </p:cxnSp>
      <p:cxnSp>
        <p:nvCxnSpPr>
          <p:cNvPr id="10259" name="AutoShape 19"/>
          <p:cNvCxnSpPr>
            <a:cxnSpLocks noChangeShapeType="1"/>
            <a:stCxn id="10249" idx="2"/>
            <a:endCxn id="10250" idx="0"/>
          </p:cNvCxnSpPr>
          <p:nvPr/>
        </p:nvCxnSpPr>
        <p:spPr bwMode="auto">
          <a:xfrm>
            <a:off x="4876800" y="4889500"/>
            <a:ext cx="0" cy="587375"/>
          </a:xfrm>
          <a:prstGeom prst="straightConnector1">
            <a:avLst/>
          </a:prstGeom>
          <a:noFill/>
          <a:ln w="19050">
            <a:solidFill>
              <a:srgbClr val="008080"/>
            </a:solidFill>
            <a:round/>
            <a:headEnd/>
            <a:tailEnd type="triangle" w="med" len="med"/>
          </a:ln>
          <a:effectLst/>
        </p:spPr>
      </p:cxnSp>
      <p:cxnSp>
        <p:nvCxnSpPr>
          <p:cNvPr id="10260" name="AutoShape 20"/>
          <p:cNvCxnSpPr>
            <a:cxnSpLocks noChangeShapeType="1"/>
            <a:stCxn id="10250" idx="3"/>
            <a:endCxn id="10251" idx="2"/>
          </p:cNvCxnSpPr>
          <p:nvPr/>
        </p:nvCxnSpPr>
        <p:spPr bwMode="auto">
          <a:xfrm flipV="1">
            <a:off x="6181725" y="4765675"/>
            <a:ext cx="1628775" cy="1141413"/>
          </a:xfrm>
          <a:prstGeom prst="bentConnector2">
            <a:avLst/>
          </a:prstGeom>
          <a:noFill/>
          <a:ln w="19050">
            <a:solidFill>
              <a:srgbClr val="008080"/>
            </a:solidFill>
            <a:miter lim="800000"/>
            <a:headEnd/>
            <a:tailEnd type="triangle" w="med" len="med"/>
          </a:ln>
          <a:effectLst/>
        </p:spPr>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4202</TotalTime>
  <Words>1236</Words>
  <Application>Microsoft Office PowerPoint</Application>
  <PresentationFormat>On-screen Show (4:3)</PresentationFormat>
  <Paragraphs>273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Aspect</vt:lpstr>
      <vt:lpstr>Water Management System – WMS (2007)</vt:lpstr>
      <vt:lpstr>Supported Business Functions 1</vt:lpstr>
      <vt:lpstr>Supported Business Functions 2</vt:lpstr>
      <vt:lpstr>Supported Business Functions 3</vt:lpstr>
      <vt:lpstr>How? - Water Network </vt:lpstr>
      <vt:lpstr>How? - Water Management</vt:lpstr>
      <vt:lpstr>How? - Monitoring Variables</vt:lpstr>
      <vt:lpstr>How? - Operational Monitoring</vt:lpstr>
      <vt:lpstr>How? - Data Capture Processes</vt:lpstr>
      <vt:lpstr>How? Compliance Management</vt:lpstr>
      <vt:lpstr>How? - Compliance Management</vt:lpstr>
      <vt:lpstr>How? - Reporting</vt:lpstr>
      <vt:lpstr>How? – Multimedia Library</vt:lpstr>
      <vt:lpstr>WMS System Functions - MM</vt:lpstr>
      <vt:lpstr>WMS System Functions - WRM</vt:lpstr>
      <vt:lpstr>WMS System Functions</vt:lpstr>
      <vt:lpstr>WMS Infrastructure Distribution</vt:lpstr>
      <vt:lpstr>WMS Infrastructure - Local Server</vt:lpstr>
      <vt:lpstr>WMS Infrastructure – Remote Server</vt:lpstr>
      <vt:lpstr>WMS Infrastructure – External Server</vt:lpstr>
    </vt:vector>
  </TitlesOfParts>
  <Company>DWAF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DWAF</dc:creator>
  <cp:lastModifiedBy>Mike Silberbauer</cp:lastModifiedBy>
  <cp:revision>137</cp:revision>
  <dcterms:created xsi:type="dcterms:W3CDTF">2005-06-02T09:28:19Z</dcterms:created>
  <dcterms:modified xsi:type="dcterms:W3CDTF">2015-09-09T08:52:38Z</dcterms:modified>
</cp:coreProperties>
</file>