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</p:sldMasterIdLst>
  <p:notesMasterIdLst>
    <p:notesMasterId r:id="rId10"/>
  </p:notesMasterIdLst>
  <p:handoutMasterIdLst>
    <p:handoutMasterId r:id="rId11"/>
  </p:handoutMasterIdLst>
  <p:sldIdLst>
    <p:sldId id="389" r:id="rId3"/>
    <p:sldId id="404" r:id="rId4"/>
    <p:sldId id="405" r:id="rId5"/>
    <p:sldId id="409" r:id="rId6"/>
    <p:sldId id="406" r:id="rId7"/>
    <p:sldId id="407" r:id="rId8"/>
    <p:sldId id="408" r:id="rId9"/>
  </p:sldIdLst>
  <p:sldSz cx="9144000" cy="6858000" type="screen4x3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F948C1-BA6F-476D-8B4B-503E653C74B0}">
          <p14:sldIdLst>
            <p14:sldId id="389"/>
            <p14:sldId id="404"/>
            <p14:sldId id="405"/>
            <p14:sldId id="409"/>
            <p14:sldId id="406"/>
            <p14:sldId id="407"/>
            <p14:sldId id="40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ter van Rooyen (WRP)" initials="PvR (WRP)" lastIdx="7" clrIdx="0"/>
  <p:cmAuthor id="1" name="Colin Talanda" initials="CT" lastIdx="3" clrIdx="1">
    <p:extLst/>
  </p:cmAuthor>
  <p:cmAuthor id="2" name="Ingrid Dlhangezwe (Pretoria)" initials="ID(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00"/>
    <a:srgbClr val="FB592D"/>
    <a:srgbClr val="FDEADA"/>
    <a:srgbClr val="4A7EBB"/>
    <a:srgbClr val="00FF00"/>
    <a:srgbClr val="FFB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86352" autoAdjust="0"/>
  </p:normalViewPr>
  <p:slideViewPr>
    <p:cSldViewPr snapToGrid="0">
      <p:cViewPr>
        <p:scale>
          <a:sx n="125" d="100"/>
          <a:sy n="125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501640"/>
          </a:xfrm>
          <a:prstGeom prst="rect">
            <a:avLst/>
          </a:prstGeom>
        </p:spPr>
        <p:txBody>
          <a:bodyPr vert="horz" lIns="92196" tIns="46098" rIns="92196" bIns="460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10" y="1"/>
            <a:ext cx="2975240" cy="501640"/>
          </a:xfrm>
          <a:prstGeom prst="rect">
            <a:avLst/>
          </a:prstGeom>
        </p:spPr>
        <p:txBody>
          <a:bodyPr vert="horz" lIns="92196" tIns="46098" rIns="92196" bIns="46098" rtlCol="0"/>
          <a:lstStyle>
            <a:lvl1pPr algn="r">
              <a:defRPr sz="1200"/>
            </a:lvl1pPr>
          </a:lstStyle>
          <a:p>
            <a:fld id="{F9FBA0E0-4BE6-4A32-AE56-90BD3051A579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438"/>
            <a:ext cx="2975240" cy="501639"/>
          </a:xfrm>
          <a:prstGeom prst="rect">
            <a:avLst/>
          </a:prstGeom>
        </p:spPr>
        <p:txBody>
          <a:bodyPr vert="horz" lIns="92196" tIns="46098" rIns="92196" bIns="460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10" y="9496438"/>
            <a:ext cx="2975240" cy="501639"/>
          </a:xfrm>
          <a:prstGeom prst="rect">
            <a:avLst/>
          </a:prstGeom>
        </p:spPr>
        <p:txBody>
          <a:bodyPr vert="horz" lIns="92196" tIns="46098" rIns="92196" bIns="46098" rtlCol="0" anchor="b"/>
          <a:lstStyle>
            <a:lvl1pPr algn="r">
              <a:defRPr sz="1200"/>
            </a:lvl1pPr>
          </a:lstStyle>
          <a:p>
            <a:fld id="{FCA19406-1873-42A4-A305-7999F0E62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83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2196" tIns="46098" rIns="92196" bIns="46098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10" y="0"/>
            <a:ext cx="2975240" cy="499904"/>
          </a:xfrm>
          <a:prstGeom prst="rect">
            <a:avLst/>
          </a:prstGeom>
        </p:spPr>
        <p:txBody>
          <a:bodyPr vert="horz" lIns="92196" tIns="46098" rIns="92196" bIns="46098" rtlCol="0"/>
          <a:lstStyle>
            <a:lvl1pPr algn="r">
              <a:defRPr sz="1200"/>
            </a:lvl1pPr>
          </a:lstStyle>
          <a:p>
            <a:fld id="{E8696F79-02F0-4926-9764-1D728F352A0B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6" tIns="46098" rIns="92196" bIns="46098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5" y="4749087"/>
            <a:ext cx="5492750" cy="4499134"/>
          </a:xfrm>
          <a:prstGeom prst="rect">
            <a:avLst/>
          </a:prstGeom>
        </p:spPr>
        <p:txBody>
          <a:bodyPr vert="horz" lIns="92196" tIns="46098" rIns="92196" bIns="460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2196" tIns="46098" rIns="92196" bIns="46098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10" y="9496436"/>
            <a:ext cx="2975240" cy="499904"/>
          </a:xfrm>
          <a:prstGeom prst="rect">
            <a:avLst/>
          </a:prstGeom>
        </p:spPr>
        <p:txBody>
          <a:bodyPr vert="horz" lIns="92196" tIns="46098" rIns="92196" bIns="46098" rtlCol="0" anchor="b"/>
          <a:lstStyle>
            <a:lvl1pPr algn="r">
              <a:defRPr sz="1200"/>
            </a:lvl1pPr>
          </a:lstStyle>
          <a:p>
            <a:fld id="{DEC39D30-B17C-4499-BC23-2AA0CF843A52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981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23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161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208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453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WS Slide Cover3.pd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DWS Slide Cover pic4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12888"/>
            <a:ext cx="9180513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450728" y="2148009"/>
            <a:ext cx="7077807" cy="3030660"/>
          </a:xfrm>
          <a:prstGeom prst="rect">
            <a:avLst/>
          </a:prstGeom>
        </p:spPr>
        <p:txBody>
          <a:bodyPr/>
          <a:lstStyle>
            <a:lvl1pPr algn="l">
              <a:defRPr lang="en-US" sz="2400" kern="12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ea typeface="ＭＳ Ｐゴシック" charset="0"/>
                <a:cs typeface="Gill Snas" charset="0"/>
              </a:defRPr>
            </a:lvl1pPr>
          </a:lstStyle>
          <a:p>
            <a:pPr eaLnBrk="1" hangingPunct="1">
              <a:defRPr/>
            </a:pPr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PRESENTATION TITLE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Presented by:</a:t>
            </a:r>
            <a:b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Name Surname</a:t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Designation</a:t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Directorate</a:t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Date</a:t>
            </a:r>
            <a:b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30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7108" y="2130425"/>
            <a:ext cx="6981092" cy="1470025"/>
          </a:xfrm>
          <a:prstGeom prst="rect">
            <a:avLst/>
          </a:prstGeom>
        </p:spPr>
        <p:txBody>
          <a:bodyPr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7108" y="3886200"/>
            <a:ext cx="62952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713A5C-2932-4534-9E8D-1C012D084504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78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31" y="90006"/>
            <a:ext cx="7807569" cy="745263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0" indent="0">
              <a:lnSpc>
                <a:spcPct val="200000"/>
              </a:lnSpc>
              <a:buNone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623888" indent="-536575">
              <a:buFont typeface="Wingdings" panose="05000000000000000000" pitchFamily="2" charset="2"/>
              <a:buChar char="§"/>
              <a:defRPr/>
            </a:lvl4pPr>
            <a:lvl5pPr marL="984250" indent="-3603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F34E562-BF6F-4C59-B768-59E760B680E5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98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70338"/>
            <a:ext cx="7789984" cy="764931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47675" indent="-447675">
              <a:lnSpc>
                <a:spcPct val="150000"/>
              </a:lnSpc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809625" indent="-361950">
              <a:lnSpc>
                <a:spcPct val="150000"/>
              </a:lnSpc>
              <a:buFont typeface="Wingdings" panose="05000000000000000000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257300" indent="-360363">
              <a:buFont typeface="Arial" panose="020B0604020202020204" pitchFamily="34" charset="0"/>
              <a:buChar char="•"/>
              <a:defRPr/>
            </a:lvl4pPr>
            <a:lvl5pPr marL="1617663" indent="-360363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4FD9519-BB22-46F4-B759-70E021C5ECE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63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523" y="4406900"/>
            <a:ext cx="7035190" cy="1362075"/>
          </a:xfrm>
          <a:prstGeom prst="rect">
            <a:avLst/>
          </a:prstGeom>
        </p:spPr>
        <p:txBody>
          <a:bodyPr anchor="ctr"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523" y="2906713"/>
            <a:ext cx="703519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A4324F8-2CB8-4DB3-8108-33FCF77E3E6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06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4638"/>
            <a:ext cx="7789983" cy="1143000"/>
          </a:xfrm>
          <a:prstGeom prst="rect">
            <a:avLst/>
          </a:prstGeom>
        </p:spPr>
        <p:txBody>
          <a:bodyPr/>
          <a:lstStyle>
            <a:lvl1pPr algn="l">
              <a:defRPr lang="en-US" sz="2400" b="1" kern="120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814" y="1600200"/>
            <a:ext cx="4050000" cy="4525963"/>
          </a:xfrm>
          <a:prstGeom prst="rect">
            <a:avLst/>
          </a:prstGeom>
        </p:spPr>
        <p:txBody>
          <a:bodyPr/>
          <a:lstStyle>
            <a:lvl1pPr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160" y="1600200"/>
            <a:ext cx="4050000" cy="452596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742950" indent="-285750"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1143000" indent="-228600"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marL="742950" lvl="1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</a:pPr>
            <a:r>
              <a:rPr lang="en-US" dirty="0"/>
              <a:t>Second level</a:t>
            </a:r>
          </a:p>
          <a:p>
            <a:pPr marL="1143000" lvl="2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2341320-839A-4850-9931-04621EBB9E36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4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90006"/>
            <a:ext cx="8247184" cy="652944"/>
          </a:xfrm>
          <a:prstGeom prst="rect">
            <a:avLst/>
          </a:prstGeom>
        </p:spPr>
        <p:txBody>
          <a:bodyPr/>
          <a:lstStyle>
            <a:lvl1pPr algn="l">
              <a:lnSpc>
                <a:spcPct val="150000"/>
              </a:lnSpc>
              <a:defRPr lang="en-US" sz="2400" b="1" kern="1200" cap="all" baseline="0" dirty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D063FA6-F4CA-493A-A821-95EF10B3863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12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597830B-32D0-4A00-A109-A335D623297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6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9772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3050"/>
            <a:ext cx="256869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816" y="1435100"/>
            <a:ext cx="256869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52A1D04-DFEE-46A1-A188-A4D6F8F3F590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08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E374E3-DC7C-44D5-9424-E52ECA93ED9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31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91742AA-FB39-4743-8D79-A47C6E0FCC17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86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3ED148C-8680-4A42-A40D-8DDE8667E77B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12/5/2018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76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CK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1"/>
            <a:ext cx="8229600" cy="1603375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6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1A840E-A603-42B1-B16A-1095830E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able Placeholder 2">
            <a:extLst>
              <a:ext uri="{FF2B5EF4-FFF2-40B4-BE49-F238E27FC236}">
                <a16:creationId xmlns="" xmlns:a16="http://schemas.microsoft.com/office/drawing/2014/main" id="{56CCCFEF-73FB-4C6C-9EF8-971FE4CF5894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4087F3C-DECF-4F1C-8BFC-CC08D05A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4EFEA4-48BF-4FF9-914D-1D054CF1C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0E81347-89D4-4F95-9E0A-8ED453EF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6A6E44-F0B4-4A86-8BB7-FB771ACF41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03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672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955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325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681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635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027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7A975F3B-1523-41FE-9CEA-042748CE6ACD}" type="datetimeFigureOut">
              <a:rPr lang="en-ZA" smtClean="0"/>
              <a:pPr/>
              <a:t>2018/12/05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fld id="{DE1B64FC-0FB0-4D0E-B757-407C0BC0C04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272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 descr="DWS Slide Pages1.jpg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1588"/>
            <a:ext cx="1584081" cy="651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6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398" y="1788607"/>
            <a:ext cx="7414556" cy="147069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IMPLEMENTATION AND MAINTENANCE OF THE WATER RECONCILIATION STRATEGY FOR THE WESTERN CAPE WATER SUPPLY SYSTEM 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Z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36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Progress on Strategy Update </a:t>
            </a:r>
            <a:br>
              <a:rPr lang="en-ZA" sz="3600" b="1" dirty="0">
                <a:solidFill>
                  <a:schemeClr val="tx1"/>
                </a:solidFill>
                <a:latin typeface="Brush Script MT" panose="03060802040406070304" pitchFamily="66" charset="0"/>
              </a:rPr>
            </a:br>
            <a:r>
              <a:rPr lang="en-ZA" sz="36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Presentation to the SSC</a:t>
            </a:r>
            <a:r>
              <a:rPr lang="en-ZA" b="1" dirty="0">
                <a:solidFill>
                  <a:schemeClr val="tx1"/>
                </a:solidFill>
              </a:rPr>
              <a:t/>
            </a:r>
            <a:br>
              <a:rPr lang="en-ZA" b="1" dirty="0">
                <a:solidFill>
                  <a:schemeClr val="tx1"/>
                </a:solidFill>
              </a:rPr>
            </a:br>
            <a:r>
              <a:rPr lang="en-ZA" b="1" dirty="0">
                <a:solidFill>
                  <a:schemeClr val="tx1"/>
                </a:solidFill>
              </a:rPr>
              <a:t>27 November 2018</a:t>
            </a:r>
            <a:r>
              <a:rPr lang="en-ZA" dirty="0">
                <a:solidFill>
                  <a:schemeClr val="tx1"/>
                </a:solidFill>
              </a:rPr>
              <a:t/>
            </a:r>
            <a:br>
              <a:rPr lang="en-ZA" dirty="0">
                <a:solidFill>
                  <a:schemeClr val="tx1"/>
                </a:solidFill>
              </a:rPr>
            </a:br>
            <a:r>
              <a:rPr lang="en-ZA" b="1" dirty="0">
                <a:latin typeface="+mj-lt"/>
              </a:rPr>
              <a:t/>
            </a:r>
            <a:br>
              <a:rPr lang="en-ZA" b="1" dirty="0">
                <a:latin typeface="+mj-lt"/>
              </a:rPr>
            </a:br>
            <a:r>
              <a:rPr lang="en-ZA" b="1" dirty="0">
                <a:latin typeface="+mj-lt"/>
              </a:rPr>
              <a:t/>
            </a:r>
            <a:br>
              <a:rPr lang="en-ZA" b="1" dirty="0">
                <a:latin typeface="+mj-lt"/>
              </a:rPr>
            </a:br>
            <a:endParaRPr lang="en-ZA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0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1241" y="137723"/>
            <a:ext cx="7772400" cy="819809"/>
          </a:xfrm>
        </p:spPr>
        <p:txBody>
          <a:bodyPr/>
          <a:lstStyle/>
          <a:p>
            <a:r>
              <a:rPr lang="en-ZA" sz="3200" b="1" dirty="0"/>
              <a:t>Background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43" y="776940"/>
            <a:ext cx="7513082" cy="5416826"/>
          </a:xfrm>
        </p:spPr>
        <p:txBody>
          <a:bodyPr/>
          <a:lstStyle/>
          <a:p>
            <a:pPr marL="228600" indent="-228600" algn="l" ea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WCWSS Recon Strategy was first developed in 2007</a:t>
            </a:r>
          </a:p>
          <a:p>
            <a:pPr marL="685800" lvl="1" indent="-228600" algn="l" ea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To facilitate the reconciliation pf predicted future water requirements with available resources</a:t>
            </a:r>
          </a:p>
          <a:p>
            <a:pPr marL="685800" lvl="1" indent="-228600" algn="l" ea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Used as DSS framework for making timeous &amp; informed recommendation on the identified interventions</a:t>
            </a:r>
            <a:endParaRPr lang="en-ZA" sz="2400" dirty="0"/>
          </a:p>
          <a:p>
            <a:pPr marL="228600" indent="-228600" algn="l" ea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Since completion of the strategy two phases of maintenance &amp; implementation undertaken</a:t>
            </a:r>
          </a:p>
          <a:p>
            <a:pPr marL="228600" indent="-228600" algn="l" ea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Phase 3 of maintenance and implementation of the strategy commenced in January 2018</a:t>
            </a:r>
          </a:p>
          <a:p>
            <a:pPr lvl="1" algn="just"/>
            <a:endParaRPr lang="en-ZA" sz="18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3713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8FE8DA-2479-4AE9-A8C9-7A1A0433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Study </a:t>
            </a:r>
            <a:r>
              <a:rPr lang="en-ZA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7234B6-C0BD-4C75-8803-A54FA2574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57" y="1513936"/>
            <a:ext cx="8229600" cy="4525963"/>
          </a:xfrm>
        </p:spPr>
        <p:txBody>
          <a:bodyPr/>
          <a:lstStyle/>
          <a:p>
            <a:r>
              <a:rPr lang="en-ZA" dirty="0"/>
              <a:t>To facilitate the reconciliation of predicted future water requirements with available supplies in the WCWSS</a:t>
            </a:r>
          </a:p>
          <a:p>
            <a:r>
              <a:rPr lang="en-ZA" dirty="0"/>
              <a:t>Update the strategy input data </a:t>
            </a:r>
          </a:p>
          <a:p>
            <a:pPr lvl="1"/>
            <a:r>
              <a:rPr lang="en-ZA" dirty="0"/>
              <a:t>To ensure latest available information is used</a:t>
            </a:r>
          </a:p>
          <a:p>
            <a:pPr lvl="1"/>
            <a:r>
              <a:rPr lang="en-ZA" dirty="0"/>
              <a:t>Strategy interventions are current pertinent &amp; applicable </a:t>
            </a:r>
          </a:p>
        </p:txBody>
      </p:sp>
    </p:spTree>
    <p:extLst>
      <p:ext uri="{BB962C8B-B14F-4D97-AF65-F5344CB8AC3E}">
        <p14:creationId xmlns:p14="http://schemas.microsoft.com/office/powerpoint/2010/main" val="407448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20358"/>
            <a:ext cx="8229600" cy="403542"/>
          </a:xfrm>
        </p:spPr>
        <p:txBody>
          <a:bodyPr/>
          <a:lstStyle/>
          <a:p>
            <a:r>
              <a:rPr lang="en-ZA" sz="2000" b="1" dirty="0" smtClean="0"/>
              <a:t>Process flow chart of work package 2: Improve and update the Reconciliation Strategy</a:t>
            </a:r>
            <a:endParaRPr lang="en-ZA" sz="2000" b="1" dirty="0"/>
          </a:p>
        </p:txBody>
      </p:sp>
      <p:sp>
        <p:nvSpPr>
          <p:cNvPr id="2132" name="TextBox 2131"/>
          <p:cNvSpPr txBox="1"/>
          <p:nvPr/>
        </p:nvSpPr>
        <p:spPr>
          <a:xfrm>
            <a:off x="4221480" y="1013460"/>
            <a:ext cx="194310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Population and demographics</a:t>
            </a:r>
            <a:endParaRPr lang="en-ZA" sz="1600" dirty="0"/>
          </a:p>
        </p:txBody>
      </p:sp>
      <p:sp>
        <p:nvSpPr>
          <p:cNvPr id="2140" name="TextBox 2139"/>
          <p:cNvSpPr txBox="1"/>
          <p:nvPr/>
        </p:nvSpPr>
        <p:spPr>
          <a:xfrm>
            <a:off x="4221480" y="1787708"/>
            <a:ext cx="1943100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Annual water requirements/Demand forecasts update</a:t>
            </a:r>
            <a:endParaRPr lang="en-ZA" sz="1600" dirty="0"/>
          </a:p>
        </p:txBody>
      </p:sp>
      <p:sp>
        <p:nvSpPr>
          <p:cNvPr id="2142" name="TextBox 2141"/>
          <p:cNvSpPr txBox="1"/>
          <p:nvPr/>
        </p:nvSpPr>
        <p:spPr>
          <a:xfrm>
            <a:off x="6987540" y="1230421"/>
            <a:ext cx="126492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Climate and weather</a:t>
            </a:r>
            <a:endParaRPr lang="en-ZA" sz="1600" dirty="0"/>
          </a:p>
        </p:txBody>
      </p:sp>
      <p:cxnSp>
        <p:nvCxnSpPr>
          <p:cNvPr id="2146" name="Straight Arrow Connector 2145"/>
          <p:cNvCxnSpPr/>
          <p:nvPr/>
        </p:nvCxnSpPr>
        <p:spPr>
          <a:xfrm flipH="1">
            <a:off x="6259182" y="1815196"/>
            <a:ext cx="1043940" cy="375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8" name="TextBox 2147"/>
          <p:cNvSpPr txBox="1"/>
          <p:nvPr/>
        </p:nvSpPr>
        <p:spPr>
          <a:xfrm>
            <a:off x="4221480" y="2727960"/>
            <a:ext cx="1943100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Update supply/demand reconciliation</a:t>
            </a:r>
            <a:endParaRPr lang="en-ZA" sz="1600" dirty="0"/>
          </a:p>
        </p:txBody>
      </p:sp>
      <p:sp>
        <p:nvSpPr>
          <p:cNvPr id="2153" name="TextBox 2152"/>
          <p:cNvSpPr txBox="1"/>
          <p:nvPr/>
        </p:nvSpPr>
        <p:spPr>
          <a:xfrm>
            <a:off x="4221480" y="3688496"/>
            <a:ext cx="2484120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Monitor implementation of Water Reconciliation Options</a:t>
            </a:r>
            <a:endParaRPr lang="en-ZA" sz="1600" dirty="0"/>
          </a:p>
        </p:txBody>
      </p:sp>
      <p:sp>
        <p:nvSpPr>
          <p:cNvPr id="2154" name="TextBox 2153"/>
          <p:cNvSpPr txBox="1"/>
          <p:nvPr/>
        </p:nvSpPr>
        <p:spPr>
          <a:xfrm>
            <a:off x="4175760" y="4647783"/>
            <a:ext cx="2484120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Evaluate and update Reconciliation Strategy options</a:t>
            </a:r>
            <a:endParaRPr lang="en-ZA" sz="1600" dirty="0"/>
          </a:p>
        </p:txBody>
      </p:sp>
      <p:sp>
        <p:nvSpPr>
          <p:cNvPr id="2161" name="TextBox 2160"/>
          <p:cNvSpPr txBox="1"/>
          <p:nvPr/>
        </p:nvSpPr>
        <p:spPr>
          <a:xfrm>
            <a:off x="4198620" y="5699760"/>
            <a:ext cx="232029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dirty="0" smtClean="0"/>
              <a:t>Update Annual Status Report</a:t>
            </a:r>
            <a:endParaRPr lang="en-ZA" dirty="0"/>
          </a:p>
        </p:txBody>
      </p:sp>
      <p:sp>
        <p:nvSpPr>
          <p:cNvPr id="2162" name="TextBox 2161"/>
          <p:cNvSpPr txBox="1"/>
          <p:nvPr/>
        </p:nvSpPr>
        <p:spPr>
          <a:xfrm>
            <a:off x="1630680" y="1089660"/>
            <a:ext cx="1668780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Pricing and rate Structure</a:t>
            </a:r>
            <a:endParaRPr lang="en-ZA" sz="1600" dirty="0"/>
          </a:p>
        </p:txBody>
      </p:sp>
      <p:sp>
        <p:nvSpPr>
          <p:cNvPr id="2163" name="TextBox 2162"/>
          <p:cNvSpPr txBox="1"/>
          <p:nvPr/>
        </p:nvSpPr>
        <p:spPr>
          <a:xfrm>
            <a:off x="1630680" y="1787708"/>
            <a:ext cx="166878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dirty="0" smtClean="0"/>
              <a:t>Technological changes</a:t>
            </a:r>
            <a:endParaRPr lang="en-ZA" dirty="0"/>
          </a:p>
        </p:txBody>
      </p:sp>
      <p:sp>
        <p:nvSpPr>
          <p:cNvPr id="2164" name="TextBox 2163"/>
          <p:cNvSpPr txBox="1"/>
          <p:nvPr/>
        </p:nvSpPr>
        <p:spPr>
          <a:xfrm>
            <a:off x="1630680" y="2727960"/>
            <a:ext cx="225552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dirty="0" smtClean="0"/>
              <a:t>Assessment of water resource availability</a:t>
            </a:r>
            <a:endParaRPr lang="en-ZA" dirty="0"/>
          </a:p>
        </p:txBody>
      </p:sp>
      <p:sp>
        <p:nvSpPr>
          <p:cNvPr id="2165" name="Oval 2164"/>
          <p:cNvSpPr/>
          <p:nvPr/>
        </p:nvSpPr>
        <p:spPr>
          <a:xfrm>
            <a:off x="1828800" y="3467099"/>
            <a:ext cx="1859280" cy="1006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Surface &amp;groundwater yield</a:t>
            </a:r>
            <a:endParaRPr lang="en-ZA" sz="1400" dirty="0"/>
          </a:p>
        </p:txBody>
      </p:sp>
      <p:sp>
        <p:nvSpPr>
          <p:cNvPr id="2166" name="Oval 2165"/>
          <p:cNvSpPr/>
          <p:nvPr/>
        </p:nvSpPr>
        <p:spPr>
          <a:xfrm>
            <a:off x="7040880" y="3467099"/>
            <a:ext cx="1790700" cy="8305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Water resource classification</a:t>
            </a:r>
            <a:endParaRPr lang="en-ZA" sz="1400" dirty="0"/>
          </a:p>
        </p:txBody>
      </p:sp>
      <p:sp>
        <p:nvSpPr>
          <p:cNvPr id="2167" name="Oval 2166"/>
          <p:cNvSpPr/>
          <p:nvPr/>
        </p:nvSpPr>
        <p:spPr>
          <a:xfrm>
            <a:off x="1828800" y="4473357"/>
            <a:ext cx="1584960" cy="75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SSC Input</a:t>
            </a:r>
            <a:endParaRPr lang="en-ZA" sz="1400" dirty="0"/>
          </a:p>
        </p:txBody>
      </p:sp>
      <p:sp>
        <p:nvSpPr>
          <p:cNvPr id="2168" name="Oval 2167"/>
          <p:cNvSpPr/>
          <p:nvPr/>
        </p:nvSpPr>
        <p:spPr>
          <a:xfrm>
            <a:off x="7307580" y="4473357"/>
            <a:ext cx="1584960" cy="100542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Validation and verification of water use</a:t>
            </a:r>
            <a:endParaRPr lang="en-ZA" sz="1400" dirty="0"/>
          </a:p>
        </p:txBody>
      </p:sp>
      <p:sp>
        <p:nvSpPr>
          <p:cNvPr id="2173" name="Oval 2172"/>
          <p:cNvSpPr/>
          <p:nvPr/>
        </p:nvSpPr>
        <p:spPr>
          <a:xfrm>
            <a:off x="1889760" y="5303520"/>
            <a:ext cx="1798320" cy="9435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Socio-economic Assessment</a:t>
            </a:r>
            <a:endParaRPr lang="en-ZA" sz="1400" dirty="0"/>
          </a:p>
        </p:txBody>
      </p:sp>
      <p:sp>
        <p:nvSpPr>
          <p:cNvPr id="2174" name="Oval 2173"/>
          <p:cNvSpPr/>
          <p:nvPr/>
        </p:nvSpPr>
        <p:spPr>
          <a:xfrm>
            <a:off x="7040880" y="5561231"/>
            <a:ext cx="1905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Environmental Impact</a:t>
            </a:r>
            <a:endParaRPr lang="en-ZA" sz="1400" dirty="0"/>
          </a:p>
        </p:txBody>
      </p:sp>
      <p:cxnSp>
        <p:nvCxnSpPr>
          <p:cNvPr id="2176" name="Straight Arrow Connector 2175"/>
          <p:cNvCxnSpPr>
            <a:stCxn id="2162" idx="3"/>
          </p:cNvCxnSpPr>
          <p:nvPr/>
        </p:nvCxnSpPr>
        <p:spPr>
          <a:xfrm>
            <a:off x="3299460" y="1382048"/>
            <a:ext cx="922020" cy="6352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3" name="Straight Arrow Connector 2182"/>
          <p:cNvCxnSpPr>
            <a:stCxn id="2163" idx="3"/>
          </p:cNvCxnSpPr>
          <p:nvPr/>
        </p:nvCxnSpPr>
        <p:spPr>
          <a:xfrm>
            <a:off x="3299460" y="2110874"/>
            <a:ext cx="861060" cy="5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6" name="Straight Arrow Connector 2185"/>
          <p:cNvCxnSpPr/>
          <p:nvPr/>
        </p:nvCxnSpPr>
        <p:spPr>
          <a:xfrm>
            <a:off x="3947160" y="3051125"/>
            <a:ext cx="2133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87" name="TextBox 2186"/>
          <p:cNvSpPr txBox="1"/>
          <p:nvPr/>
        </p:nvSpPr>
        <p:spPr>
          <a:xfrm>
            <a:off x="6987540" y="2249373"/>
            <a:ext cx="1722120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1400" dirty="0" smtClean="0"/>
              <a:t>WC/WDM Intervention measure</a:t>
            </a:r>
            <a:endParaRPr lang="en-ZA" sz="1400" dirty="0"/>
          </a:p>
        </p:txBody>
      </p:sp>
      <p:cxnSp>
        <p:nvCxnSpPr>
          <p:cNvPr id="2189" name="Straight Arrow Connector 2188"/>
          <p:cNvCxnSpPr>
            <a:stCxn id="2187" idx="1"/>
            <a:endCxn id="2148" idx="3"/>
          </p:cNvCxnSpPr>
          <p:nvPr/>
        </p:nvCxnSpPr>
        <p:spPr>
          <a:xfrm flipH="1">
            <a:off x="6164580" y="2618705"/>
            <a:ext cx="822960" cy="5247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1" name="Straight Arrow Connector 2190"/>
          <p:cNvCxnSpPr>
            <a:stCxn id="2148" idx="2"/>
          </p:cNvCxnSpPr>
          <p:nvPr/>
        </p:nvCxnSpPr>
        <p:spPr>
          <a:xfrm>
            <a:off x="5193030" y="3558957"/>
            <a:ext cx="95250" cy="1295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3" name="Straight Arrow Connector 2192"/>
          <p:cNvCxnSpPr>
            <a:stCxn id="2153" idx="2"/>
            <a:endCxn id="2154" idx="0"/>
          </p:cNvCxnSpPr>
          <p:nvPr/>
        </p:nvCxnSpPr>
        <p:spPr>
          <a:xfrm flipH="1">
            <a:off x="5417820" y="4519493"/>
            <a:ext cx="45720" cy="128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5" name="Straight Arrow Connector 2194"/>
          <p:cNvCxnSpPr/>
          <p:nvPr/>
        </p:nvCxnSpPr>
        <p:spPr>
          <a:xfrm>
            <a:off x="5554980" y="5478780"/>
            <a:ext cx="7620" cy="220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7" name="Straight Arrow Connector 2196"/>
          <p:cNvCxnSpPr>
            <a:stCxn id="2165" idx="6"/>
          </p:cNvCxnSpPr>
          <p:nvPr/>
        </p:nvCxnSpPr>
        <p:spPr>
          <a:xfrm>
            <a:off x="3688080" y="3970228"/>
            <a:ext cx="487680" cy="769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2" name="Straight Arrow Connector 2201"/>
          <p:cNvCxnSpPr>
            <a:stCxn id="2166" idx="3"/>
          </p:cNvCxnSpPr>
          <p:nvPr/>
        </p:nvCxnSpPr>
        <p:spPr>
          <a:xfrm flipH="1">
            <a:off x="6705600" y="4176044"/>
            <a:ext cx="597522" cy="563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4" name="Straight Arrow Connector 2203"/>
          <p:cNvCxnSpPr>
            <a:stCxn id="2168" idx="2"/>
          </p:cNvCxnSpPr>
          <p:nvPr/>
        </p:nvCxnSpPr>
        <p:spPr>
          <a:xfrm flipH="1" flipV="1">
            <a:off x="6705600" y="4976068"/>
            <a:ext cx="6019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6" name="Straight Arrow Connector 2205"/>
          <p:cNvCxnSpPr>
            <a:stCxn id="2173" idx="6"/>
          </p:cNvCxnSpPr>
          <p:nvPr/>
        </p:nvCxnSpPr>
        <p:spPr>
          <a:xfrm flipV="1">
            <a:off x="3688080" y="5478780"/>
            <a:ext cx="628650" cy="296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8" name="Straight Arrow Connector 2207"/>
          <p:cNvCxnSpPr/>
          <p:nvPr/>
        </p:nvCxnSpPr>
        <p:spPr>
          <a:xfrm flipH="1" flipV="1">
            <a:off x="6659880" y="5478780"/>
            <a:ext cx="342900" cy="4253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2" name="Straight Arrow Connector 2211"/>
          <p:cNvCxnSpPr>
            <a:stCxn id="2167" idx="6"/>
            <a:endCxn id="2154" idx="1"/>
          </p:cNvCxnSpPr>
          <p:nvPr/>
        </p:nvCxnSpPr>
        <p:spPr>
          <a:xfrm>
            <a:off x="3413760" y="4850547"/>
            <a:ext cx="762000" cy="2127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8" name="Straight Arrow Connector 2217"/>
          <p:cNvCxnSpPr>
            <a:stCxn id="2132" idx="2"/>
            <a:endCxn id="2140" idx="0"/>
          </p:cNvCxnSpPr>
          <p:nvPr/>
        </p:nvCxnSpPr>
        <p:spPr>
          <a:xfrm>
            <a:off x="5193030" y="1598235"/>
            <a:ext cx="0" cy="1894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0" name="Straight Arrow Connector 2219"/>
          <p:cNvCxnSpPr>
            <a:stCxn id="2140" idx="2"/>
            <a:endCxn id="2148" idx="0"/>
          </p:cNvCxnSpPr>
          <p:nvPr/>
        </p:nvCxnSpPr>
        <p:spPr>
          <a:xfrm>
            <a:off x="5193030" y="2618705"/>
            <a:ext cx="0" cy="1092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0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7B3D90-42E0-4F7D-98A2-1165F3CA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Progress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84265B-B898-4215-8FD1-D4FDFE224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91" y="1417638"/>
            <a:ext cx="7858665" cy="4681237"/>
          </a:xfrm>
        </p:spPr>
        <p:txBody>
          <a:bodyPr/>
          <a:lstStyle/>
          <a:p>
            <a:r>
              <a:rPr lang="en-ZA" dirty="0"/>
              <a:t>The update of the drivers of water requirements have been undertaken</a:t>
            </a:r>
          </a:p>
          <a:p>
            <a:pPr lvl="1"/>
            <a:r>
              <a:rPr lang="en-ZA" dirty="0"/>
              <a:t>Population &amp; demographics </a:t>
            </a:r>
          </a:p>
          <a:p>
            <a:pPr lvl="1"/>
            <a:r>
              <a:rPr lang="en-ZA" dirty="0"/>
              <a:t>Socio-economic profile of the WCWSS</a:t>
            </a:r>
          </a:p>
          <a:p>
            <a:pPr lvl="1"/>
            <a:r>
              <a:rPr lang="en-ZA" dirty="0"/>
              <a:t>Historical water requirements </a:t>
            </a:r>
          </a:p>
          <a:p>
            <a:r>
              <a:rPr lang="en-ZA" dirty="0"/>
              <a:t>Future water requirements forecast</a:t>
            </a:r>
          </a:p>
          <a:p>
            <a:pPr lvl="1"/>
            <a:r>
              <a:rPr lang="en-ZA" dirty="0"/>
              <a:t>Past forecasts were reviewed</a:t>
            </a:r>
          </a:p>
          <a:p>
            <a:pPr lvl="1"/>
            <a:r>
              <a:rPr lang="en-ZA" dirty="0"/>
              <a:t>Scenario developed with input from stakeholders</a:t>
            </a:r>
          </a:p>
        </p:txBody>
      </p:sp>
    </p:spTree>
    <p:extLst>
      <p:ext uri="{BB962C8B-B14F-4D97-AF65-F5344CB8AC3E}">
        <p14:creationId xmlns:p14="http://schemas.microsoft.com/office/powerpoint/2010/main" val="14632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24341B-C3FD-433B-8F0A-4BCF9955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Progress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3FD9DF-2DDE-462F-8AE1-99E2A2F25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70" y="1600200"/>
            <a:ext cx="7651630" cy="4525963"/>
          </a:xfrm>
        </p:spPr>
        <p:txBody>
          <a:bodyPr/>
          <a:lstStyle/>
          <a:p>
            <a:r>
              <a:rPr lang="en-ZA" dirty="0"/>
              <a:t>Updating of the available water supplies</a:t>
            </a:r>
          </a:p>
          <a:p>
            <a:pPr lvl="1"/>
            <a:r>
              <a:rPr lang="en-ZA" dirty="0"/>
              <a:t>Extended the hydrology of the WCWSS to 2017</a:t>
            </a:r>
          </a:p>
          <a:p>
            <a:pPr lvl="1"/>
            <a:r>
              <a:rPr lang="en-ZA" dirty="0"/>
              <a:t>Stochastic yield of the WCWSS has been </a:t>
            </a:r>
            <a:r>
              <a:rPr lang="en-ZA" dirty="0" smtClean="0"/>
              <a:t>updated</a:t>
            </a:r>
            <a:endParaRPr lang="en-ZA" dirty="0"/>
          </a:p>
          <a:p>
            <a:pPr lvl="1"/>
            <a:r>
              <a:rPr lang="en-ZA" dirty="0"/>
              <a:t>Note: The calibration of the hydrology was not undertaken</a:t>
            </a:r>
          </a:p>
          <a:p>
            <a:pPr marL="457200" lvl="1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83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A85CEA-9679-4B23-B0B9-E9DF9975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Progress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C0ABEF-24DB-4960-86EB-C9575F0EF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720" y="1600200"/>
            <a:ext cx="7556740" cy="4525963"/>
          </a:xfrm>
        </p:spPr>
        <p:txBody>
          <a:bodyPr/>
          <a:lstStyle/>
          <a:p>
            <a:r>
              <a:rPr lang="en-ZA" dirty="0"/>
              <a:t>Water Balance Scenarios</a:t>
            </a:r>
          </a:p>
          <a:p>
            <a:pPr lvl="1"/>
            <a:r>
              <a:rPr lang="en-ZA" dirty="0"/>
              <a:t>Development of water balance scenarios has been undertaken</a:t>
            </a:r>
          </a:p>
          <a:p>
            <a:pPr lvl="1"/>
            <a:r>
              <a:rPr lang="en-ZA" dirty="0"/>
              <a:t>Additional water from drought intervention measures have been factored</a:t>
            </a:r>
          </a:p>
          <a:p>
            <a:pPr lvl="1"/>
            <a:r>
              <a:rPr lang="en-ZA" dirty="0"/>
              <a:t>Required interventions identified</a:t>
            </a:r>
          </a:p>
          <a:p>
            <a:r>
              <a:rPr lang="en-ZA" dirty="0"/>
              <a:t>Resource Management issues</a:t>
            </a:r>
          </a:p>
          <a:p>
            <a:pPr lvl="1"/>
            <a:r>
              <a:rPr lang="en-ZA" dirty="0"/>
              <a:t>Identified the need to revisit previous strategies</a:t>
            </a:r>
          </a:p>
        </p:txBody>
      </p:sp>
    </p:spTree>
    <p:extLst>
      <p:ext uri="{BB962C8B-B14F-4D97-AF65-F5344CB8AC3E}">
        <p14:creationId xmlns:p14="http://schemas.microsoft.com/office/powerpoint/2010/main" val="42448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25787</TotalTime>
  <Words>298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IMPLEMENTATION AND MAINTENANCE OF THE WATER RECONCILIATION STRATEGY FOR THE WESTERN CAPE WATER SUPPLY SYSTEM    Progress on Strategy Update  Presentation to the SSC 27 November 2018   </vt:lpstr>
      <vt:lpstr>Background </vt:lpstr>
      <vt:lpstr>Study Objective</vt:lpstr>
      <vt:lpstr>Process flow chart of work package 2: Improve and update the Reconciliation Strategy</vt:lpstr>
      <vt:lpstr>Progress to date</vt:lpstr>
      <vt:lpstr>Progress to date</vt:lpstr>
      <vt:lpstr>Progress to date</vt:lpstr>
    </vt:vector>
  </TitlesOfParts>
  <Company>BKS PTY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Robertson, Guy</dc:creator>
  <cp:lastModifiedBy>Shikwambana Pamlah</cp:lastModifiedBy>
  <cp:revision>497</cp:revision>
  <cp:lastPrinted>2018-01-17T04:12:03Z</cp:lastPrinted>
  <dcterms:created xsi:type="dcterms:W3CDTF">2014-08-06T06:48:46Z</dcterms:created>
  <dcterms:modified xsi:type="dcterms:W3CDTF">2018-12-05T08:28:14Z</dcterms:modified>
</cp:coreProperties>
</file>