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9" r:id="rId2"/>
    <p:sldId id="260" r:id="rId3"/>
    <p:sldId id="257" r:id="rId4"/>
    <p:sldId id="258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9D35D-EE8A-41A3-9138-683D9924CB4B}" type="datetimeFigureOut">
              <a:rPr lang="en-ZA" smtClean="0"/>
              <a:t>2011/11/15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74A06-CA64-4C95-94D1-7751EB34119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06436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136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04317" indent="-270891" defTabSz="87136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83564" indent="-216713" defTabSz="87136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16990" indent="-216713" defTabSz="87136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50415" indent="-216713" defTabSz="871367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83841" indent="-216713" defTabSz="87136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17266" indent="-216713" defTabSz="87136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50692" indent="-216713" defTabSz="87136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84118" indent="-216713" defTabSz="871367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F0314C8-AE94-46AE-B591-1C56605B3133}" type="slidenum">
              <a:rPr lang="en-US" sz="1100"/>
              <a:pPr eaLnBrk="1" hangingPunct="1"/>
              <a:t>1</a:t>
            </a:fld>
            <a:endParaRPr lang="en-US" sz="11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6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4F93F-E041-4E3C-BB4D-159257DE072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65400066"/>
      </p:ext>
    </p:extLst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6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4F93F-E041-4E3C-BB4D-159257DE072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98007897"/>
      </p:ext>
    </p:extLst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5915" y="274640"/>
            <a:ext cx="2070100" cy="61499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5" y="274640"/>
            <a:ext cx="6057900" cy="6149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6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4F93F-E041-4E3C-BB4D-159257DE072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41241153"/>
      </p:ext>
    </p:extLst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565277"/>
            <a:ext cx="4064000" cy="4859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65277"/>
            <a:ext cx="4064000" cy="4859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6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4F93F-E041-4E3C-BB4D-159257DE072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99480323"/>
      </p:ext>
    </p:extLst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6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4F93F-E041-4E3C-BB4D-159257DE072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51561484"/>
      </p:ext>
    </p:extLst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6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4F93F-E041-4E3C-BB4D-159257DE072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34514441"/>
      </p:ext>
    </p:extLst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565277"/>
            <a:ext cx="4064000" cy="4859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65277"/>
            <a:ext cx="4064000" cy="4859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6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4F93F-E041-4E3C-BB4D-159257DE072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91872187"/>
      </p:ext>
    </p:extLst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6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4F93F-E041-4E3C-BB4D-159257DE072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41647422"/>
      </p:ext>
    </p:extLst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6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4F93F-E041-4E3C-BB4D-159257DE072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01853017"/>
      </p:ext>
    </p:extLst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4F93F-E041-4E3C-BB4D-159257DE072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60681756"/>
      </p:ext>
    </p:extLst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6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4F93F-E041-4E3C-BB4D-159257DE072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14915249"/>
      </p:ext>
    </p:extLst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6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4F93F-E041-4E3C-BB4D-159257DE072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00290573"/>
      </p:ext>
    </p:extLst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65275"/>
            <a:ext cx="8280400" cy="485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ZA" smtClean="0"/>
              <a:t>Click to edit Master text styles</a:t>
            </a:r>
          </a:p>
          <a:p>
            <a:pPr lvl="1"/>
            <a:r>
              <a:rPr lang="en-ZA" smtClean="0"/>
              <a:t>Second level</a:t>
            </a:r>
          </a:p>
          <a:p>
            <a:pPr lvl="2"/>
            <a:r>
              <a:rPr lang="en-ZA" smtClean="0"/>
              <a:t>Third level</a:t>
            </a:r>
          </a:p>
          <a:p>
            <a:pPr lvl="3"/>
            <a:r>
              <a:rPr lang="en-ZA" smtClean="0"/>
              <a:t>Fourth level</a:t>
            </a:r>
          </a:p>
          <a:p>
            <a:pPr lvl="4"/>
            <a:r>
              <a:rPr lang="en-ZA" smtClean="0"/>
              <a:t>Fifth level</a:t>
            </a:r>
          </a:p>
        </p:txBody>
      </p:sp>
      <p:sp>
        <p:nvSpPr>
          <p:cNvPr id="1027" name="Line 359"/>
          <p:cNvSpPr>
            <a:spLocks noChangeShapeType="1"/>
          </p:cNvSpPr>
          <p:nvPr/>
        </p:nvSpPr>
        <p:spPr bwMode="auto">
          <a:xfrm>
            <a:off x="558800" y="6096000"/>
            <a:ext cx="80137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1028" name="Line 360"/>
          <p:cNvSpPr>
            <a:spLocks noChangeShapeType="1"/>
          </p:cNvSpPr>
          <p:nvPr/>
        </p:nvSpPr>
        <p:spPr bwMode="auto">
          <a:xfrm>
            <a:off x="555625" y="6334125"/>
            <a:ext cx="80137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ZA"/>
          </a:p>
        </p:txBody>
      </p:sp>
      <p:sp>
        <p:nvSpPr>
          <p:cNvPr id="1386" name="Rectangle 36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1200" y="66389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FFDD82"/>
                </a:solidFill>
                <a:latin typeface="+mn-lt"/>
              </a:defRPr>
            </a:lvl1pPr>
          </a:lstStyle>
          <a:p>
            <a:fld id="{54F4F93F-E041-4E3C-BB4D-159257DE0720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FF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FF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FF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FF0000"/>
          </a:solidFill>
          <a:latin typeface="Arial" charset="0"/>
        </a:defRPr>
      </a:lvl9pPr>
    </p:titleStyle>
    <p:bodyStyle>
      <a:lvl1pPr marL="266700" indent="-26670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5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80000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80000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80000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80000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8E0EEF-2CD7-4E2A-8459-C672856A7ECF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6286500" y="317500"/>
            <a:ext cx="2603500" cy="1701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52" name="Picture 5" descr="CCT_emblem_23_02_200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3" y="674688"/>
            <a:ext cx="7612062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87552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3525" y="1462088"/>
            <a:ext cx="8420100" cy="965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af-ZA" sz="4000" smtClean="0">
                <a:solidFill>
                  <a:schemeClr val="tx1"/>
                </a:solidFill>
              </a:rPr>
              <a:t>Keep saving water</a:t>
            </a:r>
            <a:endParaRPr lang="en-GB" sz="4000" smtClean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51D13C-6BF9-4563-BD07-9DDF483A058B}" type="slidenum">
              <a:rPr lang="en-GB"/>
              <a:pPr>
                <a:defRPr/>
              </a:pPr>
              <a:t>2</a:t>
            </a:fld>
            <a:endParaRPr lang="en-GB"/>
          </a:p>
        </p:txBody>
      </p:sp>
      <p:pic>
        <p:nvPicPr>
          <p:cNvPr id="3076" name="Picture 4" descr="harbour_p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2336800"/>
            <a:ext cx="8788400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17500" y="368300"/>
            <a:ext cx="6540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ZA" sz="4000" b="1">
                <a:solidFill>
                  <a:srgbClr val="FF0000"/>
                </a:solidFill>
                <a:latin typeface="Arial" charset="0"/>
              </a:rPr>
              <a:t>Water and Sanitation</a:t>
            </a:r>
            <a:endParaRPr lang="en-GB" sz="40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539552" y="5851495"/>
            <a:ext cx="77205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ZA" sz="2000" b="1" i="1" dirty="0">
                <a:solidFill>
                  <a:srgbClr val="66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“</a:t>
            </a:r>
            <a:r>
              <a:rPr lang="en-ZA" sz="1600" b="1" i="1" dirty="0">
                <a:solidFill>
                  <a:srgbClr val="6600FF"/>
                </a:solidFill>
                <a:ea typeface="Calibri" pitchFamily="34" charset="0"/>
                <a:cs typeface="Times New Roman" pitchFamily="18" charset="0"/>
              </a:rPr>
              <a:t>Our Water, Our Pride </a:t>
            </a:r>
            <a:r>
              <a:rPr lang="en-ZA" sz="1600" b="1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en-ZA" sz="1600" b="1" i="1" dirty="0">
                <a:solidFill>
                  <a:srgbClr val="6600FF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ZA" sz="1600" b="1" i="1" dirty="0" err="1">
                <a:solidFill>
                  <a:srgbClr val="6600FF"/>
                </a:solidFill>
                <a:ea typeface="Calibri" pitchFamily="34" charset="0"/>
                <a:cs typeface="Times New Roman" pitchFamily="18" charset="0"/>
              </a:rPr>
              <a:t>Amanzi</a:t>
            </a:r>
            <a:r>
              <a:rPr lang="en-ZA" sz="1600" b="1" i="1" dirty="0">
                <a:solidFill>
                  <a:srgbClr val="6600FF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ZA" sz="1600" b="1" i="1" dirty="0" err="1">
                <a:solidFill>
                  <a:srgbClr val="6600FF"/>
                </a:solidFill>
                <a:ea typeface="Calibri" pitchFamily="34" charset="0"/>
                <a:cs typeface="Times New Roman" pitchFamily="18" charset="0"/>
              </a:rPr>
              <a:t>Ethu</a:t>
            </a:r>
            <a:r>
              <a:rPr lang="en-ZA" sz="1600" b="1" i="1" dirty="0">
                <a:solidFill>
                  <a:srgbClr val="6600FF"/>
                </a:solidFill>
                <a:ea typeface="Calibri" pitchFamily="34" charset="0"/>
                <a:cs typeface="Times New Roman" pitchFamily="18" charset="0"/>
              </a:rPr>
              <a:t>, </a:t>
            </a:r>
            <a:r>
              <a:rPr lang="en-ZA" sz="1600" b="1" i="1" dirty="0" err="1">
                <a:solidFill>
                  <a:srgbClr val="6600FF"/>
                </a:solidFill>
                <a:ea typeface="Calibri" pitchFamily="34" charset="0"/>
                <a:cs typeface="Times New Roman" pitchFamily="18" charset="0"/>
              </a:rPr>
              <a:t>Ibhongo</a:t>
            </a:r>
            <a:r>
              <a:rPr lang="en-ZA" sz="1600" b="1" i="1" dirty="0">
                <a:solidFill>
                  <a:srgbClr val="6600FF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ZA" sz="1600" b="1" i="1" dirty="0" err="1">
                <a:solidFill>
                  <a:srgbClr val="6600FF"/>
                </a:solidFill>
                <a:ea typeface="Calibri" pitchFamily="34" charset="0"/>
                <a:cs typeface="Times New Roman" pitchFamily="18" charset="0"/>
              </a:rPr>
              <a:t>Lethu</a:t>
            </a:r>
            <a:r>
              <a:rPr lang="en-ZA" sz="1600" b="1" i="1" dirty="0">
                <a:solidFill>
                  <a:srgbClr val="6600FF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ZA" sz="1600" b="1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en-ZA" sz="1600" b="1" i="1" dirty="0">
                <a:solidFill>
                  <a:srgbClr val="6600FF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ZA" sz="1600" b="1" i="1" dirty="0" err="1">
                <a:solidFill>
                  <a:srgbClr val="6600FF"/>
                </a:solidFill>
                <a:ea typeface="Calibri" pitchFamily="34" charset="0"/>
                <a:cs typeface="Times New Roman" pitchFamily="18" charset="0"/>
              </a:rPr>
              <a:t>Ons</a:t>
            </a:r>
            <a:r>
              <a:rPr lang="en-ZA" sz="1600" b="1" i="1" dirty="0">
                <a:solidFill>
                  <a:srgbClr val="6600FF"/>
                </a:solidFill>
                <a:ea typeface="Calibri" pitchFamily="34" charset="0"/>
                <a:cs typeface="Times New Roman" pitchFamily="18" charset="0"/>
              </a:rPr>
              <a:t> Water, </a:t>
            </a:r>
            <a:r>
              <a:rPr lang="en-ZA" sz="1600" b="1" i="1" dirty="0" err="1">
                <a:solidFill>
                  <a:srgbClr val="6600FF"/>
                </a:solidFill>
                <a:ea typeface="Calibri" pitchFamily="34" charset="0"/>
                <a:cs typeface="Times New Roman" pitchFamily="18" charset="0"/>
              </a:rPr>
              <a:t>Ons</a:t>
            </a:r>
            <a:r>
              <a:rPr lang="en-ZA" sz="1600" b="1" i="1" dirty="0">
                <a:solidFill>
                  <a:srgbClr val="6600FF"/>
                </a:solidFill>
                <a:ea typeface="Calibri" pitchFamily="34" charset="0"/>
                <a:cs typeface="Times New Roman" pitchFamily="18" charset="0"/>
              </a:rPr>
              <a:t> Trots</a:t>
            </a:r>
            <a:r>
              <a:rPr lang="en-ZA" sz="1600" b="1" i="1" dirty="0">
                <a:solidFill>
                  <a:srgbClr val="6600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”</a:t>
            </a:r>
            <a:endParaRPr lang="en-ZA" sz="1600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460875"/>
            <a:ext cx="9144000" cy="415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100" b="1" dirty="0">
                <a:latin typeface="+mn-lt"/>
              </a:rPr>
              <a:t>  Having water is a right and saving water is everyone’s responsibility.</a:t>
            </a:r>
            <a:endParaRPr lang="en-ZA" sz="21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96933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WCWDM Progress 2010/11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sz="2200" b="1" dirty="0"/>
              <a:t>Pressure Management </a:t>
            </a:r>
            <a:r>
              <a:rPr lang="en-GB" sz="2200" dirty="0"/>
              <a:t>was successfully implemented in Crossroads/</a:t>
            </a:r>
            <a:r>
              <a:rPr lang="en-GB" sz="2200" dirty="0" err="1"/>
              <a:t>Plumstead</a:t>
            </a:r>
            <a:r>
              <a:rPr lang="en-GB" sz="2200" dirty="0"/>
              <a:t> /Retreat/Marina Da Gama/Lavender Hill – </a:t>
            </a:r>
            <a:r>
              <a:rPr lang="en-GB" sz="2200" b="1" dirty="0"/>
              <a:t>Savings = 2.28 Ml/day</a:t>
            </a:r>
            <a:endParaRPr lang="en-ZA" sz="2200" dirty="0"/>
          </a:p>
          <a:p>
            <a:r>
              <a:rPr lang="en-GB" sz="2200" smtClean="0"/>
              <a:t>27</a:t>
            </a:r>
            <a:r>
              <a:rPr lang="en-GB" sz="2200"/>
              <a:t> </a:t>
            </a:r>
            <a:r>
              <a:rPr lang="en-GB" sz="2200" smtClean="0"/>
              <a:t>621 </a:t>
            </a:r>
            <a:r>
              <a:rPr lang="en-GB" sz="2200" dirty="0"/>
              <a:t>dysfunctional consumer water meters </a:t>
            </a:r>
            <a:r>
              <a:rPr lang="en-GB" sz="2200"/>
              <a:t>were </a:t>
            </a:r>
            <a:r>
              <a:rPr lang="en-GB" sz="2200" smtClean="0"/>
              <a:t>replaced</a:t>
            </a:r>
          </a:p>
          <a:p>
            <a:r>
              <a:rPr lang="en-GB" sz="2200" dirty="0" smtClean="0"/>
              <a:t> 95 </a:t>
            </a:r>
            <a:r>
              <a:rPr lang="en-GB" sz="2200" dirty="0"/>
              <a:t>users were supplied with </a:t>
            </a:r>
            <a:r>
              <a:rPr lang="en-GB" sz="2200" b="1" dirty="0"/>
              <a:t>Treated Effluent </a:t>
            </a:r>
            <a:r>
              <a:rPr lang="en-GB" sz="2200" dirty="0"/>
              <a:t>which accounts for </a:t>
            </a:r>
            <a:r>
              <a:rPr lang="en-GB" sz="2200" b="1" dirty="0"/>
              <a:t>30 Ml/day </a:t>
            </a:r>
            <a:r>
              <a:rPr lang="en-GB" sz="2200" dirty="0"/>
              <a:t>of re-use (Potable Water replacement – </a:t>
            </a:r>
            <a:r>
              <a:rPr lang="en-GB" sz="2200" b="1" dirty="0"/>
              <a:t>12.66Ml/day</a:t>
            </a:r>
            <a:r>
              <a:rPr lang="en-GB" sz="2200" dirty="0"/>
              <a:t>).</a:t>
            </a:r>
            <a:endParaRPr lang="en-ZA" sz="2200" dirty="0"/>
          </a:p>
          <a:p>
            <a:pPr lvl="0"/>
            <a:r>
              <a:rPr lang="en-GB" sz="2200" dirty="0"/>
              <a:t>± 100 Caretakers were trained </a:t>
            </a:r>
            <a:endParaRPr lang="en-ZA" sz="2200" dirty="0"/>
          </a:p>
          <a:p>
            <a:pPr lvl="0"/>
            <a:r>
              <a:rPr lang="en-GB" sz="2200" dirty="0"/>
              <a:t>60 </a:t>
            </a:r>
            <a:r>
              <a:rPr lang="en-GB" sz="2200" b="1" dirty="0"/>
              <a:t>Schools</a:t>
            </a:r>
            <a:r>
              <a:rPr lang="en-GB" sz="2200" dirty="0"/>
              <a:t> were visited and </a:t>
            </a:r>
            <a:r>
              <a:rPr lang="en-GB" sz="2200" b="1" dirty="0"/>
              <a:t>leaks repaired </a:t>
            </a:r>
            <a:endParaRPr lang="en-ZA" sz="2200" dirty="0"/>
          </a:p>
          <a:p>
            <a:pPr lvl="0"/>
            <a:r>
              <a:rPr lang="en-GB" sz="2200" b="1" dirty="0"/>
              <a:t>Awareness an Education </a:t>
            </a:r>
            <a:r>
              <a:rPr lang="en-GB" sz="2200" dirty="0"/>
              <a:t>approximately= </a:t>
            </a:r>
            <a:r>
              <a:rPr lang="en-GB" sz="2200" b="1" dirty="0"/>
              <a:t>2 688</a:t>
            </a:r>
            <a:r>
              <a:rPr lang="en-GB" sz="2200" dirty="0"/>
              <a:t> workshops</a:t>
            </a:r>
            <a:endParaRPr lang="en-ZA" sz="2200" dirty="0"/>
          </a:p>
          <a:p>
            <a:pPr lvl="0"/>
            <a:r>
              <a:rPr lang="en-GB" sz="2200" dirty="0"/>
              <a:t>Approximately </a:t>
            </a:r>
            <a:r>
              <a:rPr lang="en-GB" sz="2200" b="1" dirty="0"/>
              <a:t>200 households </a:t>
            </a:r>
            <a:r>
              <a:rPr lang="en-GB" sz="2200" dirty="0"/>
              <a:t>visited for the </a:t>
            </a:r>
            <a:r>
              <a:rPr lang="en-GB" sz="2200" b="1" dirty="0"/>
              <a:t>Integrated Leaks Repair </a:t>
            </a:r>
            <a:r>
              <a:rPr lang="en-GB" sz="2200" dirty="0"/>
              <a:t>project. </a:t>
            </a:r>
            <a:endParaRPr lang="en-ZA" sz="2200" dirty="0"/>
          </a:p>
          <a:p>
            <a:pPr lvl="0"/>
            <a:r>
              <a:rPr lang="en-GB" sz="2200" b="1" dirty="0"/>
              <a:t>WDM devices </a:t>
            </a:r>
            <a:r>
              <a:rPr lang="en-GB" sz="2200" dirty="0"/>
              <a:t>installed  </a:t>
            </a:r>
            <a:r>
              <a:rPr lang="en-GB" sz="2200" b="1" dirty="0"/>
              <a:t>± 9000</a:t>
            </a:r>
            <a:endParaRPr lang="en-ZA" sz="22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08020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Challenges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Determining Actual Savings – No formal control measure exists to quantify impact of certain initiatives.</a:t>
            </a:r>
          </a:p>
          <a:p>
            <a:r>
              <a:rPr lang="en-ZA" dirty="0"/>
              <a:t>When people know they are using a water conservation device they tend to use the device longer. This increased use may have a detrimental effect on the expected </a:t>
            </a:r>
            <a:r>
              <a:rPr lang="en-ZA" dirty="0" smtClean="0"/>
              <a:t>savings.</a:t>
            </a:r>
            <a:endParaRPr lang="en-ZA" dirty="0"/>
          </a:p>
          <a:p>
            <a:r>
              <a:rPr lang="en-ZA" dirty="0" smtClean="0"/>
              <a:t>Budget Allocation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5911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ZA" sz="5400" b="1" dirty="0" smtClean="0"/>
          </a:p>
          <a:p>
            <a:pPr marL="0" indent="0" algn="ctr">
              <a:buNone/>
            </a:pPr>
            <a:r>
              <a:rPr lang="en-ZA" sz="5400" b="1" dirty="0" smtClean="0"/>
              <a:t>Thank you</a:t>
            </a:r>
            <a:endParaRPr lang="en-ZA" sz="5400" b="1" dirty="0"/>
          </a:p>
        </p:txBody>
      </p:sp>
    </p:spTree>
    <p:extLst>
      <p:ext uri="{BB962C8B-B14F-4D97-AF65-F5344CB8AC3E}">
        <p14:creationId xmlns:p14="http://schemas.microsoft.com/office/powerpoint/2010/main" val="917244426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114</Words>
  <Application>Microsoft Office PowerPoint</Application>
  <PresentationFormat>On-screen Show (4:3)</PresentationFormat>
  <Paragraphs>22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PowerPoint Presentation</vt:lpstr>
      <vt:lpstr>Keep saving water</vt:lpstr>
      <vt:lpstr>WCWDM Progress 2010/11</vt:lpstr>
      <vt:lpstr>Challenges</vt:lpstr>
      <vt:lpstr>PowerPoint Presentation</vt:lpstr>
    </vt:vector>
  </TitlesOfParts>
  <Company>City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De Sousa-Alves</dc:creator>
  <cp:lastModifiedBy>mikek</cp:lastModifiedBy>
  <cp:revision>2</cp:revision>
  <dcterms:created xsi:type="dcterms:W3CDTF">2011-11-15T06:16:36Z</dcterms:created>
  <dcterms:modified xsi:type="dcterms:W3CDTF">2011-11-15T07:02:43Z</dcterms:modified>
</cp:coreProperties>
</file>