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7" r:id="rId1"/>
  </p:sldMasterIdLst>
  <p:notesMasterIdLst>
    <p:notesMasterId r:id="rId57"/>
  </p:notesMasterIdLst>
  <p:handoutMasterIdLst>
    <p:handoutMasterId r:id="rId58"/>
  </p:handoutMasterIdLst>
  <p:sldIdLst>
    <p:sldId id="469" r:id="rId2"/>
    <p:sldId id="759" r:id="rId3"/>
    <p:sldId id="591" r:id="rId4"/>
    <p:sldId id="666" r:id="rId5"/>
    <p:sldId id="708" r:id="rId6"/>
    <p:sldId id="710" r:id="rId7"/>
    <p:sldId id="711" r:id="rId8"/>
    <p:sldId id="712" r:id="rId9"/>
    <p:sldId id="688" r:id="rId10"/>
    <p:sldId id="703" r:id="rId11"/>
    <p:sldId id="690" r:id="rId12"/>
    <p:sldId id="689" r:id="rId13"/>
    <p:sldId id="705" r:id="rId14"/>
    <p:sldId id="706" r:id="rId15"/>
    <p:sldId id="762" r:id="rId16"/>
    <p:sldId id="704" r:id="rId17"/>
    <p:sldId id="660" r:id="rId18"/>
    <p:sldId id="764" r:id="rId19"/>
    <p:sldId id="765" r:id="rId20"/>
    <p:sldId id="761" r:id="rId21"/>
    <p:sldId id="672" r:id="rId22"/>
    <p:sldId id="766" r:id="rId23"/>
    <p:sldId id="675" r:id="rId24"/>
    <p:sldId id="700" r:id="rId25"/>
    <p:sldId id="699" r:id="rId26"/>
    <p:sldId id="677" r:id="rId27"/>
    <p:sldId id="698" r:id="rId28"/>
    <p:sldId id="767" r:id="rId29"/>
    <p:sldId id="768" r:id="rId30"/>
    <p:sldId id="722" r:id="rId31"/>
    <p:sldId id="715" r:id="rId32"/>
    <p:sldId id="723" r:id="rId33"/>
    <p:sldId id="729" r:id="rId34"/>
    <p:sldId id="724" r:id="rId35"/>
    <p:sldId id="725" r:id="rId36"/>
    <p:sldId id="726" r:id="rId37"/>
    <p:sldId id="717" r:id="rId38"/>
    <p:sldId id="727" r:id="rId39"/>
    <p:sldId id="728" r:id="rId40"/>
    <p:sldId id="721" r:id="rId41"/>
    <p:sldId id="769" r:id="rId42"/>
    <p:sldId id="770" r:id="rId43"/>
    <p:sldId id="771" r:id="rId44"/>
    <p:sldId id="757" r:id="rId45"/>
    <p:sldId id="812" r:id="rId46"/>
    <p:sldId id="773" r:id="rId47"/>
    <p:sldId id="774" r:id="rId48"/>
    <p:sldId id="775" r:id="rId49"/>
    <p:sldId id="776" r:id="rId50"/>
    <p:sldId id="777" r:id="rId51"/>
    <p:sldId id="778" r:id="rId52"/>
    <p:sldId id="779" r:id="rId53"/>
    <p:sldId id="734" r:id="rId54"/>
    <p:sldId id="780" r:id="rId55"/>
    <p:sldId id="811" r:id="rId56"/>
  </p:sldIdLst>
  <p:sldSz cx="9144000" cy="6858000" type="screen4x3"/>
  <p:notesSz cx="6797675" cy="9926638"/>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35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89F"/>
    <a:srgbClr val="99FF99"/>
    <a:srgbClr val="00FF00"/>
    <a:srgbClr val="FFCCFF"/>
    <a:srgbClr val="D68C8A"/>
    <a:srgbClr val="9999FF"/>
    <a:srgbClr val="99FFCC"/>
    <a:srgbClr val="FFCC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8E44D-B253-4424-9949-1EDBFF200EA9}" v="5" dt="2022-04-11T11:23:18.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498" y="62"/>
      </p:cViewPr>
      <p:guideLst>
        <p:guide orient="horz" pos="2358"/>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95B19CA-DB37-4EF8-AB35-BFC5909CFDDD}" type="datetimeFigureOut">
              <a:rPr lang="en-ZA" smtClean="0"/>
              <a:pPr/>
              <a:t>2022/04/19</a:t>
            </a:fld>
            <a:endParaRPr lang="en-ZA"/>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295C941-3EF2-4901-993F-79770651059C}" type="slidenum">
              <a:rPr lang="en-ZA" smtClean="0"/>
              <a:pPr/>
              <a:t>‹#›</a:t>
            </a:fld>
            <a:endParaRPr lang="en-ZA"/>
          </a:p>
        </p:txBody>
      </p:sp>
    </p:spTree>
    <p:extLst>
      <p:ext uri="{BB962C8B-B14F-4D97-AF65-F5344CB8AC3E}">
        <p14:creationId xmlns:p14="http://schemas.microsoft.com/office/powerpoint/2010/main" val="2746713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77F08AA8-BFB8-4F3B-B8B6-97478CDBA8FB}" type="datetimeFigureOut">
              <a:rPr lang="en-US"/>
              <a:pPr>
                <a:defRPr/>
              </a:pPr>
              <a:t>4/19/2022</a:t>
            </a:fld>
            <a:endParaRPr lang="en-US"/>
          </a:p>
        </p:txBody>
      </p:sp>
      <p:sp>
        <p:nvSpPr>
          <p:cNvPr id="153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E77F08E3-0FE6-4C62-B9B0-9CDA8DA5CFDC}" type="slidenum">
              <a:rPr lang="en-US"/>
              <a:pPr>
                <a:defRPr/>
              </a:pPr>
              <a:t>‹#›</a:t>
            </a:fld>
            <a:endParaRPr lang="en-US"/>
          </a:p>
        </p:txBody>
      </p:sp>
    </p:spTree>
    <p:extLst>
      <p:ext uri="{BB962C8B-B14F-4D97-AF65-F5344CB8AC3E}">
        <p14:creationId xmlns:p14="http://schemas.microsoft.com/office/powerpoint/2010/main" val="2077193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2</a:t>
            </a:fld>
            <a:endParaRPr lang="en-ZA"/>
          </a:p>
        </p:txBody>
      </p:sp>
    </p:spTree>
    <p:extLst>
      <p:ext uri="{BB962C8B-B14F-4D97-AF65-F5344CB8AC3E}">
        <p14:creationId xmlns:p14="http://schemas.microsoft.com/office/powerpoint/2010/main" val="1864396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11</a:t>
            </a:fld>
            <a:endParaRPr lang="en-ZA"/>
          </a:p>
        </p:txBody>
      </p:sp>
    </p:spTree>
    <p:extLst>
      <p:ext uri="{BB962C8B-B14F-4D97-AF65-F5344CB8AC3E}">
        <p14:creationId xmlns:p14="http://schemas.microsoft.com/office/powerpoint/2010/main" val="1910126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12</a:t>
            </a:fld>
            <a:endParaRPr lang="en-ZA"/>
          </a:p>
        </p:txBody>
      </p:sp>
    </p:spTree>
    <p:extLst>
      <p:ext uri="{BB962C8B-B14F-4D97-AF65-F5344CB8AC3E}">
        <p14:creationId xmlns:p14="http://schemas.microsoft.com/office/powerpoint/2010/main" val="233578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13</a:t>
            </a:fld>
            <a:endParaRPr lang="en-ZA"/>
          </a:p>
        </p:txBody>
      </p:sp>
    </p:spTree>
    <p:extLst>
      <p:ext uri="{BB962C8B-B14F-4D97-AF65-F5344CB8AC3E}">
        <p14:creationId xmlns:p14="http://schemas.microsoft.com/office/powerpoint/2010/main" val="221759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14</a:t>
            </a:fld>
            <a:endParaRPr lang="en-ZA"/>
          </a:p>
        </p:txBody>
      </p:sp>
    </p:spTree>
    <p:extLst>
      <p:ext uri="{BB962C8B-B14F-4D97-AF65-F5344CB8AC3E}">
        <p14:creationId xmlns:p14="http://schemas.microsoft.com/office/powerpoint/2010/main" val="150051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15</a:t>
            </a:fld>
            <a:endParaRPr lang="en-ZA"/>
          </a:p>
        </p:txBody>
      </p:sp>
    </p:spTree>
    <p:extLst>
      <p:ext uri="{BB962C8B-B14F-4D97-AF65-F5344CB8AC3E}">
        <p14:creationId xmlns:p14="http://schemas.microsoft.com/office/powerpoint/2010/main" val="842652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16</a:t>
            </a:fld>
            <a:endParaRPr lang="en-ZA"/>
          </a:p>
        </p:txBody>
      </p:sp>
    </p:spTree>
    <p:extLst>
      <p:ext uri="{BB962C8B-B14F-4D97-AF65-F5344CB8AC3E}">
        <p14:creationId xmlns:p14="http://schemas.microsoft.com/office/powerpoint/2010/main" val="2018064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17</a:t>
            </a:fld>
            <a:endParaRPr lang="en-ZA"/>
          </a:p>
        </p:txBody>
      </p:sp>
    </p:spTree>
    <p:extLst>
      <p:ext uri="{BB962C8B-B14F-4D97-AF65-F5344CB8AC3E}">
        <p14:creationId xmlns:p14="http://schemas.microsoft.com/office/powerpoint/2010/main" val="3988464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19</a:t>
            </a:fld>
            <a:endParaRPr lang="en-ZA"/>
          </a:p>
        </p:txBody>
      </p:sp>
    </p:spTree>
    <p:extLst>
      <p:ext uri="{BB962C8B-B14F-4D97-AF65-F5344CB8AC3E}">
        <p14:creationId xmlns:p14="http://schemas.microsoft.com/office/powerpoint/2010/main" val="3988464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20</a:t>
            </a:fld>
            <a:endParaRPr lang="en-ZA"/>
          </a:p>
        </p:txBody>
      </p:sp>
    </p:spTree>
    <p:extLst>
      <p:ext uri="{BB962C8B-B14F-4D97-AF65-F5344CB8AC3E}">
        <p14:creationId xmlns:p14="http://schemas.microsoft.com/office/powerpoint/2010/main" val="4047949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A5371FF-3BFE-4503-8049-11184CD5DFA2}" type="slidenum">
              <a:rPr lang="en-ZA" smtClean="0"/>
              <a:pPr/>
              <a:t>21</a:t>
            </a:fld>
            <a:endParaRPr lang="en-ZA"/>
          </a:p>
        </p:txBody>
      </p:sp>
    </p:spTree>
    <p:extLst>
      <p:ext uri="{BB962C8B-B14F-4D97-AF65-F5344CB8AC3E}">
        <p14:creationId xmlns:p14="http://schemas.microsoft.com/office/powerpoint/2010/main" val="4610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3</a:t>
            </a:fld>
            <a:endParaRPr lang="en-ZA"/>
          </a:p>
        </p:txBody>
      </p:sp>
    </p:spTree>
    <p:extLst>
      <p:ext uri="{BB962C8B-B14F-4D97-AF65-F5344CB8AC3E}">
        <p14:creationId xmlns:p14="http://schemas.microsoft.com/office/powerpoint/2010/main" val="718842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A5371FF-3BFE-4503-8049-11184CD5DFA2}" type="slidenum">
              <a:rPr lang="en-ZA" smtClean="0"/>
              <a:pPr/>
              <a:t>22</a:t>
            </a:fld>
            <a:endParaRPr lang="en-ZA"/>
          </a:p>
        </p:txBody>
      </p:sp>
    </p:spTree>
    <p:extLst>
      <p:ext uri="{BB962C8B-B14F-4D97-AF65-F5344CB8AC3E}">
        <p14:creationId xmlns:p14="http://schemas.microsoft.com/office/powerpoint/2010/main" val="2921322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A5371FF-3BFE-4503-8049-11184CD5DFA2}" type="slidenum">
              <a:rPr lang="en-ZA" smtClean="0"/>
              <a:pPr/>
              <a:t>23</a:t>
            </a:fld>
            <a:endParaRPr lang="en-ZA"/>
          </a:p>
        </p:txBody>
      </p:sp>
    </p:spTree>
    <p:extLst>
      <p:ext uri="{BB962C8B-B14F-4D97-AF65-F5344CB8AC3E}">
        <p14:creationId xmlns:p14="http://schemas.microsoft.com/office/powerpoint/2010/main" val="3779262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A5371FF-3BFE-4503-8049-11184CD5DFA2}" type="slidenum">
              <a:rPr lang="en-ZA" smtClean="0"/>
              <a:pPr/>
              <a:t>24</a:t>
            </a:fld>
            <a:endParaRPr lang="en-ZA"/>
          </a:p>
        </p:txBody>
      </p:sp>
    </p:spTree>
    <p:extLst>
      <p:ext uri="{BB962C8B-B14F-4D97-AF65-F5344CB8AC3E}">
        <p14:creationId xmlns:p14="http://schemas.microsoft.com/office/powerpoint/2010/main" val="1620509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A5371FF-3BFE-4503-8049-11184CD5DFA2}" type="slidenum">
              <a:rPr lang="en-ZA" smtClean="0"/>
              <a:pPr/>
              <a:t>25</a:t>
            </a:fld>
            <a:endParaRPr lang="en-ZA"/>
          </a:p>
        </p:txBody>
      </p:sp>
    </p:spTree>
    <p:extLst>
      <p:ext uri="{BB962C8B-B14F-4D97-AF65-F5344CB8AC3E}">
        <p14:creationId xmlns:p14="http://schemas.microsoft.com/office/powerpoint/2010/main" val="1283718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A5371FF-3BFE-4503-8049-11184CD5DFA2}" type="slidenum">
              <a:rPr lang="en-ZA" smtClean="0"/>
              <a:pPr/>
              <a:t>26</a:t>
            </a:fld>
            <a:endParaRPr lang="en-ZA"/>
          </a:p>
        </p:txBody>
      </p:sp>
    </p:spTree>
    <p:extLst>
      <p:ext uri="{BB962C8B-B14F-4D97-AF65-F5344CB8AC3E}">
        <p14:creationId xmlns:p14="http://schemas.microsoft.com/office/powerpoint/2010/main" val="3202622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A5371FF-3BFE-4503-8049-11184CD5DFA2}" type="slidenum">
              <a:rPr lang="en-ZA" smtClean="0"/>
              <a:pPr/>
              <a:t>27</a:t>
            </a:fld>
            <a:endParaRPr lang="en-ZA"/>
          </a:p>
        </p:txBody>
      </p:sp>
    </p:spTree>
    <p:extLst>
      <p:ext uri="{BB962C8B-B14F-4D97-AF65-F5344CB8AC3E}">
        <p14:creationId xmlns:p14="http://schemas.microsoft.com/office/powerpoint/2010/main" val="1942232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30</a:t>
            </a:fld>
            <a:endParaRPr lang="en-ZA"/>
          </a:p>
        </p:txBody>
      </p:sp>
    </p:spTree>
    <p:extLst>
      <p:ext uri="{BB962C8B-B14F-4D97-AF65-F5344CB8AC3E}">
        <p14:creationId xmlns:p14="http://schemas.microsoft.com/office/powerpoint/2010/main" val="2244926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31</a:t>
            </a:fld>
            <a:endParaRPr lang="en-ZA"/>
          </a:p>
        </p:txBody>
      </p:sp>
    </p:spTree>
    <p:extLst>
      <p:ext uri="{BB962C8B-B14F-4D97-AF65-F5344CB8AC3E}">
        <p14:creationId xmlns:p14="http://schemas.microsoft.com/office/powerpoint/2010/main" val="2860097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32</a:t>
            </a:fld>
            <a:endParaRPr lang="en-ZA"/>
          </a:p>
        </p:txBody>
      </p:sp>
    </p:spTree>
    <p:extLst>
      <p:ext uri="{BB962C8B-B14F-4D97-AF65-F5344CB8AC3E}">
        <p14:creationId xmlns:p14="http://schemas.microsoft.com/office/powerpoint/2010/main" val="3940133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33</a:t>
            </a:fld>
            <a:endParaRPr lang="en-ZA"/>
          </a:p>
        </p:txBody>
      </p:sp>
    </p:spTree>
    <p:extLst>
      <p:ext uri="{BB962C8B-B14F-4D97-AF65-F5344CB8AC3E}">
        <p14:creationId xmlns:p14="http://schemas.microsoft.com/office/powerpoint/2010/main" val="274249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4</a:t>
            </a:fld>
            <a:endParaRPr lang="en-ZA"/>
          </a:p>
        </p:txBody>
      </p:sp>
    </p:spTree>
    <p:extLst>
      <p:ext uri="{BB962C8B-B14F-4D97-AF65-F5344CB8AC3E}">
        <p14:creationId xmlns:p14="http://schemas.microsoft.com/office/powerpoint/2010/main" val="3050146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34</a:t>
            </a:fld>
            <a:endParaRPr lang="en-ZA"/>
          </a:p>
        </p:txBody>
      </p:sp>
    </p:spTree>
    <p:extLst>
      <p:ext uri="{BB962C8B-B14F-4D97-AF65-F5344CB8AC3E}">
        <p14:creationId xmlns:p14="http://schemas.microsoft.com/office/powerpoint/2010/main" val="111194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35</a:t>
            </a:fld>
            <a:endParaRPr lang="en-ZA"/>
          </a:p>
        </p:txBody>
      </p:sp>
    </p:spTree>
    <p:extLst>
      <p:ext uri="{BB962C8B-B14F-4D97-AF65-F5344CB8AC3E}">
        <p14:creationId xmlns:p14="http://schemas.microsoft.com/office/powerpoint/2010/main" val="1852940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36</a:t>
            </a:fld>
            <a:endParaRPr lang="en-ZA"/>
          </a:p>
        </p:txBody>
      </p:sp>
    </p:spTree>
    <p:extLst>
      <p:ext uri="{BB962C8B-B14F-4D97-AF65-F5344CB8AC3E}">
        <p14:creationId xmlns:p14="http://schemas.microsoft.com/office/powerpoint/2010/main" val="149584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37</a:t>
            </a:fld>
            <a:endParaRPr lang="en-ZA"/>
          </a:p>
        </p:txBody>
      </p:sp>
    </p:spTree>
    <p:extLst>
      <p:ext uri="{BB962C8B-B14F-4D97-AF65-F5344CB8AC3E}">
        <p14:creationId xmlns:p14="http://schemas.microsoft.com/office/powerpoint/2010/main" val="914816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38</a:t>
            </a:fld>
            <a:endParaRPr lang="en-ZA"/>
          </a:p>
        </p:txBody>
      </p:sp>
    </p:spTree>
    <p:extLst>
      <p:ext uri="{BB962C8B-B14F-4D97-AF65-F5344CB8AC3E}">
        <p14:creationId xmlns:p14="http://schemas.microsoft.com/office/powerpoint/2010/main" val="3945993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39</a:t>
            </a:fld>
            <a:endParaRPr lang="en-ZA"/>
          </a:p>
        </p:txBody>
      </p:sp>
    </p:spTree>
    <p:extLst>
      <p:ext uri="{BB962C8B-B14F-4D97-AF65-F5344CB8AC3E}">
        <p14:creationId xmlns:p14="http://schemas.microsoft.com/office/powerpoint/2010/main" val="2614803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40</a:t>
            </a:fld>
            <a:endParaRPr lang="en-ZA"/>
          </a:p>
        </p:txBody>
      </p:sp>
    </p:spTree>
    <p:extLst>
      <p:ext uri="{BB962C8B-B14F-4D97-AF65-F5344CB8AC3E}">
        <p14:creationId xmlns:p14="http://schemas.microsoft.com/office/powerpoint/2010/main" val="1941476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41</a:t>
            </a:fld>
            <a:endParaRPr lang="en-ZA"/>
          </a:p>
        </p:txBody>
      </p:sp>
    </p:spTree>
    <p:extLst>
      <p:ext uri="{BB962C8B-B14F-4D97-AF65-F5344CB8AC3E}">
        <p14:creationId xmlns:p14="http://schemas.microsoft.com/office/powerpoint/2010/main" val="2712083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42</a:t>
            </a:fld>
            <a:endParaRPr lang="en-ZA"/>
          </a:p>
        </p:txBody>
      </p:sp>
    </p:spTree>
    <p:extLst>
      <p:ext uri="{BB962C8B-B14F-4D97-AF65-F5344CB8AC3E}">
        <p14:creationId xmlns:p14="http://schemas.microsoft.com/office/powerpoint/2010/main" val="3079480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Criteria for IUA delineation </a:t>
            </a:r>
            <a:endParaRPr lang="en-ZA" dirty="0"/>
          </a:p>
        </p:txBody>
      </p:sp>
      <p:sp>
        <p:nvSpPr>
          <p:cNvPr id="4" name="Slide Number Placeholder 3"/>
          <p:cNvSpPr>
            <a:spLocks noGrp="1"/>
          </p:cNvSpPr>
          <p:nvPr>
            <p:ph type="sldNum" sz="quarter" idx="10"/>
          </p:nvPr>
        </p:nvSpPr>
        <p:spPr/>
        <p:txBody>
          <a:bodyPr/>
          <a:lstStyle/>
          <a:p>
            <a:fld id="{6A5371FF-3BFE-4503-8049-11184CD5DFA2}" type="slidenum">
              <a:rPr lang="en-ZA" smtClean="0"/>
              <a:pPr/>
              <a:t>43</a:t>
            </a:fld>
            <a:endParaRPr lang="en-ZA"/>
          </a:p>
        </p:txBody>
      </p:sp>
    </p:spTree>
    <p:extLst>
      <p:ext uri="{BB962C8B-B14F-4D97-AF65-F5344CB8AC3E}">
        <p14:creationId xmlns:p14="http://schemas.microsoft.com/office/powerpoint/2010/main" val="350903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5</a:t>
            </a:fld>
            <a:endParaRPr lang="en-ZA"/>
          </a:p>
        </p:txBody>
      </p:sp>
    </p:spTree>
    <p:extLst>
      <p:ext uri="{BB962C8B-B14F-4D97-AF65-F5344CB8AC3E}">
        <p14:creationId xmlns:p14="http://schemas.microsoft.com/office/powerpoint/2010/main" val="1402883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44</a:t>
            </a:fld>
            <a:endParaRPr lang="en-ZA"/>
          </a:p>
        </p:txBody>
      </p:sp>
    </p:spTree>
    <p:extLst>
      <p:ext uri="{BB962C8B-B14F-4D97-AF65-F5344CB8AC3E}">
        <p14:creationId xmlns:p14="http://schemas.microsoft.com/office/powerpoint/2010/main" val="452287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45</a:t>
            </a:fld>
            <a:endParaRPr lang="en-ZA"/>
          </a:p>
        </p:txBody>
      </p:sp>
    </p:spTree>
    <p:extLst>
      <p:ext uri="{BB962C8B-B14F-4D97-AF65-F5344CB8AC3E}">
        <p14:creationId xmlns:p14="http://schemas.microsoft.com/office/powerpoint/2010/main" val="2620804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46</a:t>
            </a:fld>
            <a:endParaRPr lang="en-ZA"/>
          </a:p>
        </p:txBody>
      </p:sp>
    </p:spTree>
    <p:extLst>
      <p:ext uri="{BB962C8B-B14F-4D97-AF65-F5344CB8AC3E}">
        <p14:creationId xmlns:p14="http://schemas.microsoft.com/office/powerpoint/2010/main" val="3951776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47</a:t>
            </a:fld>
            <a:endParaRPr lang="en-ZA"/>
          </a:p>
        </p:txBody>
      </p:sp>
    </p:spTree>
    <p:extLst>
      <p:ext uri="{BB962C8B-B14F-4D97-AF65-F5344CB8AC3E}">
        <p14:creationId xmlns:p14="http://schemas.microsoft.com/office/powerpoint/2010/main" val="1357965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48</a:t>
            </a:fld>
            <a:endParaRPr lang="en-ZA"/>
          </a:p>
        </p:txBody>
      </p:sp>
    </p:spTree>
    <p:extLst>
      <p:ext uri="{BB962C8B-B14F-4D97-AF65-F5344CB8AC3E}">
        <p14:creationId xmlns:p14="http://schemas.microsoft.com/office/powerpoint/2010/main" val="2636584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49</a:t>
            </a:fld>
            <a:endParaRPr lang="en-ZA"/>
          </a:p>
        </p:txBody>
      </p:sp>
    </p:spTree>
    <p:extLst>
      <p:ext uri="{BB962C8B-B14F-4D97-AF65-F5344CB8AC3E}">
        <p14:creationId xmlns:p14="http://schemas.microsoft.com/office/powerpoint/2010/main" val="14628389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50</a:t>
            </a:fld>
            <a:endParaRPr lang="en-ZA"/>
          </a:p>
        </p:txBody>
      </p:sp>
    </p:spTree>
    <p:extLst>
      <p:ext uri="{BB962C8B-B14F-4D97-AF65-F5344CB8AC3E}">
        <p14:creationId xmlns:p14="http://schemas.microsoft.com/office/powerpoint/2010/main" val="665897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51</a:t>
            </a:fld>
            <a:endParaRPr lang="en-ZA"/>
          </a:p>
        </p:txBody>
      </p:sp>
    </p:spTree>
    <p:extLst>
      <p:ext uri="{BB962C8B-B14F-4D97-AF65-F5344CB8AC3E}">
        <p14:creationId xmlns:p14="http://schemas.microsoft.com/office/powerpoint/2010/main" val="859501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52</a:t>
            </a:fld>
            <a:endParaRPr lang="en-ZA"/>
          </a:p>
        </p:txBody>
      </p:sp>
    </p:spTree>
    <p:extLst>
      <p:ext uri="{BB962C8B-B14F-4D97-AF65-F5344CB8AC3E}">
        <p14:creationId xmlns:p14="http://schemas.microsoft.com/office/powerpoint/2010/main" val="2275549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53</a:t>
            </a:fld>
            <a:endParaRPr lang="en-ZA"/>
          </a:p>
        </p:txBody>
      </p:sp>
    </p:spTree>
    <p:extLst>
      <p:ext uri="{BB962C8B-B14F-4D97-AF65-F5344CB8AC3E}">
        <p14:creationId xmlns:p14="http://schemas.microsoft.com/office/powerpoint/2010/main" val="220562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6</a:t>
            </a:fld>
            <a:endParaRPr lang="en-ZA"/>
          </a:p>
        </p:txBody>
      </p:sp>
    </p:spTree>
    <p:extLst>
      <p:ext uri="{BB962C8B-B14F-4D97-AF65-F5344CB8AC3E}">
        <p14:creationId xmlns:p14="http://schemas.microsoft.com/office/powerpoint/2010/main" val="2968274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54</a:t>
            </a:fld>
            <a:endParaRPr lang="en-ZA"/>
          </a:p>
        </p:txBody>
      </p:sp>
    </p:spTree>
    <p:extLst>
      <p:ext uri="{BB962C8B-B14F-4D97-AF65-F5344CB8AC3E}">
        <p14:creationId xmlns:p14="http://schemas.microsoft.com/office/powerpoint/2010/main" val="1142163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000" dirty="0">
                <a:solidFill>
                  <a:srgbClr val="404040"/>
                </a:solidFill>
                <a:effectLst/>
                <a:latin typeface="Calibri" panose="020F0502020204030204" pitchFamily="34" charset="0"/>
                <a:ea typeface="Calibri" panose="020F0502020204030204" pitchFamily="34" charset="0"/>
              </a:rPr>
              <a:t>ranking of the priorities is from 1 (highest ranking) to 3 (lowest ranking).</a:t>
            </a:r>
            <a:endParaRPr lang="en-ZA" sz="1000" dirty="0">
              <a:effectLst/>
              <a:latin typeface="Calibri" panose="020F0502020204030204" pitchFamily="34" charset="0"/>
              <a:ea typeface="Calibri" panose="020F0502020204030204" pitchFamily="34" charset="0"/>
            </a:endParaRPr>
          </a:p>
          <a:p>
            <a:endParaRPr lang="en-ZA" dirty="0"/>
          </a:p>
        </p:txBody>
      </p:sp>
      <p:sp>
        <p:nvSpPr>
          <p:cNvPr id="4" name="Slide Number Placeholder 3"/>
          <p:cNvSpPr>
            <a:spLocks noGrp="1"/>
          </p:cNvSpPr>
          <p:nvPr>
            <p:ph type="sldNum" sz="quarter" idx="5"/>
          </p:nvPr>
        </p:nvSpPr>
        <p:spPr/>
        <p:txBody>
          <a:bodyPr/>
          <a:lstStyle/>
          <a:p>
            <a:fld id="{6A5371FF-3BFE-4503-8049-11184CD5DFA2}" type="slidenum">
              <a:rPr lang="en-ZA" smtClean="0"/>
              <a:pPr/>
              <a:t>55</a:t>
            </a:fld>
            <a:endParaRPr lang="en-ZA"/>
          </a:p>
        </p:txBody>
      </p:sp>
    </p:spTree>
    <p:extLst>
      <p:ext uri="{BB962C8B-B14F-4D97-AF65-F5344CB8AC3E}">
        <p14:creationId xmlns:p14="http://schemas.microsoft.com/office/powerpoint/2010/main" val="1380886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7</a:t>
            </a:fld>
            <a:endParaRPr lang="en-ZA"/>
          </a:p>
        </p:txBody>
      </p:sp>
    </p:spTree>
    <p:extLst>
      <p:ext uri="{BB962C8B-B14F-4D97-AF65-F5344CB8AC3E}">
        <p14:creationId xmlns:p14="http://schemas.microsoft.com/office/powerpoint/2010/main" val="243610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8</a:t>
            </a:fld>
            <a:endParaRPr lang="en-ZA"/>
          </a:p>
        </p:txBody>
      </p:sp>
    </p:spTree>
    <p:extLst>
      <p:ext uri="{BB962C8B-B14F-4D97-AF65-F5344CB8AC3E}">
        <p14:creationId xmlns:p14="http://schemas.microsoft.com/office/powerpoint/2010/main" val="4122073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9</a:t>
            </a:fld>
            <a:endParaRPr lang="en-ZA"/>
          </a:p>
        </p:txBody>
      </p:sp>
    </p:spTree>
    <p:extLst>
      <p:ext uri="{BB962C8B-B14F-4D97-AF65-F5344CB8AC3E}">
        <p14:creationId xmlns:p14="http://schemas.microsoft.com/office/powerpoint/2010/main" val="316573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A5371FF-3BFE-4503-8049-11184CD5DFA2}" type="slidenum">
              <a:rPr lang="en-ZA" smtClean="0"/>
              <a:pPr/>
              <a:t>10</a:t>
            </a:fld>
            <a:endParaRPr lang="en-ZA"/>
          </a:p>
        </p:txBody>
      </p:sp>
    </p:spTree>
    <p:extLst>
      <p:ext uri="{BB962C8B-B14F-4D97-AF65-F5344CB8AC3E}">
        <p14:creationId xmlns:p14="http://schemas.microsoft.com/office/powerpoint/2010/main" val="163268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ER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91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1F88B9-F3E4-405F-B998-B7BB92A64012}" type="datetime1">
              <a:rPr lang="en-ZA" smtClean="0"/>
              <a:t>2022/04/19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12AE970-E955-4E79-9CA7-874CA946C027}" type="slidenum">
              <a:rPr lang="en-ZA" smtClean="0"/>
              <a:pPr/>
              <a:t>‹#›</a:t>
            </a:fld>
            <a:endParaRPr lang="en-ZA"/>
          </a:p>
        </p:txBody>
      </p:sp>
    </p:spTree>
    <p:extLst>
      <p:ext uri="{BB962C8B-B14F-4D97-AF65-F5344CB8AC3E}">
        <p14:creationId xmlns:p14="http://schemas.microsoft.com/office/powerpoint/2010/main" val="415554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9FBFCD-AC67-49D5-A073-C492DE43D937}" type="datetime1">
              <a:rPr lang="en-ZA" smtClean="0"/>
              <a:t>2022/04/19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12AE970-E955-4E79-9CA7-874CA946C027}" type="slidenum">
              <a:rPr lang="en-ZA" smtClean="0"/>
              <a:pPr/>
              <a:t>‹#›</a:t>
            </a:fld>
            <a:endParaRPr lang="en-ZA"/>
          </a:p>
        </p:txBody>
      </p:sp>
    </p:spTree>
    <p:extLst>
      <p:ext uri="{BB962C8B-B14F-4D97-AF65-F5344CB8AC3E}">
        <p14:creationId xmlns:p14="http://schemas.microsoft.com/office/powerpoint/2010/main" val="20415713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D8FF196E-68C5-4988-A7C6-3E1E74D3F78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2665413"/>
            <a:ext cx="9144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222923"/>
      </p:ext>
    </p:extLst>
  </p:cSld>
  <p:clrMap bg1="lt1" tx1="dk1" bg2="lt2" tx2="dk2" accent1="accent1" accent2="accent2" accent3="accent3" accent4="accent4" accent5="accent5" accent6="accent6" hlink="hlink" folHlink="folHlink"/>
  <p:sldLayoutIdLst>
    <p:sldLayoutId id="2147484168" r:id="rId1"/>
    <p:sldLayoutId id="2147484170" r:id="rId2"/>
    <p:sldLayoutId id="2147484171" r:id="rId3"/>
  </p:sldLayoutIdLst>
  <p:hf hdr="0"/>
  <p:txStyles>
    <p:titleStyle>
      <a:lvl1pPr algn="ctr" defTabSz="457200" rtl="0" eaLnBrk="0" fontAlgn="base" hangingPunct="0">
        <a:spcBef>
          <a:spcPct val="0"/>
        </a:spcBef>
        <a:spcAft>
          <a:spcPct val="0"/>
        </a:spcAft>
        <a:defRPr sz="4400" kern="1200">
          <a:solidFill>
            <a:schemeClr val="tx1"/>
          </a:solidFill>
          <a:latin typeface="Arial"/>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Stakeholder.orange@groundtruth.co.za"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mailto:MudzananiR@dws.gov.za" TargetMode="External"/><Relationship Id="rId5" Type="http://schemas.openxmlformats.org/officeDocument/2006/relationships/hyperlink" Target="mailto:mulangaphumaL@dws.gov.za" TargetMode="External"/><Relationship Id="rId4" Type="http://schemas.openxmlformats.org/officeDocument/2006/relationships/hyperlink" Target="mailto:Kylie.farrell9@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C5E2890F-972C-453E-ACE2-6FD85FFF96F1}"/>
              </a:ext>
            </a:extLst>
          </p:cNvPr>
          <p:cNvSpPr txBox="1">
            <a:spLocks noChangeArrowheads="1"/>
          </p:cNvSpPr>
          <p:nvPr/>
        </p:nvSpPr>
        <p:spPr bwMode="auto">
          <a:xfrm>
            <a:off x="361950" y="26495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4099" name="Picture 7">
            <a:extLst>
              <a:ext uri="{FF2B5EF4-FFF2-40B4-BE49-F238E27FC236}">
                <a16:creationId xmlns:a16="http://schemas.microsoft.com/office/drawing/2014/main" id="{8E1208EB-2DD9-42AE-B563-8C5385863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D210E31-0AA1-4341-B963-FEECD1BB9D3C}"/>
              </a:ext>
            </a:extLst>
          </p:cNvPr>
          <p:cNvSpPr/>
          <p:nvPr/>
        </p:nvSpPr>
        <p:spPr>
          <a:xfrm>
            <a:off x="293582" y="1711096"/>
            <a:ext cx="8831148" cy="2246769"/>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000" b="1" i="1" u="none" strike="noStrike" kern="1200" cap="none" spc="0" normalizeH="0" baseline="0" noProof="0" dirty="0">
                <a:ln>
                  <a:noFill/>
                </a:ln>
                <a:solidFill>
                  <a:srgbClr val="1F497D">
                    <a:lumMod val="75000"/>
                  </a:srgbClr>
                </a:solidFill>
                <a:effectLst/>
                <a:uLnTx/>
                <a:uFillTx/>
                <a:latin typeface="Calibri"/>
                <a:ea typeface="ＭＳ Ｐゴシック" panose="020B0600070205080204" pitchFamily="34" charset="-128"/>
                <a:cs typeface="+mn-cs"/>
              </a:rPr>
              <a:t>PUBLIC MEETING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497D">
                    <a:lumMod val="75000"/>
                  </a:srgbClr>
                </a:solidFill>
                <a:effectLst/>
                <a:uLnTx/>
                <a:uFillTx/>
                <a:latin typeface="Calibri"/>
                <a:ea typeface="ＭＳ Ｐゴシック" panose="020B0600070205080204" pitchFamily="34" charset="-128"/>
                <a:cs typeface="+mn-cs"/>
              </a:rPr>
              <a:t>DETERMINATION OF WATER RESOURCE CLASSES, RESERVE AND RESOURCE QUALITY OBJECTIVES IN THE KEISKAMMA AND FISH TO TSITSIKAMMA CATCHMENTS WITHIN THE MZIMVUBU-TSITSIKAMMA WATER MANAGEMENT AREA </a:t>
            </a:r>
            <a:r>
              <a:rPr kumimoji="0" lang="en-US" sz="1400" b="1" i="1" u="none" strike="noStrike" kern="1200" cap="none" spc="0" normalizeH="0" baseline="0" noProof="0" dirty="0">
                <a:ln>
                  <a:noFill/>
                </a:ln>
                <a:solidFill>
                  <a:srgbClr val="1F497D">
                    <a:lumMod val="75000"/>
                  </a:srgbClr>
                </a:solidFill>
                <a:effectLst/>
                <a:uLnTx/>
                <a:uFillTx/>
                <a:latin typeface="Calibri"/>
                <a:ea typeface="ＭＳ Ｐゴシック" panose="020B0600070205080204" pitchFamily="34" charset="-128"/>
                <a:cs typeface="+mn-cs"/>
              </a:rPr>
              <a:t>(WP11354)</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1F497D">
                  <a:lumMod val="75000"/>
                </a:srgbClr>
              </a:solidFill>
              <a:effectLst/>
              <a:uLnTx/>
              <a:uFillTx/>
              <a:latin typeface="Calibri"/>
              <a:ea typeface="ＭＳ Ｐゴシック" panose="020B0600070205080204" pitchFamily="34" charset="-128"/>
              <a:cs typeface="+mn-cs"/>
            </a:endParaRPr>
          </a:p>
        </p:txBody>
      </p:sp>
      <p:sp>
        <p:nvSpPr>
          <p:cNvPr id="8" name="TextBox 7">
            <a:extLst>
              <a:ext uri="{FF2B5EF4-FFF2-40B4-BE49-F238E27FC236}">
                <a16:creationId xmlns:a16="http://schemas.microsoft.com/office/drawing/2014/main" id="{2A9DCC10-1373-4657-B09E-C485F8AF9D2A}"/>
              </a:ext>
            </a:extLst>
          </p:cNvPr>
          <p:cNvSpPr txBox="1"/>
          <p:nvPr/>
        </p:nvSpPr>
        <p:spPr>
          <a:xfrm>
            <a:off x="2987824" y="3858592"/>
            <a:ext cx="3016250" cy="369332"/>
          </a:xfrm>
          <a:prstGeom prst="rect">
            <a:avLst/>
          </a:prstGeom>
          <a:solidFill>
            <a:schemeClr val="bg1">
              <a:lumMod val="50000"/>
            </a:schemeClr>
          </a:solidFill>
          <a:ln w="12700">
            <a:solidFill>
              <a:schemeClr val="bg1">
                <a:lumMod val="50000"/>
              </a:schemeClr>
            </a:solidFill>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GB" sz="1800" b="1">
                <a:solidFill>
                  <a:prstClr val="black"/>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20 and 21 April 2</a:t>
            </a:r>
            <a:r>
              <a:rPr lang="en-GB" sz="1800" b="1" dirty="0">
                <a:solidFill>
                  <a:prstClr val="black"/>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0</a:t>
            </a:r>
            <a:r>
              <a:rPr kumimoji="0" lang="en-GB"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Study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Area</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Wetlands </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7" name="Content Placeholder 5"/>
          <p:cNvSpPr>
            <a:spLocks noGrp="1"/>
          </p:cNvSpPr>
          <p:nvPr>
            <p:ph sz="half" idx="1"/>
          </p:nvPr>
        </p:nvSpPr>
        <p:spPr>
          <a:xfrm>
            <a:off x="251520" y="908721"/>
            <a:ext cx="8424936" cy="5949278"/>
          </a:xfrm>
        </p:spPr>
        <p:txBody>
          <a:bodyPr vert="horz" lIns="91440" tIns="45720" rIns="91440" bIns="45720" rtlCol="0" anchor="t">
            <a:normAutofit/>
          </a:bodyPr>
          <a:lstStyle/>
          <a:p>
            <a:pPr marL="0" indent="0">
              <a:buNone/>
            </a:pPr>
            <a:r>
              <a:rPr lang="en-US" sz="2200" dirty="0"/>
              <a:t>Summary of wetland information per sub-catchment</a:t>
            </a:r>
          </a:p>
          <a:p>
            <a:pPr marL="0" indent="0">
              <a:buNone/>
            </a:pPr>
            <a:endParaRPr lang="en-US" sz="2400" dirty="0"/>
          </a:p>
          <a:p>
            <a:pPr lvl="1"/>
            <a:endParaRPr lang="en-ZA" sz="2000" b="1" i="1"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10</a:t>
            </a:fld>
            <a:endParaRPr lang="en-ZA"/>
          </a:p>
        </p:txBody>
      </p:sp>
      <p:graphicFrame>
        <p:nvGraphicFramePr>
          <p:cNvPr id="2" name="Table 1"/>
          <p:cNvGraphicFramePr>
            <a:graphicFrameLocks noGrp="1"/>
          </p:cNvGraphicFramePr>
          <p:nvPr/>
        </p:nvGraphicFramePr>
        <p:xfrm>
          <a:off x="19048" y="1311271"/>
          <a:ext cx="9124952" cy="5532120"/>
        </p:xfrm>
        <a:graphic>
          <a:graphicData uri="http://schemas.openxmlformats.org/drawingml/2006/table">
            <a:tbl>
              <a:tblPr firstRow="1" bandRow="1">
                <a:tableStyleId>{5C22544A-7EE6-4342-B048-85BDC9FD1C3A}</a:tableStyleId>
              </a:tblPr>
              <a:tblGrid>
                <a:gridCol w="1528616">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925314">
                  <a:extLst>
                    <a:ext uri="{9D8B030D-6E8A-4147-A177-3AD203B41FA5}">
                      <a16:colId xmlns:a16="http://schemas.microsoft.com/office/drawing/2014/main" val="20002"/>
                    </a:ext>
                  </a:extLst>
                </a:gridCol>
                <a:gridCol w="5446886">
                  <a:extLst>
                    <a:ext uri="{9D8B030D-6E8A-4147-A177-3AD203B41FA5}">
                      <a16:colId xmlns:a16="http://schemas.microsoft.com/office/drawing/2014/main" val="20003"/>
                    </a:ext>
                  </a:extLst>
                </a:gridCol>
              </a:tblGrid>
              <a:tr h="370840">
                <a:tc>
                  <a:txBody>
                    <a:bodyPr/>
                    <a:lstStyle/>
                    <a:p>
                      <a:r>
                        <a:rPr lang="en-ZA" dirty="0"/>
                        <a:t>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a:r>
                        <a:rPr lang="en-ZA" baseline="0" dirty="0"/>
                        <a:t>Size (ha)</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ZA" dirty="0"/>
                        <a:t>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ZA"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370840">
                <a:tc>
                  <a:txBody>
                    <a:bodyPr/>
                    <a:lstStyle/>
                    <a:p>
                      <a:r>
                        <a:rPr lang="en-ZA" dirty="0" err="1"/>
                        <a:t>Gamtoos</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1 274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A or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Channelled/ unchannelled valley bottom,</a:t>
                      </a:r>
                      <a:r>
                        <a:rPr lang="en-ZA" baseline="0" dirty="0"/>
                        <a:t> depression</a:t>
                      </a:r>
                    </a:p>
                    <a:p>
                      <a:r>
                        <a:rPr lang="en-ZA" baseline="0" dirty="0"/>
                        <a:t>Seepage-slope rare</a:t>
                      </a:r>
                      <a:r>
                        <a:rPr lang="en-ZA"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ZA" dirty="0"/>
                        <a:t>Sundays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899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A or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Depression and combination of channelled valley bottom and depression</a:t>
                      </a:r>
                    </a:p>
                    <a:p>
                      <a:r>
                        <a:rPr lang="en-ZA" dirty="0"/>
                        <a:t>Seepage-slope</a:t>
                      </a:r>
                      <a:r>
                        <a:rPr lang="en-ZA" baseline="0" dirty="0"/>
                        <a:t> rare</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ZA" dirty="0"/>
                        <a:t>Fish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3 296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A or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Depression or channelled</a:t>
                      </a:r>
                      <a:r>
                        <a:rPr lang="en-ZA" baseline="0" dirty="0"/>
                        <a:t> valley bottom</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ZA" dirty="0"/>
                        <a:t>Tsitsikamma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3 236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Depression and channelled</a:t>
                      </a:r>
                      <a:r>
                        <a:rPr lang="en-ZA" baseline="0" dirty="0"/>
                        <a:t> valley bottom</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ZA" dirty="0" err="1"/>
                        <a:t>Algoa</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2 357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A, B,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Depression and channelled</a:t>
                      </a:r>
                      <a:r>
                        <a:rPr lang="en-ZA" baseline="0" dirty="0"/>
                        <a:t> valley bottom</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ZA" dirty="0" err="1"/>
                        <a:t>Bushmans</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634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A or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Depression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ZA" dirty="0"/>
                        <a:t>Kei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9 329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Seepage-slope, channelled</a:t>
                      </a:r>
                      <a:r>
                        <a:rPr lang="en-ZA" baseline="0" dirty="0"/>
                        <a:t> valley bottom</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ZA" dirty="0" err="1"/>
                        <a:t>Amatola</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1 827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Channelled</a:t>
                      </a:r>
                      <a:r>
                        <a:rPr lang="en-ZA" baseline="0" dirty="0"/>
                        <a:t> valley bottom and seepage</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r>
                        <a:rPr lang="en-ZA" dirty="0" err="1"/>
                        <a:t>Mbashe</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4 304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Seepage and channelled</a:t>
                      </a:r>
                      <a:r>
                        <a:rPr lang="en-ZA" baseline="0" dirty="0"/>
                        <a:t> valley bottom</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0840">
                <a:tc>
                  <a:txBody>
                    <a:bodyPr/>
                    <a:lstStyle/>
                    <a:p>
                      <a:r>
                        <a:rPr lang="en-ZA" dirty="0" err="1"/>
                        <a:t>Mtata</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1 102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B, C, 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Channelled</a:t>
                      </a:r>
                      <a:r>
                        <a:rPr lang="en-ZA" baseline="0" dirty="0"/>
                        <a:t> valley bottom</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70840">
                <a:tc>
                  <a:txBody>
                    <a:bodyPr/>
                    <a:lstStyle/>
                    <a:p>
                      <a:r>
                        <a:rPr lang="en-ZA" dirty="0"/>
                        <a:t>Wild Coast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ZA" dirty="0"/>
                        <a:t>1 913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a:t>C-D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Channelled</a:t>
                      </a:r>
                      <a:r>
                        <a:rPr lang="en-ZA" baseline="0" dirty="0"/>
                        <a:t> valley bottom and unc</a:t>
                      </a:r>
                      <a:r>
                        <a:rPr lang="en-ZA" dirty="0"/>
                        <a:t>hannelled</a:t>
                      </a:r>
                      <a:r>
                        <a:rPr lang="en-ZA" baseline="0" dirty="0"/>
                        <a:t> valley bottom</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15928086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Study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Area: Groundwater</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11</a:t>
            </a:fld>
            <a:endParaRPr lang="en-ZA"/>
          </a:p>
        </p:txBody>
      </p:sp>
      <p:sp>
        <p:nvSpPr>
          <p:cNvPr id="4" name="Rectangle 1"/>
          <p:cNvSpPr>
            <a:spLocks noGrp="1" noChangeArrowheads="1"/>
          </p:cNvSpPr>
          <p:nvPr>
            <p:ph sz="half" idx="1"/>
          </p:nvPr>
        </p:nvSpPr>
        <p:spPr bwMode="auto">
          <a:xfrm>
            <a:off x="135330" y="753980"/>
            <a:ext cx="8854289"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Major aquifer systems associated with the Cape and Karoo </a:t>
            </a:r>
            <a:r>
              <a:rPr kumimoji="0" lang="en-ZA" altLang="en-US" sz="2000" b="0" i="0" u="none" strike="noStrike" cap="none" normalizeH="0" baseline="0" dirty="0" err="1">
                <a:ln>
                  <a:noFill/>
                </a:ln>
                <a:solidFill>
                  <a:schemeClr val="tx1"/>
                </a:solidFill>
                <a:effectLst/>
                <a:ea typeface="Times New Roman" panose="02020603050405020304" pitchFamily="18" charset="0"/>
                <a:cs typeface="Calibri" panose="020F0502020204030204" pitchFamily="34" charset="0"/>
              </a:rPr>
              <a:t>Supergroups</a:t>
            </a:r>
            <a:r>
              <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a:t>
            </a:r>
          </a:p>
          <a:p>
            <a:pPr eaLnBrk="0" fontAlgn="base" hangingPunct="0">
              <a:lnSpc>
                <a:spcPct val="100000"/>
              </a:lnSpc>
              <a:spcBef>
                <a:spcPct val="0"/>
              </a:spcBef>
              <a:spcAft>
                <a:spcPct val="0"/>
              </a:spcAft>
            </a:pPr>
            <a:r>
              <a:rPr lang="en-ZA" altLang="en-US" sz="2000" dirty="0">
                <a:ea typeface="Times New Roman" panose="02020603050405020304" pitchFamily="18" charset="0"/>
                <a:cs typeface="Calibri" panose="020F0502020204030204" pitchFamily="34" charset="0"/>
              </a:rPr>
              <a:t>M</a:t>
            </a:r>
            <a:r>
              <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ainly fractured type, where groundwater occurrence is as a result of secondary deformation relating to faults, fissures, fractures, bedding planes and joints. </a:t>
            </a:r>
          </a:p>
          <a:p>
            <a:pPr eaLnBrk="0" fontAlgn="base" hangingPunct="0">
              <a:lnSpc>
                <a:spcPct val="100000"/>
              </a:lnSpc>
              <a:spcBef>
                <a:spcPct val="0"/>
              </a:spcBef>
              <a:spcAft>
                <a:spcPct val="0"/>
              </a:spcAft>
            </a:pPr>
            <a:r>
              <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Karoo </a:t>
            </a:r>
            <a:r>
              <a:rPr kumimoji="0" lang="en-ZA" altLang="en-US" sz="2000" b="0" i="0" u="none" strike="noStrike" cap="none" normalizeH="0" baseline="0" dirty="0" err="1">
                <a:ln>
                  <a:noFill/>
                </a:ln>
                <a:solidFill>
                  <a:schemeClr val="tx1"/>
                </a:solidFill>
                <a:effectLst/>
                <a:ea typeface="Times New Roman" panose="02020603050405020304" pitchFamily="18" charset="0"/>
                <a:cs typeface="Calibri" panose="020F0502020204030204" pitchFamily="34" charset="0"/>
              </a:rPr>
              <a:t>Supergroup</a:t>
            </a:r>
            <a:r>
              <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also constitutes a fractured and intergranular aquifer over widespread areas associated with intrusive and extrusive igneous rocks, i.e. dolerite sills and dykes and well as basalt. </a:t>
            </a:r>
          </a:p>
          <a:p>
            <a:pPr eaLnBrk="0" fontAlgn="base" hangingPunct="0">
              <a:lnSpc>
                <a:spcPct val="100000"/>
              </a:lnSpc>
              <a:spcBef>
                <a:spcPct val="0"/>
              </a:spcBef>
              <a:spcAft>
                <a:spcPct val="0"/>
              </a:spcAft>
            </a:pPr>
            <a:r>
              <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The Quaternary sand and alluvium constitute limited intergranular aquifers where groundwater occurs as a result of pore spaces between sand particles. </a:t>
            </a:r>
          </a:p>
          <a:p>
            <a:pPr eaLnBrk="0" fontAlgn="base" hangingPunct="0">
              <a:lnSpc>
                <a:spcPct val="100000"/>
              </a:lnSpc>
              <a:spcBef>
                <a:spcPct val="0"/>
              </a:spcBef>
              <a:spcAft>
                <a:spcPct val="0"/>
              </a:spcAft>
            </a:pPr>
            <a:r>
              <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Borehole yields in the fractured aquifers vary greatly. </a:t>
            </a:r>
            <a:endParaRPr kumimoji="0" lang="en-ZA" altLang="en-US" sz="20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ZA" altLang="en-US" sz="20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Groundwater quality is generally good over most parts of the catchment except along parts of the coast and at some inland locations where the recharge is low and the geology is not favourable. </a:t>
            </a:r>
            <a:endPar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endParaRPr>
          </a:p>
          <a:p>
            <a:pPr eaLnBrk="0" fontAlgn="base" hangingPunct="0">
              <a:lnSpc>
                <a:spcPct val="100000"/>
              </a:lnSpc>
              <a:spcBef>
                <a:spcPct val="0"/>
              </a:spcBef>
              <a:spcAft>
                <a:spcPct val="0"/>
              </a:spcAft>
            </a:pPr>
            <a:r>
              <a:rPr kumimoji="0" lang="en-ZA" altLang="en-US" sz="20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Several stressed quaternary catchments have been identified in the area where the estimated groundwater use exceeds the estimated groundwater recharge </a:t>
            </a:r>
            <a:endParaRPr kumimoji="0" lang="en-ZA" altLang="en-US"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493883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A2102-3171-44B8-9952-D121EECD49D1}"/>
              </a:ext>
            </a:extLst>
          </p:cNvPr>
          <p:cNvPicPr>
            <a:picLocks noChangeAspect="1"/>
          </p:cNvPicPr>
          <p:nvPr/>
        </p:nvPicPr>
        <p:blipFill rotWithShape="1">
          <a:blip r:embed="rId3"/>
          <a:srcRect l="2751" t="4125" r="24852" b="3932"/>
          <a:stretch/>
        </p:blipFill>
        <p:spPr>
          <a:xfrm>
            <a:off x="0" y="-1"/>
            <a:ext cx="9144000" cy="6883155"/>
          </a:xfrm>
          <a:prstGeom prst="rect">
            <a:avLst/>
          </a:prstGeom>
        </p:spPr>
      </p:pic>
      <p:sp>
        <p:nvSpPr>
          <p:cNvPr id="9" name="Title 7"/>
          <p:cNvSpPr>
            <a:spLocks noGrp="1" noChangeArrowheads="1"/>
          </p:cNvSpPr>
          <p:nvPr>
            <p:ph type="title"/>
          </p:nvPr>
        </p:nvSpPr>
        <p:spPr bwMode="auto">
          <a:xfrm>
            <a:off x="19050" y="-19337"/>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Study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Area: </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Groundwater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occurrence</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12</a:t>
            </a:fld>
            <a:endParaRPr lang="en-ZA"/>
          </a:p>
        </p:txBody>
      </p:sp>
      <p:sp>
        <p:nvSpPr>
          <p:cNvPr id="7" name="Content Placeholder 5"/>
          <p:cNvSpPr>
            <a:spLocks noGrp="1"/>
          </p:cNvSpPr>
          <p:nvPr>
            <p:ph sz="half" idx="1"/>
          </p:nvPr>
        </p:nvSpPr>
        <p:spPr>
          <a:xfrm>
            <a:off x="251520" y="908721"/>
            <a:ext cx="8424936" cy="5949278"/>
          </a:xfrm>
        </p:spPr>
        <p:txBody>
          <a:bodyPr>
            <a:normAutofit/>
          </a:bodyPr>
          <a:lstStyle/>
          <a:p>
            <a:pPr marL="0" lvl="1" indent="0">
              <a:spcBef>
                <a:spcPts val="1000"/>
              </a:spcBef>
              <a:buNone/>
            </a:pPr>
            <a:endParaRPr lang="en-US" sz="2200" dirty="0"/>
          </a:p>
          <a:p>
            <a:endParaRPr lang="en-US" sz="2400" dirty="0"/>
          </a:p>
        </p:txBody>
      </p:sp>
      <p:sp>
        <p:nvSpPr>
          <p:cNvPr id="4" name="Arrow: Up 3">
            <a:extLst>
              <a:ext uri="{FF2B5EF4-FFF2-40B4-BE49-F238E27FC236}">
                <a16:creationId xmlns:a16="http://schemas.microsoft.com/office/drawing/2014/main" id="{340D02F6-BDDE-47CE-91DF-35FE85A032F6}"/>
              </a:ext>
            </a:extLst>
          </p:cNvPr>
          <p:cNvSpPr/>
          <p:nvPr/>
        </p:nvSpPr>
        <p:spPr>
          <a:xfrm>
            <a:off x="108641" y="6466180"/>
            <a:ext cx="579422" cy="366664"/>
          </a:xfrm>
          <a:prstGeom prs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5" name="TextBox 4">
            <a:extLst>
              <a:ext uri="{FF2B5EF4-FFF2-40B4-BE49-F238E27FC236}">
                <a16:creationId xmlns:a16="http://schemas.microsoft.com/office/drawing/2014/main" id="{0673E7DD-2186-43FA-8F26-DA6391146B80}"/>
              </a:ext>
            </a:extLst>
          </p:cNvPr>
          <p:cNvSpPr txBox="1"/>
          <p:nvPr/>
        </p:nvSpPr>
        <p:spPr>
          <a:xfrm>
            <a:off x="217282" y="6489038"/>
            <a:ext cx="250262" cy="400110"/>
          </a:xfrm>
          <a:prstGeom prst="rect">
            <a:avLst/>
          </a:prstGeom>
          <a:noFill/>
        </p:spPr>
        <p:txBody>
          <a:bodyPr wrap="square" rtlCol="0">
            <a:spAutoFit/>
          </a:bodyPr>
          <a:lstStyle/>
          <a:p>
            <a:r>
              <a:rPr lang="en-US" sz="2000" dirty="0">
                <a:solidFill>
                  <a:schemeClr val="bg1"/>
                </a:solidFill>
              </a:rPr>
              <a:t>N</a:t>
            </a:r>
            <a:endParaRPr lang="en-ZA" sz="2000" dirty="0">
              <a:solidFill>
                <a:schemeClr val="bg1"/>
              </a:solidFill>
            </a:endParaRPr>
          </a:p>
        </p:txBody>
      </p:sp>
    </p:spTree>
    <p:extLst>
      <p:ext uri="{BB962C8B-B14F-4D97-AF65-F5344CB8AC3E}">
        <p14:creationId xmlns:p14="http://schemas.microsoft.com/office/powerpoint/2010/main" val="1113938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F8A1CDF-5AB2-4B7F-B941-A9E98528BEB7}"/>
              </a:ext>
            </a:extLst>
          </p:cNvPr>
          <p:cNvPicPr>
            <a:picLocks noChangeAspect="1"/>
          </p:cNvPicPr>
          <p:nvPr/>
        </p:nvPicPr>
        <p:blipFill rotWithShape="1">
          <a:blip r:embed="rId3"/>
          <a:srcRect l="2751" t="2883" r="25742" b="3792"/>
          <a:stretch/>
        </p:blipFill>
        <p:spPr>
          <a:xfrm>
            <a:off x="944" y="-10125"/>
            <a:ext cx="9124006" cy="6855369"/>
          </a:xfrm>
          <a:prstGeom prst="rect">
            <a:avLst/>
          </a:prstGeom>
        </p:spPr>
      </p:pic>
      <p:sp>
        <p:nvSpPr>
          <p:cNvPr id="9" name="Title 7"/>
          <p:cNvSpPr>
            <a:spLocks noGrp="1" noChangeArrowheads="1"/>
          </p:cNvSpPr>
          <p:nvPr>
            <p:ph type="title"/>
          </p:nvPr>
        </p:nvSpPr>
        <p:spPr bwMode="auto">
          <a:xfrm>
            <a:off x="0" y="-230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Study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Area</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Groundwater quality</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13</a:t>
            </a:fld>
            <a:endParaRPr lang="en-ZA"/>
          </a:p>
        </p:txBody>
      </p:sp>
      <p:sp>
        <p:nvSpPr>
          <p:cNvPr id="7" name="Content Placeholder 5"/>
          <p:cNvSpPr>
            <a:spLocks noGrp="1"/>
          </p:cNvSpPr>
          <p:nvPr>
            <p:ph sz="half" idx="1"/>
          </p:nvPr>
        </p:nvSpPr>
        <p:spPr>
          <a:xfrm>
            <a:off x="251520" y="908721"/>
            <a:ext cx="8424936" cy="5949278"/>
          </a:xfrm>
        </p:spPr>
        <p:txBody>
          <a:bodyPr>
            <a:normAutofit/>
          </a:bodyPr>
          <a:lstStyle/>
          <a:p>
            <a:pPr marL="0" lvl="1" indent="0">
              <a:spcBef>
                <a:spcPts val="1000"/>
              </a:spcBef>
              <a:buNone/>
            </a:pPr>
            <a:endParaRPr lang="en-US" sz="2200" dirty="0"/>
          </a:p>
          <a:p>
            <a:endParaRPr lang="en-US" sz="2400" dirty="0"/>
          </a:p>
        </p:txBody>
      </p:sp>
      <p:pic>
        <p:nvPicPr>
          <p:cNvPr id="5" name="Picture 4">
            <a:extLst>
              <a:ext uri="{FF2B5EF4-FFF2-40B4-BE49-F238E27FC236}">
                <a16:creationId xmlns:a16="http://schemas.microsoft.com/office/drawing/2014/main" id="{8B31F01C-A3B6-4C2F-9FA4-624C5519255D}"/>
              </a:ext>
            </a:extLst>
          </p:cNvPr>
          <p:cNvPicPr>
            <a:picLocks noChangeAspect="1"/>
          </p:cNvPicPr>
          <p:nvPr/>
        </p:nvPicPr>
        <p:blipFill>
          <a:blip r:embed="rId4"/>
          <a:stretch>
            <a:fillRect/>
          </a:stretch>
        </p:blipFill>
        <p:spPr>
          <a:xfrm>
            <a:off x="46210" y="6317620"/>
            <a:ext cx="713294" cy="554784"/>
          </a:xfrm>
          <a:prstGeom prst="rect">
            <a:avLst/>
          </a:prstGeom>
        </p:spPr>
      </p:pic>
    </p:spTree>
    <p:extLst>
      <p:ext uri="{BB962C8B-B14F-4D97-AF65-F5344CB8AC3E}">
        <p14:creationId xmlns:p14="http://schemas.microsoft.com/office/powerpoint/2010/main" val="880809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79071EAF-03F1-4E75-8209-216974BAD64B}"/>
              </a:ext>
            </a:extLst>
          </p:cNvPr>
          <p:cNvPicPr>
            <a:picLocks noChangeAspect="1"/>
          </p:cNvPicPr>
          <p:nvPr/>
        </p:nvPicPr>
        <p:blipFill rotWithShape="1">
          <a:blip r:embed="rId3"/>
          <a:srcRect l="2751" t="4001" r="25149" b="4055"/>
          <a:stretch/>
        </p:blipFill>
        <p:spPr>
          <a:xfrm>
            <a:off x="-1" y="-1"/>
            <a:ext cx="9124950" cy="6862493"/>
          </a:xfrm>
          <a:prstGeom prst="rect">
            <a:avLst/>
          </a:prstGeom>
        </p:spPr>
      </p:pic>
      <p:sp>
        <p:nvSpPr>
          <p:cNvPr id="9" name="Title 7"/>
          <p:cNvSpPr>
            <a:spLocks noGrp="1" noChangeArrowheads="1"/>
          </p:cNvSpPr>
          <p:nvPr>
            <p:ph type="title"/>
          </p:nvPr>
        </p:nvSpPr>
        <p:spPr bwMode="auto">
          <a:xfrm>
            <a:off x="0" y="-230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Study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Area: </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Groundwater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stressed areas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14</a:t>
            </a:fld>
            <a:endParaRPr lang="en-ZA"/>
          </a:p>
        </p:txBody>
      </p:sp>
      <p:sp>
        <p:nvSpPr>
          <p:cNvPr id="7" name="Content Placeholder 5"/>
          <p:cNvSpPr>
            <a:spLocks noGrp="1"/>
          </p:cNvSpPr>
          <p:nvPr>
            <p:ph sz="half" idx="1"/>
          </p:nvPr>
        </p:nvSpPr>
        <p:spPr>
          <a:xfrm>
            <a:off x="251520" y="908721"/>
            <a:ext cx="8424936" cy="5949278"/>
          </a:xfrm>
        </p:spPr>
        <p:txBody>
          <a:bodyPr>
            <a:normAutofit/>
          </a:bodyPr>
          <a:lstStyle/>
          <a:p>
            <a:pPr marL="0" lvl="1" indent="0">
              <a:spcBef>
                <a:spcPts val="1000"/>
              </a:spcBef>
              <a:buNone/>
            </a:pPr>
            <a:endParaRPr lang="en-US" sz="2200" dirty="0"/>
          </a:p>
          <a:p>
            <a:endParaRPr lang="en-US" sz="2400" dirty="0"/>
          </a:p>
        </p:txBody>
      </p:sp>
      <p:pic>
        <p:nvPicPr>
          <p:cNvPr id="10" name="Picture 9">
            <a:extLst>
              <a:ext uri="{FF2B5EF4-FFF2-40B4-BE49-F238E27FC236}">
                <a16:creationId xmlns:a16="http://schemas.microsoft.com/office/drawing/2014/main" id="{81BF3B4A-51AF-4F24-8AA5-A4668C3CA408}"/>
              </a:ext>
            </a:extLst>
          </p:cNvPr>
          <p:cNvPicPr>
            <a:picLocks noChangeAspect="1"/>
          </p:cNvPicPr>
          <p:nvPr/>
        </p:nvPicPr>
        <p:blipFill>
          <a:blip r:embed="rId4"/>
          <a:stretch>
            <a:fillRect/>
          </a:stretch>
        </p:blipFill>
        <p:spPr>
          <a:xfrm>
            <a:off x="46210" y="6317620"/>
            <a:ext cx="713294" cy="554784"/>
          </a:xfrm>
          <a:prstGeom prst="rect">
            <a:avLst/>
          </a:prstGeom>
        </p:spPr>
      </p:pic>
    </p:spTree>
    <p:extLst>
      <p:ext uri="{BB962C8B-B14F-4D97-AF65-F5344CB8AC3E}">
        <p14:creationId xmlns:p14="http://schemas.microsoft.com/office/powerpoint/2010/main" val="4076927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E5A2BD5-E4F3-43E0-9113-2B349EF23BAC}"/>
              </a:ext>
            </a:extLst>
          </p:cNvPr>
          <p:cNvPicPr>
            <a:picLocks noChangeAspect="1"/>
          </p:cNvPicPr>
          <p:nvPr/>
        </p:nvPicPr>
        <p:blipFill rotWithShape="1">
          <a:blip r:embed="rId3"/>
          <a:srcRect l="2751" t="4001" r="25346" b="4055"/>
          <a:stretch/>
        </p:blipFill>
        <p:spPr>
          <a:xfrm>
            <a:off x="0" y="1"/>
            <a:ext cx="9144000" cy="6857998"/>
          </a:xfrm>
          <a:prstGeom prst="rect">
            <a:avLst/>
          </a:prstGeom>
        </p:spPr>
      </p:pic>
      <p:sp>
        <p:nvSpPr>
          <p:cNvPr id="9" name="Title 7"/>
          <p:cNvSpPr>
            <a:spLocks noGrp="1" noChangeArrowheads="1"/>
          </p:cNvSpPr>
          <p:nvPr>
            <p:ph type="title"/>
          </p:nvPr>
        </p:nvSpPr>
        <p:spPr bwMode="auto">
          <a:xfrm>
            <a:off x="0" y="-230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Study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Area: Groundwater recharge</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15</a:t>
            </a:fld>
            <a:endParaRPr lang="en-ZA"/>
          </a:p>
        </p:txBody>
      </p:sp>
      <p:sp>
        <p:nvSpPr>
          <p:cNvPr id="7" name="Content Placeholder 5"/>
          <p:cNvSpPr>
            <a:spLocks noGrp="1"/>
          </p:cNvSpPr>
          <p:nvPr>
            <p:ph sz="half" idx="1"/>
          </p:nvPr>
        </p:nvSpPr>
        <p:spPr>
          <a:xfrm>
            <a:off x="251520" y="908721"/>
            <a:ext cx="8424936" cy="5949278"/>
          </a:xfrm>
        </p:spPr>
        <p:txBody>
          <a:bodyPr>
            <a:normAutofit/>
          </a:bodyPr>
          <a:lstStyle/>
          <a:p>
            <a:pPr marL="0" lvl="1" indent="0">
              <a:spcBef>
                <a:spcPts val="1000"/>
              </a:spcBef>
              <a:buNone/>
            </a:pPr>
            <a:endParaRPr lang="en-US" sz="2200" dirty="0"/>
          </a:p>
          <a:p>
            <a:endParaRPr lang="en-US" sz="2400" dirty="0"/>
          </a:p>
        </p:txBody>
      </p:sp>
      <p:pic>
        <p:nvPicPr>
          <p:cNvPr id="10" name="Picture 9">
            <a:extLst>
              <a:ext uri="{FF2B5EF4-FFF2-40B4-BE49-F238E27FC236}">
                <a16:creationId xmlns:a16="http://schemas.microsoft.com/office/drawing/2014/main" id="{81BF3B4A-51AF-4F24-8AA5-A4668C3CA408}"/>
              </a:ext>
            </a:extLst>
          </p:cNvPr>
          <p:cNvPicPr>
            <a:picLocks noChangeAspect="1"/>
          </p:cNvPicPr>
          <p:nvPr/>
        </p:nvPicPr>
        <p:blipFill>
          <a:blip r:embed="rId4"/>
          <a:stretch>
            <a:fillRect/>
          </a:stretch>
        </p:blipFill>
        <p:spPr>
          <a:xfrm>
            <a:off x="46210" y="6317620"/>
            <a:ext cx="713294" cy="554784"/>
          </a:xfrm>
          <a:prstGeom prst="rect">
            <a:avLst/>
          </a:prstGeom>
        </p:spPr>
      </p:pic>
    </p:spTree>
    <p:extLst>
      <p:ext uri="{BB962C8B-B14F-4D97-AF65-F5344CB8AC3E}">
        <p14:creationId xmlns:p14="http://schemas.microsoft.com/office/powerpoint/2010/main" val="4152002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Study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Area: Estuaries </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16</a:t>
            </a:fld>
            <a:endParaRPr lang="en-ZA"/>
          </a:p>
        </p:txBody>
      </p:sp>
      <p:sp>
        <p:nvSpPr>
          <p:cNvPr id="7" name="Content Placeholder 5"/>
          <p:cNvSpPr>
            <a:spLocks noGrp="1"/>
          </p:cNvSpPr>
          <p:nvPr>
            <p:ph sz="half" idx="1"/>
          </p:nvPr>
        </p:nvSpPr>
        <p:spPr>
          <a:xfrm>
            <a:off x="251520" y="908721"/>
            <a:ext cx="8424936" cy="5949278"/>
          </a:xfrm>
        </p:spPr>
        <p:txBody>
          <a:bodyPr>
            <a:normAutofit/>
          </a:bodyPr>
          <a:lstStyle/>
          <a:p>
            <a:pPr marL="0" lvl="1" indent="0">
              <a:spcBef>
                <a:spcPts val="1000"/>
              </a:spcBef>
              <a:buNone/>
            </a:pPr>
            <a:endParaRPr lang="en-US" sz="2200" dirty="0"/>
          </a:p>
          <a:p>
            <a:endParaRPr lang="en-US" sz="2400" dirty="0"/>
          </a:p>
        </p:txBody>
      </p:sp>
      <p:sp>
        <p:nvSpPr>
          <p:cNvPr id="2" name="TextBox 1">
            <a:extLst>
              <a:ext uri="{FF2B5EF4-FFF2-40B4-BE49-F238E27FC236}">
                <a16:creationId xmlns:a16="http://schemas.microsoft.com/office/drawing/2014/main" id="{9B8E0895-6401-4030-91B4-1A262FB36FCC}"/>
              </a:ext>
            </a:extLst>
          </p:cNvPr>
          <p:cNvSpPr txBox="1"/>
          <p:nvPr/>
        </p:nvSpPr>
        <p:spPr>
          <a:xfrm>
            <a:off x="125760" y="913316"/>
            <a:ext cx="887343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1" indent="-342900" eaLnBrk="0" hangingPunct="0">
              <a:buFont typeface="Arial" panose="020B0604020202020204" pitchFamily="34" charset="0"/>
              <a:buChar char="•"/>
            </a:pPr>
            <a:r>
              <a:rPr lang="en-US" sz="1900" dirty="0">
                <a:latin typeface="Arial"/>
                <a:cs typeface="Calibri" panose="020F0502020204030204" pitchFamily="34" charset="0"/>
              </a:rPr>
              <a:t>Either warm temperate or subtropical systems</a:t>
            </a:r>
          </a:p>
          <a:p>
            <a:pPr marL="342900" indent="-342900" eaLnBrk="0" hangingPunct="0">
              <a:buFont typeface="Arial" panose="020B0604020202020204" pitchFamily="34" charset="0"/>
              <a:buChar char="•"/>
            </a:pPr>
            <a:r>
              <a:rPr lang="en-US" sz="1900" dirty="0">
                <a:latin typeface="Arial"/>
                <a:cs typeface="Calibri" panose="020F0502020204030204" pitchFamily="34" charset="0"/>
              </a:rPr>
              <a:t>Mostly small or large temporarily closed estuaries with some predominately open systems (</a:t>
            </a:r>
            <a:r>
              <a:rPr lang="en-US" sz="1900" dirty="0" err="1">
                <a:latin typeface="Arial"/>
                <a:cs typeface="Calibri" panose="020F0502020204030204" pitchFamily="34" charset="0"/>
              </a:rPr>
              <a:t>Kromme</a:t>
            </a:r>
            <a:r>
              <a:rPr lang="en-US" sz="1900" dirty="0">
                <a:latin typeface="Arial"/>
                <a:cs typeface="Calibri" panose="020F0502020204030204" pitchFamily="34" charset="0"/>
              </a:rPr>
              <a:t>, </a:t>
            </a:r>
            <a:r>
              <a:rPr lang="en-US" sz="1900" dirty="0" err="1">
                <a:latin typeface="Arial"/>
                <a:cs typeface="Calibri" panose="020F0502020204030204" pitchFamily="34" charset="0"/>
              </a:rPr>
              <a:t>Gamtoos</a:t>
            </a:r>
            <a:r>
              <a:rPr lang="en-US" sz="1900" dirty="0">
                <a:latin typeface="Arial"/>
                <a:cs typeface="Calibri" panose="020F0502020204030204" pitchFamily="34" charset="0"/>
              </a:rPr>
              <a:t>, </a:t>
            </a:r>
            <a:r>
              <a:rPr lang="en-US" sz="1900" dirty="0" err="1">
                <a:latin typeface="Arial"/>
                <a:cs typeface="Calibri" panose="020F0502020204030204" pitchFamily="34" charset="0"/>
              </a:rPr>
              <a:t>Swartkops</a:t>
            </a:r>
            <a:r>
              <a:rPr lang="en-US" sz="1900" dirty="0">
                <a:latin typeface="Arial"/>
                <a:cs typeface="Calibri" panose="020F0502020204030204" pitchFamily="34" charset="0"/>
              </a:rPr>
              <a:t>, Sundays, Great Fish, </a:t>
            </a:r>
            <a:r>
              <a:rPr lang="en-US" sz="1900" dirty="0" err="1">
                <a:latin typeface="Arial"/>
                <a:cs typeface="Calibri" panose="020F0502020204030204" pitchFamily="34" charset="0"/>
              </a:rPr>
              <a:t>Keiskamma</a:t>
            </a:r>
            <a:r>
              <a:rPr lang="en-US" sz="1900" dirty="0">
                <a:latin typeface="Arial"/>
                <a:cs typeface="Calibri" panose="020F0502020204030204" pitchFamily="34" charset="0"/>
              </a:rPr>
              <a:t>, Buffalo, </a:t>
            </a:r>
            <a:r>
              <a:rPr lang="en-US" sz="1900" dirty="0" err="1">
                <a:latin typeface="Arial"/>
                <a:cs typeface="Calibri" panose="020F0502020204030204" pitchFamily="34" charset="0"/>
              </a:rPr>
              <a:t>Nahoon</a:t>
            </a:r>
            <a:r>
              <a:rPr lang="en-US" sz="1900" dirty="0">
                <a:latin typeface="Arial"/>
                <a:cs typeface="Calibri" panose="020F0502020204030204" pitchFamily="34" charset="0"/>
              </a:rPr>
              <a:t>, Qora, </a:t>
            </a:r>
            <a:r>
              <a:rPr lang="en-US" sz="1900" dirty="0" err="1">
                <a:latin typeface="Arial"/>
                <a:cs typeface="Calibri" panose="020F0502020204030204" pitchFamily="34" charset="0"/>
              </a:rPr>
              <a:t>Xora</a:t>
            </a:r>
            <a:r>
              <a:rPr lang="en-US" sz="1900" dirty="0">
                <a:latin typeface="Arial"/>
                <a:cs typeface="Calibri" panose="020F0502020204030204" pitchFamily="34" charset="0"/>
              </a:rPr>
              <a:t>, </a:t>
            </a:r>
            <a:r>
              <a:rPr lang="en-US" sz="1900" dirty="0" err="1">
                <a:latin typeface="Arial"/>
                <a:cs typeface="Calibri" panose="020F0502020204030204" pitchFamily="34" charset="0"/>
              </a:rPr>
              <a:t>Mtata</a:t>
            </a:r>
            <a:r>
              <a:rPr lang="en-US" sz="1900" dirty="0">
                <a:latin typeface="Arial"/>
                <a:cs typeface="Calibri" panose="020F0502020204030204" pitchFamily="34" charset="0"/>
              </a:rPr>
              <a:t>, </a:t>
            </a:r>
            <a:r>
              <a:rPr lang="en-US" sz="1900" dirty="0" err="1">
                <a:latin typeface="Arial"/>
                <a:cs typeface="Calibri" panose="020F0502020204030204" pitchFamily="34" charset="0"/>
              </a:rPr>
              <a:t>Msikaba</a:t>
            </a:r>
            <a:r>
              <a:rPr lang="en-US" sz="1900" dirty="0">
                <a:latin typeface="Arial"/>
                <a:cs typeface="Calibri" panose="020F0502020204030204" pitchFamily="34" charset="0"/>
              </a:rPr>
              <a:t>, </a:t>
            </a:r>
            <a:r>
              <a:rPr lang="en-US" sz="1900" dirty="0" err="1">
                <a:latin typeface="Arial"/>
                <a:cs typeface="Calibri" panose="020F0502020204030204" pitchFamily="34" charset="0"/>
              </a:rPr>
              <a:t>Mtentu</a:t>
            </a:r>
            <a:r>
              <a:rPr lang="en-US" sz="1900" dirty="0">
                <a:latin typeface="Arial"/>
                <a:cs typeface="Calibri" panose="020F0502020204030204" pitchFamily="34" charset="0"/>
              </a:rPr>
              <a:t>, </a:t>
            </a:r>
            <a:r>
              <a:rPr lang="en-US" sz="1900" dirty="0" err="1">
                <a:latin typeface="Arial"/>
                <a:cs typeface="Calibri" panose="020F0502020204030204" pitchFamily="34" charset="0"/>
              </a:rPr>
              <a:t>etc</a:t>
            </a:r>
            <a:r>
              <a:rPr lang="en-US" sz="1900" dirty="0">
                <a:latin typeface="Arial"/>
                <a:cs typeface="Calibri" panose="020F0502020204030204" pitchFamily="34" charset="0"/>
              </a:rPr>
              <a:t>)</a:t>
            </a:r>
          </a:p>
          <a:p>
            <a:pPr marL="342900" indent="-342900" eaLnBrk="0" hangingPunct="0">
              <a:buFont typeface="Arial" panose="020B0604020202020204" pitchFamily="34" charset="0"/>
              <a:buChar char="•"/>
            </a:pPr>
            <a:r>
              <a:rPr lang="en-US" sz="1900" dirty="0">
                <a:latin typeface="Arial"/>
                <a:cs typeface="Calibri" panose="020F0502020204030204" pitchFamily="34" charset="0"/>
              </a:rPr>
              <a:t>Only the Great Kei and </a:t>
            </a:r>
            <a:r>
              <a:rPr lang="en-US" sz="1900" dirty="0" err="1">
                <a:latin typeface="Arial"/>
                <a:cs typeface="Calibri" panose="020F0502020204030204" pitchFamily="34" charset="0"/>
              </a:rPr>
              <a:t>Mbashe</a:t>
            </a:r>
            <a:r>
              <a:rPr lang="en-US" sz="1900" dirty="0">
                <a:latin typeface="Arial"/>
                <a:cs typeface="Calibri" panose="020F0502020204030204" pitchFamily="34" charset="0"/>
              </a:rPr>
              <a:t> are large fluvial systems</a:t>
            </a:r>
          </a:p>
          <a:p>
            <a:pPr marL="342900" indent="-342900">
              <a:buFont typeface="Arial"/>
              <a:buChar char="•"/>
            </a:pPr>
            <a:r>
              <a:rPr lang="en-US" sz="1900" dirty="0">
                <a:cs typeface="Calibri"/>
              </a:rPr>
              <a:t>Threat status range between:</a:t>
            </a:r>
          </a:p>
          <a:p>
            <a:pPr marL="800100" lvl="1" indent="-342900">
              <a:buFont typeface="Arial"/>
              <a:buChar char="•"/>
            </a:pPr>
            <a:r>
              <a:rPr lang="en-US" sz="1900" dirty="0">
                <a:cs typeface="Calibri"/>
              </a:rPr>
              <a:t>Least Concern and Vulnerable (south of Great Kei);  </a:t>
            </a:r>
          </a:p>
          <a:p>
            <a:pPr marL="800100" lvl="1" indent="-342900">
              <a:buFont typeface="Arial"/>
              <a:buChar char="•"/>
            </a:pPr>
            <a:r>
              <a:rPr lang="en-US" sz="1900" dirty="0">
                <a:cs typeface="Calibri"/>
              </a:rPr>
              <a:t>Vulnerable and endangered (estuaries in the T catchments)</a:t>
            </a:r>
          </a:p>
          <a:p>
            <a:pPr marL="800100" lvl="1" indent="-342900">
              <a:buFont typeface="Arial"/>
              <a:buChar char="•"/>
            </a:pPr>
            <a:r>
              <a:rPr lang="en-US" sz="1900" dirty="0">
                <a:cs typeface="Calibri"/>
              </a:rPr>
              <a:t>Endangered – </a:t>
            </a:r>
            <a:r>
              <a:rPr lang="en-US" sz="1900" dirty="0" err="1">
                <a:cs typeface="Calibri"/>
              </a:rPr>
              <a:t>Mbashe</a:t>
            </a:r>
            <a:endParaRPr lang="en-US" sz="1900" dirty="0">
              <a:cs typeface="Calibri"/>
            </a:endParaRPr>
          </a:p>
          <a:p>
            <a:pPr marL="342900" lvl="1" indent="-342900">
              <a:buFont typeface="Arial" panose="020B0604020202020204" pitchFamily="34" charset="0"/>
              <a:buChar char="•"/>
            </a:pPr>
            <a:r>
              <a:rPr lang="en-US" sz="1900" dirty="0">
                <a:latin typeface="Arial"/>
                <a:cs typeface="Calibri" panose="020F0502020204030204" pitchFamily="34" charset="0"/>
              </a:rPr>
              <a:t>Low to high cumulative pressures, high being on the </a:t>
            </a:r>
            <a:r>
              <a:rPr lang="en-US" sz="1900" dirty="0" err="1">
                <a:latin typeface="Arial"/>
                <a:cs typeface="Calibri" panose="020F0502020204030204" pitchFamily="34" charset="0"/>
              </a:rPr>
              <a:t>Kromme</a:t>
            </a:r>
            <a:r>
              <a:rPr lang="en-US" sz="1900" dirty="0">
                <a:latin typeface="Arial"/>
                <a:cs typeface="Calibri" panose="020F0502020204030204" pitchFamily="34" charset="0"/>
              </a:rPr>
              <a:t>, </a:t>
            </a:r>
            <a:r>
              <a:rPr lang="en-US" sz="1900" dirty="0" err="1">
                <a:latin typeface="Arial"/>
                <a:cs typeface="Calibri" panose="020F0502020204030204" pitchFamily="34" charset="0"/>
              </a:rPr>
              <a:t>Seekoei</a:t>
            </a:r>
            <a:r>
              <a:rPr lang="en-US" sz="1900" dirty="0">
                <a:latin typeface="Arial"/>
                <a:cs typeface="Calibri" panose="020F0502020204030204" pitchFamily="34" charset="0"/>
              </a:rPr>
              <a:t>, </a:t>
            </a:r>
            <a:r>
              <a:rPr lang="en-US" sz="1900" dirty="0" err="1">
                <a:latin typeface="Arial"/>
                <a:cs typeface="Calibri" panose="020F0502020204030204" pitchFamily="34" charset="0"/>
              </a:rPr>
              <a:t>Swartkops</a:t>
            </a:r>
            <a:r>
              <a:rPr lang="en-US" sz="1900" dirty="0">
                <a:latin typeface="Arial"/>
                <a:cs typeface="Calibri" panose="020F0502020204030204" pitchFamily="34" charset="0"/>
              </a:rPr>
              <a:t> and Buffalo</a:t>
            </a:r>
          </a:p>
          <a:p>
            <a:pPr marL="800100" lvl="2" indent="-342900">
              <a:buFont typeface="Arial" panose="020B0604020202020204" pitchFamily="34" charset="0"/>
              <a:buChar char="•"/>
            </a:pPr>
            <a:r>
              <a:rPr lang="en-US" sz="1900" dirty="0" err="1">
                <a:latin typeface="Arial"/>
                <a:cs typeface="Calibri" panose="020F0502020204030204" pitchFamily="34" charset="0"/>
              </a:rPr>
              <a:t>Localised</a:t>
            </a:r>
            <a:r>
              <a:rPr lang="en-US" sz="1900" dirty="0">
                <a:latin typeface="Arial"/>
                <a:cs typeface="Calibri" panose="020F0502020204030204" pitchFamily="34" charset="0"/>
              </a:rPr>
              <a:t> flow, quality impacts and some habitat loss</a:t>
            </a:r>
          </a:p>
          <a:p>
            <a:pPr marL="342900" indent="-342900">
              <a:buFont typeface="Arial"/>
              <a:buChar char="•"/>
            </a:pPr>
            <a:r>
              <a:rPr lang="en-US" sz="1900" dirty="0">
                <a:latin typeface="Arial"/>
                <a:cs typeface="Calibri" panose="020F0502020204030204" pitchFamily="34" charset="0"/>
              </a:rPr>
              <a:t>Biodiversity importance: low to average (75%); important (17) and high importance (8%)</a:t>
            </a:r>
          </a:p>
          <a:p>
            <a:pPr marL="342900" indent="-342900">
              <a:buFont typeface="Arial"/>
              <a:buChar char="•"/>
            </a:pPr>
            <a:r>
              <a:rPr lang="en-US" sz="1900" dirty="0">
                <a:latin typeface="Arial"/>
                <a:cs typeface="Calibri" panose="020F0502020204030204" pitchFamily="34" charset="0"/>
              </a:rPr>
              <a:t>Most estuaries are in a PES of A-B (79%), C-D (18%) and 4 estuaries &lt;D (Seekoei, </a:t>
            </a:r>
            <a:r>
              <a:rPr lang="en-US" sz="1900" dirty="0" err="1">
                <a:latin typeface="Arial"/>
                <a:cs typeface="Calibri" panose="020F0502020204030204" pitchFamily="34" charset="0"/>
              </a:rPr>
              <a:t>Baakens</a:t>
            </a:r>
            <a:r>
              <a:rPr lang="en-US" sz="1900" dirty="0">
                <a:latin typeface="Arial"/>
                <a:cs typeface="Calibri" panose="020F0502020204030204" pitchFamily="34" charset="0"/>
              </a:rPr>
              <a:t>, </a:t>
            </a:r>
            <a:r>
              <a:rPr lang="en-US" sz="1900" dirty="0" err="1">
                <a:latin typeface="Arial"/>
                <a:cs typeface="Calibri" panose="020F0502020204030204" pitchFamily="34" charset="0"/>
              </a:rPr>
              <a:t>Papkuils</a:t>
            </a:r>
            <a:r>
              <a:rPr lang="en-US" sz="1900" dirty="0">
                <a:latin typeface="Arial"/>
                <a:cs typeface="Calibri" panose="020F0502020204030204" pitchFamily="34" charset="0"/>
              </a:rPr>
              <a:t> and </a:t>
            </a:r>
            <a:r>
              <a:rPr lang="en-US" sz="1900" dirty="0" err="1">
                <a:latin typeface="Arial"/>
                <a:cs typeface="Calibri" panose="020F0502020204030204" pitchFamily="34" charset="0"/>
              </a:rPr>
              <a:t>Coega</a:t>
            </a:r>
            <a:r>
              <a:rPr lang="en-US" sz="1900" dirty="0">
                <a:latin typeface="Arial"/>
                <a:cs typeface="Calibri" panose="020F0502020204030204" pitchFamily="34" charset="0"/>
              </a:rPr>
              <a:t>)</a:t>
            </a:r>
          </a:p>
          <a:p>
            <a:pPr marL="342900" indent="-342900" eaLnBrk="0" hangingPunct="0">
              <a:buFont typeface="Arial" panose="020B0604020202020204" pitchFamily="34" charset="0"/>
              <a:buChar char="•"/>
            </a:pPr>
            <a:endParaRPr lang="en-US" sz="1900" dirty="0">
              <a:latin typeface="Arial"/>
              <a:cs typeface="Calibri" panose="020F0502020204030204" pitchFamily="34" charset="0"/>
            </a:endParaRPr>
          </a:p>
          <a:p>
            <a:endParaRPr lang="en-US" sz="1900" dirty="0">
              <a:cs typeface="Calibri"/>
            </a:endParaRPr>
          </a:p>
        </p:txBody>
      </p:sp>
    </p:spTree>
    <p:extLst>
      <p:ext uri="{BB962C8B-B14F-4D97-AF65-F5344CB8AC3E}">
        <p14:creationId xmlns:p14="http://schemas.microsoft.com/office/powerpoint/2010/main" val="202652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0" y="1124744"/>
            <a:ext cx="9144000" cy="5596732"/>
          </a:xfrm>
        </p:spPr>
        <p:txBody>
          <a:bodyPr>
            <a:normAutofit/>
          </a:bodyPr>
          <a:lstStyle/>
          <a:p>
            <a:pPr marL="342900" lvl="1" indent="-342900">
              <a:spcBef>
                <a:spcPct val="0"/>
              </a:spcBef>
              <a:buChar char="•"/>
            </a:pPr>
            <a:r>
              <a:rPr lang="en-ZA" sz="2200" dirty="0">
                <a:ea typeface="ＭＳ Ｐゴシック" pitchFamily="34" charset="-128"/>
                <a:cs typeface="Calibri" panose="020F0502020204030204" pitchFamily="34" charset="0"/>
              </a:rPr>
              <a:t>Study is of a technical nature, supported by extensive stakeholder engagement.</a:t>
            </a:r>
          </a:p>
          <a:p>
            <a:pPr marL="342900" lvl="1" indent="-342900">
              <a:spcBef>
                <a:spcPct val="0"/>
              </a:spcBef>
              <a:buChar char="•"/>
            </a:pPr>
            <a:r>
              <a:rPr lang="en-ZA" sz="2200" dirty="0">
                <a:ea typeface="ＭＳ Ｐゴシック" pitchFamily="34" charset="-128"/>
                <a:cs typeface="Calibri" panose="020F0502020204030204" pitchFamily="34" charset="0"/>
              </a:rPr>
              <a:t>Water Resource Classification System published as Regulation 810 (Government Gazette 33541), September 2010 as the framework.</a:t>
            </a:r>
          </a:p>
          <a:p>
            <a:pPr marL="342900" lvl="1" indent="-342900">
              <a:spcBef>
                <a:spcPct val="0"/>
              </a:spcBef>
              <a:buChar char="•"/>
            </a:pPr>
            <a:r>
              <a:rPr lang="en-ZA" sz="2200" dirty="0">
                <a:ea typeface="ＭＳ Ｐゴシック" pitchFamily="34" charset="-128"/>
                <a:cs typeface="Calibri" panose="020F0502020204030204" pitchFamily="34" charset="0"/>
              </a:rPr>
              <a:t>Integrated framework from the Development of Procedures to operationalise Resource Directed Measures’ (DWS, 2017). </a:t>
            </a:r>
          </a:p>
          <a:p>
            <a:pPr marL="342900" lvl="1" indent="-342900">
              <a:spcBef>
                <a:spcPct val="0"/>
              </a:spcBef>
              <a:buChar char="•"/>
            </a:pPr>
            <a:r>
              <a:rPr lang="en-ZA" sz="2200" dirty="0">
                <a:ea typeface="ＭＳ Ｐゴシック" pitchFamily="34" charset="-128"/>
                <a:cs typeface="Calibri" panose="020F0502020204030204" pitchFamily="34" charset="0"/>
              </a:rPr>
              <a:t>Methodologies for Reserve determinations of rivers, wetlands, groundwater and estuaries and the determination of Resource Quality Objectives (RQO).</a:t>
            </a:r>
          </a:p>
          <a:p>
            <a:pPr marL="0" lvl="1" indent="0">
              <a:spcBef>
                <a:spcPct val="0"/>
              </a:spcBef>
              <a:buNone/>
            </a:pPr>
            <a:r>
              <a:rPr lang="en-ZA" sz="2200" dirty="0">
                <a:ea typeface="ＭＳ Ｐゴシック" pitchFamily="34" charset="-128"/>
                <a:cs typeface="Calibri" panose="020F0502020204030204" pitchFamily="34" charset="0"/>
              </a:rPr>
              <a:t> </a:t>
            </a:r>
          </a:p>
          <a:p>
            <a:endParaRPr lang="en-US" sz="2400"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17</a:t>
            </a:fld>
            <a:endParaRPr lang="en-ZA" dirty="0"/>
          </a:p>
        </p:txBody>
      </p:sp>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Approach </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75581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12AE970-E955-4E79-9CA7-874CA946C027}" type="slidenum">
              <a:rPr lang="en-ZA" smtClean="0"/>
              <a:pPr/>
              <a:t>18</a:t>
            </a:fld>
            <a:endParaRPr lang="en-ZA"/>
          </a:p>
        </p:txBody>
      </p:sp>
      <p:sp>
        <p:nvSpPr>
          <p:cNvPr id="7" name="Title 7"/>
          <p:cNvSpPr>
            <a:spLocks noGrp="1" noChangeArrowheads="1"/>
          </p:cNvSpPr>
          <p:nvPr>
            <p:ph type="title"/>
          </p:nvPr>
        </p:nvSpPr>
        <p:spPr bwMode="auto">
          <a:xfrm>
            <a:off x="0" y="-4787"/>
            <a:ext cx="914400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Approach </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14" name="Picture 13"/>
          <p:cNvPicPr/>
          <p:nvPr/>
        </p:nvPicPr>
        <p:blipFill>
          <a:blip r:embed="rId2"/>
          <a:stretch>
            <a:fillRect/>
          </a:stretch>
        </p:blipFill>
        <p:spPr>
          <a:xfrm>
            <a:off x="0" y="572660"/>
            <a:ext cx="9144000" cy="6148816"/>
          </a:xfrm>
          <a:prstGeom prst="rect">
            <a:avLst/>
          </a:prstGeom>
        </p:spPr>
      </p:pic>
      <p:sp>
        <p:nvSpPr>
          <p:cNvPr id="2" name="TextBox 1">
            <a:extLst>
              <a:ext uri="{FF2B5EF4-FFF2-40B4-BE49-F238E27FC236}">
                <a16:creationId xmlns:a16="http://schemas.microsoft.com/office/drawing/2014/main" id="{D0C0A28A-400A-493D-A188-E70ACD328F38}"/>
              </a:ext>
            </a:extLst>
          </p:cNvPr>
          <p:cNvSpPr txBox="1"/>
          <p:nvPr/>
        </p:nvSpPr>
        <p:spPr>
          <a:xfrm>
            <a:off x="2716040" y="5145704"/>
            <a:ext cx="6156356" cy="1446550"/>
          </a:xfrm>
          <a:prstGeom prst="rect">
            <a:avLst/>
          </a:prstGeom>
          <a:solidFill>
            <a:schemeClr val="bg1">
              <a:lumMod val="95000"/>
              <a:alpha val="70000"/>
            </a:schemeClr>
          </a:solidFill>
          <a:ln>
            <a:solidFill>
              <a:schemeClr val="tx1"/>
            </a:solidFill>
          </a:ln>
        </p:spPr>
        <p:txBody>
          <a:bodyPr wrap="square" rtlCol="0">
            <a:spAutoFit/>
          </a:bodyPr>
          <a:lstStyle/>
          <a:p>
            <a:pPr marL="0" lvl="1">
              <a:spcBef>
                <a:spcPct val="0"/>
              </a:spcBef>
            </a:pPr>
            <a:r>
              <a:rPr lang="en-ZA" sz="2200" dirty="0">
                <a:ea typeface="ＭＳ Ｐゴシック" pitchFamily="34" charset="-128"/>
                <a:cs typeface="Calibri" panose="020F0502020204030204" pitchFamily="34" charset="0"/>
              </a:rPr>
              <a:t>The integrated steps for Classification, Reserve and RQOs will be guided by the “Development of Procedures to operationalise Resource Directed Measures (DWS, 2017).</a:t>
            </a:r>
            <a:endParaRPr lang="en-US" sz="2200" dirty="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2597106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0" y="1124744"/>
            <a:ext cx="9144000" cy="5596732"/>
          </a:xfrm>
        </p:spPr>
        <p:txBody>
          <a:bodyPr>
            <a:normAutofit/>
          </a:bodyPr>
          <a:lstStyle/>
          <a:p>
            <a:pPr marL="342900" lvl="1" indent="-342900">
              <a:spcBef>
                <a:spcPct val="0"/>
              </a:spcBef>
              <a:buFont typeface="Arial" panose="020B0604020202020204" pitchFamily="34" charset="0"/>
              <a:buChar char="•"/>
            </a:pPr>
            <a:r>
              <a:rPr lang="en-GB" sz="2200" dirty="0">
                <a:ea typeface="ＭＳ Ｐゴシック" pitchFamily="34" charset="-128"/>
                <a:cs typeface="Calibri" panose="020F0502020204030204" pitchFamily="34" charset="0"/>
              </a:rPr>
              <a:t>Evaluation of water use scenarios and ecological and socio-economic trade-offs to determine the water resource classes.</a:t>
            </a:r>
          </a:p>
          <a:p>
            <a:pPr marL="342900" lvl="1" indent="-342900">
              <a:spcBef>
                <a:spcPct val="0"/>
              </a:spcBef>
              <a:buFont typeface="Arial" panose="020B0604020202020204" pitchFamily="34" charset="0"/>
              <a:buChar char="•"/>
            </a:pPr>
            <a:r>
              <a:rPr lang="en-GB" sz="2200" dirty="0">
                <a:ea typeface="ＭＳ Ｐゴシック" pitchFamily="34" charset="-128"/>
                <a:cs typeface="Calibri" panose="020F0502020204030204" pitchFamily="34" charset="0"/>
              </a:rPr>
              <a:t>Determine the RQOs (protection measures) to support the water resource classes</a:t>
            </a:r>
            <a:r>
              <a:rPr lang="en-US" sz="2200" dirty="0">
                <a:ea typeface="ＭＳ Ｐゴシック" pitchFamily="34" charset="-128"/>
                <a:cs typeface="Calibri" panose="020F0502020204030204" pitchFamily="34" charset="0"/>
              </a:rPr>
              <a:t>.</a:t>
            </a:r>
            <a:endParaRPr lang="en-ZA" sz="2200" dirty="0">
              <a:ea typeface="ＭＳ Ｐゴシック" pitchFamily="34" charset="-128"/>
              <a:cs typeface="Calibri" panose="020F0502020204030204" pitchFamily="34" charset="0"/>
            </a:endParaRPr>
          </a:p>
          <a:p>
            <a:pPr marL="342900" lvl="1" indent="-342900">
              <a:spcBef>
                <a:spcPct val="0"/>
              </a:spcBef>
              <a:buFont typeface="Arial" panose="020B0604020202020204" pitchFamily="34" charset="0"/>
              <a:buChar char="•"/>
            </a:pPr>
            <a:r>
              <a:rPr lang="en-GB" sz="2200" dirty="0">
                <a:ea typeface="ＭＳ Ｐゴシック" pitchFamily="34" charset="-128"/>
                <a:cs typeface="Calibri" panose="020F0502020204030204" pitchFamily="34" charset="0"/>
              </a:rPr>
              <a:t>Prepare the templates for the gazetting of the classes and RQOs</a:t>
            </a:r>
          </a:p>
          <a:p>
            <a:pPr marL="342900" lvl="1" indent="-342900">
              <a:spcBef>
                <a:spcPct val="0"/>
              </a:spcBef>
              <a:buFont typeface="Arial" panose="020B0604020202020204" pitchFamily="34" charset="0"/>
              <a:buChar char="•"/>
            </a:pPr>
            <a:r>
              <a:rPr lang="en-GB" sz="2200" dirty="0">
                <a:ea typeface="ＭＳ Ｐゴシック" pitchFamily="34" charset="-128"/>
                <a:cs typeface="Calibri" panose="020F0502020204030204" pitchFamily="34" charset="0"/>
              </a:rPr>
              <a:t>Once above is gazetted – the Reserve will be gazetted.</a:t>
            </a:r>
            <a:endParaRPr lang="en-US" sz="2200" dirty="0">
              <a:ea typeface="ＭＳ Ｐゴシック" pitchFamily="34" charset="-128"/>
              <a:cs typeface="Calibri" panose="020F0502020204030204" pitchFamily="34" charset="0"/>
            </a:endParaRPr>
          </a:p>
          <a:p>
            <a:pPr marL="228600" lvl="1">
              <a:spcBef>
                <a:spcPts val="1000"/>
              </a:spcBef>
            </a:pPr>
            <a:endParaRPr lang="en-GB" sz="2200" dirty="0"/>
          </a:p>
          <a:p>
            <a:endParaRPr lang="en-US" sz="2200" dirty="0"/>
          </a:p>
          <a:p>
            <a:endParaRPr lang="en-US" sz="2400"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19</a:t>
            </a:fld>
            <a:endParaRPr lang="en-ZA" dirty="0"/>
          </a:p>
        </p:txBody>
      </p:sp>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Approach </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464658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0" y="959781"/>
            <a:ext cx="9124950" cy="5761695"/>
          </a:xfrm>
        </p:spPr>
        <p:txBody>
          <a:bodyPr>
            <a:normAutofit/>
          </a:bodyPr>
          <a:lstStyle/>
          <a:p>
            <a:r>
              <a:rPr lang="en-ZA" sz="2200" dirty="0"/>
              <a:t>The main objectives of the study are to determine and gazette </a:t>
            </a:r>
          </a:p>
          <a:p>
            <a:pPr lvl="1"/>
            <a:r>
              <a:rPr lang="en-ZA" sz="2000" dirty="0"/>
              <a:t>(</a:t>
            </a:r>
            <a:r>
              <a:rPr lang="en-ZA" sz="2000" dirty="0" err="1"/>
              <a:t>i</a:t>
            </a:r>
            <a:r>
              <a:rPr lang="en-ZA" sz="2000" dirty="0"/>
              <a:t>) the Water Resource Classes, </a:t>
            </a:r>
          </a:p>
          <a:p>
            <a:pPr lvl="1"/>
            <a:r>
              <a:rPr lang="en-ZA" sz="2000" dirty="0"/>
              <a:t>(ii) the Reserve and </a:t>
            </a:r>
          </a:p>
          <a:p>
            <a:pPr lvl="1"/>
            <a:r>
              <a:rPr lang="en-ZA" sz="2000" dirty="0"/>
              <a:t>(iii) associated Resource Quality Objectives (RQOs)</a:t>
            </a:r>
          </a:p>
          <a:p>
            <a:r>
              <a:rPr lang="en-ZA" sz="2200" dirty="0"/>
              <a:t>Rivers, wetlands, estuaries and groundwater will be assessed and where applicable, integration between these components will be considered. </a:t>
            </a:r>
          </a:p>
          <a:p>
            <a:r>
              <a:rPr lang="en-ZA" sz="2200" dirty="0"/>
              <a:t>A consultative process, with continual communication and liaison, with the various stakeholders in the study area will ensure the successful determination of the Water Resource Classes, Reserve and RQOs. </a:t>
            </a:r>
          </a:p>
          <a:p>
            <a:r>
              <a:rPr lang="en-ZA" sz="2200" dirty="0"/>
              <a:t>Skills development and transfer through a number of workshops, training days, in-field surveys and day-to-day management of the study will be undertaken as part of the capacity building programme.</a:t>
            </a:r>
            <a:endParaRPr lang="en-US" sz="2200"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2</a:t>
            </a:fld>
            <a:endParaRPr lang="en-ZA" dirty="0"/>
          </a:p>
        </p:txBody>
      </p:sp>
      <p:sp>
        <p:nvSpPr>
          <p:cNvPr id="9" name="Title 7"/>
          <p:cNvSpPr>
            <a:spLocks noGrp="1" noChangeArrowheads="1"/>
          </p:cNvSpPr>
          <p:nvPr>
            <p:ph type="title"/>
          </p:nvPr>
        </p:nvSpPr>
        <p:spPr bwMode="auto">
          <a:xfrm>
            <a:off x="0" y="228989"/>
            <a:ext cx="9124950" cy="52322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objectives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412469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20</a:t>
            </a:fld>
            <a:endParaRPr lang="en-ZA"/>
          </a:p>
        </p:txBody>
      </p:sp>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Main Tasks for the study</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2" name="Picture 1">
            <a:extLst>
              <a:ext uri="{FF2B5EF4-FFF2-40B4-BE49-F238E27FC236}">
                <a16:creationId xmlns:a16="http://schemas.microsoft.com/office/drawing/2014/main" id="{11EA6176-1E33-4FBC-ABAB-DEAB168501C2}"/>
              </a:ext>
            </a:extLst>
          </p:cNvPr>
          <p:cNvPicPr>
            <a:picLocks noChangeAspect="1"/>
          </p:cNvPicPr>
          <p:nvPr/>
        </p:nvPicPr>
        <p:blipFill>
          <a:blip r:embed="rId3"/>
          <a:stretch>
            <a:fillRect/>
          </a:stretch>
        </p:blipFill>
        <p:spPr>
          <a:xfrm>
            <a:off x="1907704" y="886308"/>
            <a:ext cx="5184576" cy="5729566"/>
          </a:xfrm>
          <a:prstGeom prst="rect">
            <a:avLst/>
          </a:prstGeom>
        </p:spPr>
      </p:pic>
    </p:spTree>
    <p:extLst>
      <p:ext uri="{BB962C8B-B14F-4D97-AF65-F5344CB8AC3E}">
        <p14:creationId xmlns:p14="http://schemas.microsoft.com/office/powerpoint/2010/main" val="2166231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718" y="1114308"/>
            <a:ext cx="8119814" cy="1800200"/>
          </a:xfrm>
        </p:spPr>
        <p:txBody>
          <a:bodyPr>
            <a:normAutofit/>
          </a:bodyPr>
          <a:lstStyle/>
          <a:p>
            <a:pPr marL="285750" indent="-285750"/>
            <a:r>
              <a:rPr lang="en-US" sz="2200" dirty="0"/>
              <a:t>Critical component of the project</a:t>
            </a:r>
          </a:p>
          <a:p>
            <a:pPr marL="285750" indent="-285750"/>
            <a:r>
              <a:rPr lang="en-US" sz="2200" dirty="0"/>
              <a:t>Understanding the nature of the </a:t>
            </a:r>
            <a:r>
              <a:rPr lang="en-US" sz="2200" dirty="0" err="1"/>
              <a:t>SoW</a:t>
            </a:r>
            <a:r>
              <a:rPr lang="en-US" sz="2200" dirty="0"/>
              <a:t> and alignment with DWS expectations</a:t>
            </a:r>
          </a:p>
          <a:p>
            <a:pPr marL="285750" indent="-285750"/>
            <a:r>
              <a:rPr lang="en-US" sz="2200" dirty="0"/>
              <a:t>Confirmation of study area, study team and approaches</a:t>
            </a:r>
            <a:endParaRPr lang="en-ZA" sz="2200" dirty="0"/>
          </a:p>
        </p:txBody>
      </p:sp>
      <p:sp>
        <p:nvSpPr>
          <p:cNvPr id="7" name="Slide Number Placeholder 6"/>
          <p:cNvSpPr>
            <a:spLocks noGrp="1"/>
          </p:cNvSpPr>
          <p:nvPr>
            <p:ph type="sldNum" sz="quarter" idx="12"/>
          </p:nvPr>
        </p:nvSpPr>
        <p:spPr/>
        <p:txBody>
          <a:bodyPr/>
          <a:lstStyle/>
          <a:p>
            <a:fld id="{212AE970-E955-4E79-9CA7-874CA946C027}" type="slidenum">
              <a:rPr lang="en-ZA" smtClean="0"/>
              <a:pPr/>
              <a:t>21</a:t>
            </a:fld>
            <a:endParaRPr lang="en-ZA"/>
          </a:p>
        </p:txBody>
      </p:sp>
      <p:sp>
        <p:nvSpPr>
          <p:cNvPr id="8" name="Title 7"/>
          <p:cNvSpPr>
            <a:spLocks noGrp="1" noChangeArrowheads="1"/>
          </p:cNvSpPr>
          <p:nvPr>
            <p:ph type="title"/>
          </p:nvPr>
        </p:nvSpPr>
        <p:spPr bwMode="auto">
          <a:xfrm>
            <a:off x="0" y="222834"/>
            <a:ext cx="9144000" cy="535531"/>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Task 1: Project Inception</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5" name="Title 7"/>
          <p:cNvSpPr txBox="1">
            <a:spLocks noChangeArrowheads="1"/>
          </p:cNvSpPr>
          <p:nvPr/>
        </p:nvSpPr>
        <p:spPr bwMode="auto">
          <a:xfrm>
            <a:off x="0" y="2976239"/>
            <a:ext cx="9144000" cy="535531"/>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lvl1pPr eaLnBrk="0" hangingPunct="0">
              <a:spcAft>
                <a:spcPts val="600"/>
              </a:spcAft>
              <a:defRPr sz="2800" b="1">
                <a:solidFill>
                  <a:srgbClr val="FFFFFF"/>
                </a:solidFill>
                <a:effectLst>
                  <a:outerShdw blurRad="38100" dist="38100" dir="2700000" algn="tl">
                    <a:srgbClr val="000000">
                      <a:alpha val="43137"/>
                    </a:srgbClr>
                  </a:outerShdw>
                </a:effectLst>
                <a:latin typeface="Century Gothic" panose="020B0502020202020204" pitchFamily="34" charset="0"/>
                <a:ea typeface="ＭＳ Ｐゴシック" pitchFamily="-108" charset="-128"/>
                <a:cs typeface="ＭＳ Ｐゴシック" pitchFamily="-108" charset="-128"/>
              </a:defRPr>
            </a:lvl1pPr>
            <a:lvl2pPr algn="ctr" eaLnBrk="0" hangingPunct="0">
              <a:defRPr sz="4400">
                <a:latin typeface="Arial" charset="0"/>
                <a:ea typeface="ＭＳ Ｐゴシック" pitchFamily="-108" charset="-128"/>
                <a:cs typeface="ＭＳ Ｐゴシック" pitchFamily="-108" charset="-128"/>
              </a:defRPr>
            </a:lvl2pPr>
            <a:lvl3pPr algn="ctr" eaLnBrk="0" hangingPunct="0">
              <a:defRPr sz="4400">
                <a:latin typeface="Arial" charset="0"/>
                <a:ea typeface="ＭＳ Ｐゴシック" pitchFamily="-108" charset="-128"/>
                <a:cs typeface="ＭＳ Ｐゴシック" pitchFamily="-108" charset="-128"/>
              </a:defRPr>
            </a:lvl3pPr>
            <a:lvl4pPr algn="ctr" eaLnBrk="0" hangingPunct="0">
              <a:defRPr sz="4400">
                <a:latin typeface="Arial" charset="0"/>
                <a:ea typeface="ＭＳ Ｐゴシック" pitchFamily="-108" charset="-128"/>
                <a:cs typeface="ＭＳ Ｐゴシック" pitchFamily="-108" charset="-128"/>
              </a:defRPr>
            </a:lvl4pPr>
            <a:lvl5pPr algn="ctr" eaLnBrk="0" hangingPunct="0">
              <a:defRPr sz="4400">
                <a:latin typeface="Arial" charset="0"/>
                <a:ea typeface="ＭＳ Ｐゴシック" pitchFamily="-108" charset="-128"/>
                <a:cs typeface="ＭＳ Ｐゴシック" pitchFamily="-108" charset="-128"/>
              </a:defRPr>
            </a:lvl5pPr>
            <a:lvl6pPr marL="4572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6pPr>
            <a:lvl7pPr marL="9144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7pPr>
            <a:lvl8pPr marL="13716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8pPr>
            <a:lvl9pPr marL="18288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9pPr>
          </a:lstStyle>
          <a:p>
            <a:r>
              <a:rPr lang="en-US" dirty="0"/>
              <a:t>Task 2: Data review, status quo &amp; IUAs</a:t>
            </a:r>
            <a:endParaRPr lang="en-ZA" dirty="0"/>
          </a:p>
        </p:txBody>
      </p:sp>
      <p:sp>
        <p:nvSpPr>
          <p:cNvPr id="9" name="Content Placeholder 5"/>
          <p:cNvSpPr txBox="1">
            <a:spLocks/>
          </p:cNvSpPr>
          <p:nvPr/>
        </p:nvSpPr>
        <p:spPr>
          <a:xfrm>
            <a:off x="87717" y="3635233"/>
            <a:ext cx="9143999" cy="3086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100" dirty="0">
                <a:latin typeface="Arial" panose="020B0604020202020204" pitchFamily="34" charset="0"/>
                <a:cs typeface="Arial" panose="020B0604020202020204" pitchFamily="34" charset="0"/>
              </a:rPr>
              <a:t>Review of water resource information, models and data  gathering</a:t>
            </a:r>
          </a:p>
          <a:p>
            <a:pPr marL="285750" indent="-285750"/>
            <a:r>
              <a:rPr lang="en-US" sz="2100" dirty="0">
                <a:latin typeface="Arial" panose="020B0604020202020204" pitchFamily="34" charset="0"/>
                <a:cs typeface="Arial" panose="020B0604020202020204" pitchFamily="34" charset="0"/>
              </a:rPr>
              <a:t>Describe status quo, identify hotspots/ stressed areas and gaps</a:t>
            </a:r>
          </a:p>
          <a:p>
            <a:pPr marL="285750" indent="-285750"/>
            <a:r>
              <a:rPr lang="en-US" sz="2100" dirty="0">
                <a:latin typeface="Arial" panose="020B0604020202020204" pitchFamily="34" charset="0"/>
                <a:cs typeface="Arial" panose="020B0604020202020204" pitchFamily="34" charset="0"/>
              </a:rPr>
              <a:t>Delineate IUAs (socio-economic, rivers, wetlands, groundwater, estuary, quantity and quality considerations) and identify priority Resource Units</a:t>
            </a:r>
          </a:p>
          <a:p>
            <a:pPr marL="285750" indent="-285750"/>
            <a:r>
              <a:rPr lang="en-US" sz="2100" dirty="0">
                <a:latin typeface="Arial" panose="020B0604020202020204" pitchFamily="34" charset="0"/>
                <a:cs typeface="Arial" panose="020B0604020202020204" pitchFamily="34" charset="0"/>
              </a:rPr>
              <a:t>1</a:t>
            </a:r>
            <a:r>
              <a:rPr lang="en-US" sz="2100" baseline="30000" dirty="0">
                <a:latin typeface="Arial" panose="020B0604020202020204" pitchFamily="34" charset="0"/>
                <a:cs typeface="Arial" panose="020B0604020202020204" pitchFamily="34" charset="0"/>
              </a:rPr>
              <a:t>st</a:t>
            </a:r>
            <a:r>
              <a:rPr lang="en-US" sz="2100" dirty="0">
                <a:latin typeface="Arial" panose="020B0604020202020204" pitchFamily="34" charset="0"/>
                <a:cs typeface="Arial" panose="020B0604020202020204" pitchFamily="34" charset="0"/>
              </a:rPr>
              <a:t> round public meetings to introduce the study to stakeholders: Kei Mouth and Gqeberha </a:t>
            </a:r>
          </a:p>
          <a:p>
            <a:pPr marL="285750" indent="-285750"/>
            <a:endParaRPr lang="en-US" sz="2100" dirty="0">
              <a:latin typeface="Arial" panose="020B0604020202020204" pitchFamily="34" charset="0"/>
              <a:cs typeface="Arial" panose="020B0604020202020204" pitchFamily="34" charset="0"/>
            </a:endParaRPr>
          </a:p>
          <a:p>
            <a:pPr marL="285750" indent="-285750"/>
            <a:endParaRPr lang="en-US" sz="21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45E6044-DEE6-4E38-BD89-E7BC387A4711}"/>
              </a:ext>
            </a:extLst>
          </p:cNvPr>
          <p:cNvPicPr>
            <a:picLocks noChangeAspect="1"/>
          </p:cNvPicPr>
          <p:nvPr/>
        </p:nvPicPr>
        <p:blipFill rotWithShape="1">
          <a:blip r:embed="rId3"/>
          <a:srcRect l="11111" r="38889" b="71960"/>
          <a:stretch/>
        </p:blipFill>
        <p:spPr>
          <a:xfrm>
            <a:off x="6665565" y="18829"/>
            <a:ext cx="2592288" cy="1606588"/>
          </a:xfrm>
          <a:prstGeom prst="rect">
            <a:avLst/>
          </a:prstGeom>
        </p:spPr>
      </p:pic>
    </p:spTree>
    <p:extLst>
      <p:ext uri="{BB962C8B-B14F-4D97-AF65-F5344CB8AC3E}">
        <p14:creationId xmlns:p14="http://schemas.microsoft.com/office/powerpoint/2010/main" val="641677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418356"/>
            <a:ext cx="9124950" cy="6021288"/>
          </a:xfrm>
        </p:spPr>
        <p:txBody>
          <a:bodyPr>
            <a:noAutofit/>
          </a:bodyPr>
          <a:lstStyle/>
          <a:p>
            <a:endParaRPr lang="en-ZA" sz="2000" dirty="0"/>
          </a:p>
          <a:p>
            <a:r>
              <a:rPr lang="en-ZA" sz="2000" dirty="0"/>
              <a:t>Quantify EWRs for rivers</a:t>
            </a:r>
            <a:r>
              <a:rPr lang="en-GB" sz="2000" i="1" dirty="0"/>
              <a:t>, estuaries and groundwater:</a:t>
            </a:r>
            <a:endParaRPr lang="en-ZA" sz="2000" b="1" dirty="0"/>
          </a:p>
          <a:p>
            <a:pPr lvl="2">
              <a:buFont typeface="Courier New" panose="02070309020205020404" pitchFamily="49" charset="0"/>
              <a:buChar char="o"/>
            </a:pPr>
            <a:r>
              <a:rPr lang="en-US" sz="1800" i="1" dirty="0"/>
              <a:t>Study site selection and </a:t>
            </a:r>
            <a:r>
              <a:rPr lang="en-US" sz="1800" i="1" dirty="0" err="1"/>
              <a:t>prioritisation</a:t>
            </a:r>
            <a:endParaRPr lang="en-ZA" sz="1800" dirty="0"/>
          </a:p>
          <a:p>
            <a:pPr lvl="2">
              <a:buFont typeface="Courier New" panose="02070309020205020404" pitchFamily="49" charset="0"/>
              <a:buChar char="o"/>
            </a:pPr>
            <a:r>
              <a:rPr lang="en-US" sz="1800" i="1" dirty="0"/>
              <a:t>Surveys</a:t>
            </a:r>
            <a:endParaRPr lang="en-ZA" sz="1800" dirty="0"/>
          </a:p>
          <a:p>
            <a:pPr lvl="2">
              <a:buFont typeface="Courier New" panose="02070309020205020404" pitchFamily="49" charset="0"/>
              <a:buChar char="o"/>
            </a:pPr>
            <a:r>
              <a:rPr lang="en-US" sz="1800" i="1" dirty="0" err="1"/>
              <a:t>Ecoclassification</a:t>
            </a:r>
            <a:r>
              <a:rPr lang="en-US" sz="1800" i="1" dirty="0"/>
              <a:t> and EWR quantification</a:t>
            </a:r>
            <a:endParaRPr lang="en-ZA" sz="1800" dirty="0"/>
          </a:p>
          <a:p>
            <a:pPr lvl="2">
              <a:buFont typeface="Courier New" panose="02070309020205020404" pitchFamily="49" charset="0"/>
              <a:buChar char="o"/>
            </a:pPr>
            <a:r>
              <a:rPr lang="en-GB" sz="1800" i="1" dirty="0"/>
              <a:t>Ecological consequences of scenarios</a:t>
            </a:r>
            <a:endParaRPr lang="en-ZA" sz="1800" b="1" dirty="0"/>
          </a:p>
          <a:p>
            <a:pPr lvl="2">
              <a:buFont typeface="Courier New" panose="02070309020205020404" pitchFamily="49" charset="0"/>
              <a:buChar char="o"/>
            </a:pPr>
            <a:r>
              <a:rPr lang="en-US" sz="1800" i="1" dirty="0"/>
              <a:t>RQOs</a:t>
            </a:r>
            <a:endParaRPr lang="en-ZA" sz="1800" dirty="0"/>
          </a:p>
          <a:p>
            <a:r>
              <a:rPr lang="en-ZA" sz="2000" dirty="0"/>
              <a:t>Linking of socio-economic and ecological value</a:t>
            </a:r>
          </a:p>
          <a:p>
            <a:r>
              <a:rPr lang="en-ZA" sz="2000" dirty="0"/>
              <a:t>Establish Ecological Sustainable Base Configuration (ESBC)</a:t>
            </a:r>
          </a:p>
          <a:p>
            <a:r>
              <a:rPr lang="en-ZA" sz="2000" dirty="0"/>
              <a:t>Identify management and operational scenarios</a:t>
            </a:r>
          </a:p>
          <a:p>
            <a:r>
              <a:rPr lang="en-ZA" sz="2000" dirty="0"/>
              <a:t>Water Resource modelling of scenarios, taking into consideration system constraints</a:t>
            </a:r>
          </a:p>
          <a:p>
            <a:r>
              <a:rPr lang="en-ZA" sz="2000" dirty="0"/>
              <a:t>Evaluate ecological consequences of scenarios</a:t>
            </a:r>
          </a:p>
          <a:p>
            <a:r>
              <a:rPr lang="en-ZA" sz="2000" dirty="0"/>
              <a:t>Undertake socio-economic and ecological trade-offs</a:t>
            </a:r>
          </a:p>
          <a:p>
            <a:r>
              <a:rPr lang="en-ZA" sz="2000" dirty="0"/>
              <a:t>Establishing the Water Resource Classes by integration of the economic, social and ecological goals </a:t>
            </a:r>
          </a:p>
          <a:p>
            <a:pPr marL="0" indent="0">
              <a:buNone/>
            </a:pPr>
            <a:endParaRPr lang="en-ZA" sz="2000" dirty="0"/>
          </a:p>
        </p:txBody>
      </p:sp>
      <p:sp>
        <p:nvSpPr>
          <p:cNvPr id="7" name="Slide Number Placeholder 6"/>
          <p:cNvSpPr>
            <a:spLocks noGrp="1"/>
          </p:cNvSpPr>
          <p:nvPr>
            <p:ph type="sldNum" sz="quarter" idx="12"/>
          </p:nvPr>
        </p:nvSpPr>
        <p:spPr/>
        <p:txBody>
          <a:bodyPr/>
          <a:lstStyle/>
          <a:p>
            <a:fld id="{212AE970-E955-4E79-9CA7-874CA946C027}" type="slidenum">
              <a:rPr lang="en-ZA" smtClean="0"/>
              <a:pPr/>
              <a:t>22</a:t>
            </a:fld>
            <a:endParaRPr lang="en-ZA"/>
          </a:p>
        </p:txBody>
      </p:sp>
      <p:sp>
        <p:nvSpPr>
          <p:cNvPr id="8" name="Title 7"/>
          <p:cNvSpPr>
            <a:spLocks noGrp="1" noChangeArrowheads="1"/>
          </p:cNvSpPr>
          <p:nvPr>
            <p:ph type="title"/>
          </p:nvPr>
        </p:nvSpPr>
        <p:spPr bwMode="auto">
          <a:xfrm>
            <a:off x="19050" y="43707"/>
            <a:ext cx="914400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Task 3: Determine EWR, BHN </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&amp;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WR Classes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5" name="Picture 4">
            <a:extLst>
              <a:ext uri="{FF2B5EF4-FFF2-40B4-BE49-F238E27FC236}">
                <a16:creationId xmlns:a16="http://schemas.microsoft.com/office/drawing/2014/main" id="{5B9C5684-7F15-42D4-900E-3AA82E462189}"/>
              </a:ext>
            </a:extLst>
          </p:cNvPr>
          <p:cNvPicPr>
            <a:picLocks noChangeAspect="1"/>
          </p:cNvPicPr>
          <p:nvPr/>
        </p:nvPicPr>
        <p:blipFill rotWithShape="1">
          <a:blip r:embed="rId3"/>
          <a:srcRect l="19444" t="29297" r="36111" b="59392"/>
          <a:stretch/>
        </p:blipFill>
        <p:spPr>
          <a:xfrm>
            <a:off x="6877844" y="628482"/>
            <a:ext cx="2304256" cy="648072"/>
          </a:xfrm>
          <a:prstGeom prst="rect">
            <a:avLst/>
          </a:prstGeom>
        </p:spPr>
      </p:pic>
    </p:spTree>
    <p:extLst>
      <p:ext uri="{BB962C8B-B14F-4D97-AF65-F5344CB8AC3E}">
        <p14:creationId xmlns:p14="http://schemas.microsoft.com/office/powerpoint/2010/main" val="4202104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799091"/>
            <a:ext cx="6799152" cy="5472607"/>
          </a:xfrm>
        </p:spPr>
        <p:txBody>
          <a:bodyPr>
            <a:noAutofit/>
          </a:bodyPr>
          <a:lstStyle/>
          <a:p>
            <a:r>
              <a:rPr lang="en-ZA" sz="2200" dirty="0"/>
              <a:t>Identify sub-components per priority RU for RQOs (flows, quality, habitat, fish, etc.)</a:t>
            </a:r>
          </a:p>
          <a:p>
            <a:r>
              <a:rPr lang="en-ZA" sz="2200" dirty="0"/>
              <a:t>Provide narrative and numerical limits for each identified sub-component</a:t>
            </a:r>
          </a:p>
          <a:p>
            <a:endParaRPr lang="en-ZA" sz="2200" dirty="0"/>
          </a:p>
        </p:txBody>
      </p:sp>
      <p:sp>
        <p:nvSpPr>
          <p:cNvPr id="7" name="Slide Number Placeholder 6"/>
          <p:cNvSpPr>
            <a:spLocks noGrp="1"/>
          </p:cNvSpPr>
          <p:nvPr>
            <p:ph type="sldNum" sz="quarter" idx="12"/>
          </p:nvPr>
        </p:nvSpPr>
        <p:spPr/>
        <p:txBody>
          <a:bodyPr/>
          <a:lstStyle/>
          <a:p>
            <a:fld id="{212AE970-E955-4E79-9CA7-874CA946C027}" type="slidenum">
              <a:rPr lang="en-ZA" smtClean="0"/>
              <a:pPr/>
              <a:t>23</a:t>
            </a:fld>
            <a:endParaRPr lang="en-ZA"/>
          </a:p>
        </p:txBody>
      </p:sp>
      <p:sp>
        <p:nvSpPr>
          <p:cNvPr id="8" name="Title 7"/>
          <p:cNvSpPr>
            <a:spLocks noGrp="1" noChangeArrowheads="1"/>
          </p:cNvSpPr>
          <p:nvPr>
            <p:ph type="title"/>
          </p:nvPr>
        </p:nvSpPr>
        <p:spPr bwMode="auto">
          <a:xfrm>
            <a:off x="0" y="198212"/>
            <a:ext cx="914400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Task 4: Determine RQOs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5" name="Picture 4">
            <a:extLst>
              <a:ext uri="{FF2B5EF4-FFF2-40B4-BE49-F238E27FC236}">
                <a16:creationId xmlns:a16="http://schemas.microsoft.com/office/drawing/2014/main" id="{9E452CEA-DB88-40D5-A2A1-CEA81DE4D70E}"/>
              </a:ext>
            </a:extLst>
          </p:cNvPr>
          <p:cNvPicPr>
            <a:picLocks noChangeAspect="1"/>
          </p:cNvPicPr>
          <p:nvPr/>
        </p:nvPicPr>
        <p:blipFill rotWithShape="1">
          <a:blip r:embed="rId3"/>
          <a:srcRect l="31944" t="43122" r="22223" b="44310"/>
          <a:stretch/>
        </p:blipFill>
        <p:spPr>
          <a:xfrm>
            <a:off x="6767736" y="861588"/>
            <a:ext cx="2376264" cy="720080"/>
          </a:xfrm>
          <a:prstGeom prst="rect">
            <a:avLst/>
          </a:prstGeom>
        </p:spPr>
      </p:pic>
      <p:sp>
        <p:nvSpPr>
          <p:cNvPr id="9" name="Title 7">
            <a:extLst>
              <a:ext uri="{FF2B5EF4-FFF2-40B4-BE49-F238E27FC236}">
                <a16:creationId xmlns:a16="http://schemas.microsoft.com/office/drawing/2014/main" id="{1AB13CF3-45C2-4F07-920F-85B2CF55D1E4}"/>
              </a:ext>
            </a:extLst>
          </p:cNvPr>
          <p:cNvSpPr txBox="1">
            <a:spLocks noChangeArrowheads="1"/>
          </p:cNvSpPr>
          <p:nvPr/>
        </p:nvSpPr>
        <p:spPr bwMode="auto">
          <a:xfrm>
            <a:off x="0" y="3578320"/>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lvl1pPr eaLnBrk="0" hangingPunct="0">
              <a:spcAft>
                <a:spcPts val="600"/>
              </a:spcAft>
              <a:defRPr sz="2800" b="1">
                <a:solidFill>
                  <a:srgbClr val="FFFFFF"/>
                </a:solidFill>
                <a:effectLst>
                  <a:outerShdw blurRad="38100" dist="38100" dir="2700000" algn="tl">
                    <a:srgbClr val="000000">
                      <a:alpha val="43137"/>
                    </a:srgbClr>
                  </a:outerShdw>
                </a:effectLst>
                <a:latin typeface="Century Gothic" panose="020B0502020202020204" pitchFamily="34" charset="0"/>
                <a:ea typeface="ＭＳ Ｐゴシック" pitchFamily="-108" charset="-128"/>
                <a:cs typeface="ＭＳ Ｐゴシック" pitchFamily="-108" charset="-128"/>
              </a:defRPr>
            </a:lvl1pPr>
            <a:lvl2pPr algn="ctr" eaLnBrk="0" hangingPunct="0">
              <a:defRPr sz="4400">
                <a:latin typeface="Arial" charset="0"/>
                <a:ea typeface="ＭＳ Ｐゴシック" pitchFamily="-108" charset="-128"/>
                <a:cs typeface="ＭＳ Ｐゴシック" pitchFamily="-108" charset="-128"/>
              </a:defRPr>
            </a:lvl2pPr>
            <a:lvl3pPr algn="ctr" eaLnBrk="0" hangingPunct="0">
              <a:defRPr sz="4400">
                <a:latin typeface="Arial" charset="0"/>
                <a:ea typeface="ＭＳ Ｐゴシック" pitchFamily="-108" charset="-128"/>
                <a:cs typeface="ＭＳ Ｐゴシック" pitchFamily="-108" charset="-128"/>
              </a:defRPr>
            </a:lvl3pPr>
            <a:lvl4pPr algn="ctr" eaLnBrk="0" hangingPunct="0">
              <a:defRPr sz="4400">
                <a:latin typeface="Arial" charset="0"/>
                <a:ea typeface="ＭＳ Ｐゴシック" pitchFamily="-108" charset="-128"/>
                <a:cs typeface="ＭＳ Ｐゴシック" pitchFamily="-108" charset="-128"/>
              </a:defRPr>
            </a:lvl4pPr>
            <a:lvl5pPr algn="ctr" eaLnBrk="0" hangingPunct="0">
              <a:defRPr sz="4400">
                <a:latin typeface="Arial" charset="0"/>
                <a:ea typeface="ＭＳ Ｐゴシック" pitchFamily="-108" charset="-128"/>
                <a:cs typeface="ＭＳ Ｐゴシック" pitchFamily="-108" charset="-128"/>
              </a:defRPr>
            </a:lvl5pPr>
            <a:lvl6pPr marL="4572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6pPr>
            <a:lvl7pPr marL="9144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7pPr>
            <a:lvl8pPr marL="13716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8pPr>
            <a:lvl9pPr marL="18288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9pPr>
          </a:lstStyle>
          <a:p>
            <a:r>
              <a:rPr lang="en-US" dirty="0"/>
              <a:t>Tasks 5 &amp; 6</a:t>
            </a:r>
            <a:r>
              <a:rPr lang="en-US"/>
              <a:t>: Gazetting</a:t>
            </a:r>
            <a:r>
              <a:rPr lang="en-US" dirty="0"/>
              <a:t> and study closure</a:t>
            </a:r>
            <a:endParaRPr lang="en-ZA" dirty="0"/>
          </a:p>
        </p:txBody>
      </p:sp>
      <p:sp>
        <p:nvSpPr>
          <p:cNvPr id="10" name="Content Placeholder 5">
            <a:extLst>
              <a:ext uri="{FF2B5EF4-FFF2-40B4-BE49-F238E27FC236}">
                <a16:creationId xmlns:a16="http://schemas.microsoft.com/office/drawing/2014/main" id="{51B14A6A-D88F-4969-9552-57C97E3E893D}"/>
              </a:ext>
            </a:extLst>
          </p:cNvPr>
          <p:cNvSpPr txBox="1">
            <a:spLocks/>
          </p:cNvSpPr>
          <p:nvPr/>
        </p:nvSpPr>
        <p:spPr>
          <a:xfrm>
            <a:off x="19050" y="4409728"/>
            <a:ext cx="6527077" cy="2448272"/>
          </a:xfr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200" dirty="0"/>
              <a:t>Compile templates for gazetting of Water Resource Classes, RQOs and Reserve</a:t>
            </a:r>
          </a:p>
          <a:p>
            <a:r>
              <a:rPr lang="en-ZA" sz="2200" dirty="0"/>
              <a:t>Compile gazetting issues and response report</a:t>
            </a:r>
          </a:p>
          <a:p>
            <a:r>
              <a:rPr lang="en-ZA" sz="2200" dirty="0"/>
              <a:t>Final integrated and close-out reports</a:t>
            </a:r>
          </a:p>
          <a:p>
            <a:endParaRPr lang="en-ZA" sz="2200" dirty="0"/>
          </a:p>
          <a:p>
            <a:endParaRPr lang="en-ZA" sz="2200" dirty="0"/>
          </a:p>
          <a:p>
            <a:endParaRPr lang="en-ZA" sz="2200" dirty="0"/>
          </a:p>
        </p:txBody>
      </p:sp>
      <p:pic>
        <p:nvPicPr>
          <p:cNvPr id="11" name="Picture 10">
            <a:extLst>
              <a:ext uri="{FF2B5EF4-FFF2-40B4-BE49-F238E27FC236}">
                <a16:creationId xmlns:a16="http://schemas.microsoft.com/office/drawing/2014/main" id="{61D99268-C388-46AB-847D-D059F9912C5E}"/>
              </a:ext>
            </a:extLst>
          </p:cNvPr>
          <p:cNvPicPr>
            <a:picLocks noChangeAspect="1"/>
          </p:cNvPicPr>
          <p:nvPr/>
        </p:nvPicPr>
        <p:blipFill rotWithShape="1">
          <a:blip r:embed="rId3"/>
          <a:srcRect l="34722" t="57269" r="11111" b="16661"/>
          <a:stretch/>
        </p:blipFill>
        <p:spPr>
          <a:xfrm>
            <a:off x="6316638" y="4324380"/>
            <a:ext cx="2808312" cy="1493646"/>
          </a:xfrm>
          <a:prstGeom prst="rect">
            <a:avLst/>
          </a:prstGeom>
        </p:spPr>
      </p:pic>
      <p:sp>
        <p:nvSpPr>
          <p:cNvPr id="12" name="Content Placeholder 5">
            <a:extLst>
              <a:ext uri="{FF2B5EF4-FFF2-40B4-BE49-F238E27FC236}">
                <a16:creationId xmlns:a16="http://schemas.microsoft.com/office/drawing/2014/main" id="{7ECEFCC3-134A-436C-BD2C-63068BE5588B}"/>
              </a:ext>
            </a:extLst>
          </p:cNvPr>
          <p:cNvSpPr txBox="1">
            <a:spLocks/>
          </p:cNvSpPr>
          <p:nvPr/>
        </p:nvSpPr>
        <p:spPr>
          <a:xfrm>
            <a:off x="-8110" y="2284795"/>
            <a:ext cx="8907667" cy="1607281"/>
          </a:xfrm>
        </p:spPr>
        <p:txBody>
          <a:bodyPr>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200" dirty="0"/>
              <a:t>Specify monitoring requirements</a:t>
            </a:r>
          </a:p>
          <a:p>
            <a:r>
              <a:rPr lang="en-ZA" sz="2200" dirty="0"/>
              <a:t>Develop implementation plan for RQOs</a:t>
            </a:r>
          </a:p>
          <a:p>
            <a:pPr marL="285750" indent="-285750"/>
            <a:r>
              <a:rPr lang="en-US" sz="2400" dirty="0">
                <a:latin typeface="Arial" panose="020B0604020202020204" pitchFamily="34" charset="0"/>
                <a:cs typeface="Arial" panose="020B0604020202020204" pitchFamily="34" charset="0"/>
              </a:rPr>
              <a:t>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round public meetings: Kei Mouth and Gqeberha </a:t>
            </a:r>
          </a:p>
          <a:p>
            <a:endParaRPr lang="en-ZA" sz="2200" dirty="0"/>
          </a:p>
        </p:txBody>
      </p:sp>
    </p:spTree>
    <p:extLst>
      <p:ext uri="{BB962C8B-B14F-4D97-AF65-F5344CB8AC3E}">
        <p14:creationId xmlns:p14="http://schemas.microsoft.com/office/powerpoint/2010/main" val="1433490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12AE970-E955-4E79-9CA7-874CA946C027}" type="slidenum">
              <a:rPr lang="en-ZA" smtClean="0"/>
              <a:pPr/>
              <a:t>24</a:t>
            </a:fld>
            <a:endParaRPr lang="en-ZA"/>
          </a:p>
        </p:txBody>
      </p:sp>
      <p:sp>
        <p:nvSpPr>
          <p:cNvPr id="8"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Socio-economics: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Process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10" name="Content Placeholder 9" descr="Graphical user interface, application&#10;&#10;Description automatically generated"/>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27153" y="819929"/>
            <a:ext cx="6897798" cy="5073873"/>
          </a:xfrm>
          <a:prstGeom prst="rect">
            <a:avLst/>
          </a:prstGeom>
          <a:noFill/>
          <a:ln>
            <a:solidFill>
              <a:schemeClr val="tx1"/>
            </a:solidFill>
          </a:ln>
        </p:spPr>
      </p:pic>
      <p:sp>
        <p:nvSpPr>
          <p:cNvPr id="3" name="Rectangle 2"/>
          <p:cNvSpPr/>
          <p:nvPr/>
        </p:nvSpPr>
        <p:spPr>
          <a:xfrm>
            <a:off x="-1" y="897159"/>
            <a:ext cx="2227153" cy="4486356"/>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ZA" sz="2200" dirty="0"/>
              <a:t>Step-wise process for identification and analysis of changes for various scenarios</a:t>
            </a:r>
          </a:p>
          <a:p>
            <a:pPr marL="228600" indent="-228600">
              <a:lnSpc>
                <a:spcPct val="90000"/>
              </a:lnSpc>
              <a:spcBef>
                <a:spcPts val="1000"/>
              </a:spcBef>
              <a:buFont typeface="Arial" panose="020B0604020202020204" pitchFamily="34" charset="0"/>
              <a:buChar char="•"/>
            </a:pPr>
            <a:r>
              <a:rPr lang="en-US" sz="2200" dirty="0"/>
              <a:t>Framework: assessing socio-economic and ecosystem services for this process</a:t>
            </a:r>
            <a:endParaRPr lang="en-ZA" sz="2200" dirty="0"/>
          </a:p>
        </p:txBody>
      </p:sp>
    </p:spTree>
    <p:extLst>
      <p:ext uri="{BB962C8B-B14F-4D97-AF65-F5344CB8AC3E}">
        <p14:creationId xmlns:p14="http://schemas.microsoft.com/office/powerpoint/2010/main" val="2193788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12AE970-E955-4E79-9CA7-874CA946C027}" type="slidenum">
              <a:rPr lang="en-ZA" smtClean="0"/>
              <a:pPr/>
              <a:t>25</a:t>
            </a:fld>
            <a:endParaRPr lang="en-ZA"/>
          </a:p>
        </p:txBody>
      </p:sp>
      <p:sp>
        <p:nvSpPr>
          <p:cNvPr id="8"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Socio-economics: Tasks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2" name="Content Placeholder 1"/>
          <p:cNvSpPr>
            <a:spLocks noGrp="1"/>
          </p:cNvSpPr>
          <p:nvPr>
            <p:ph idx="1"/>
          </p:nvPr>
        </p:nvSpPr>
        <p:spPr>
          <a:xfrm>
            <a:off x="179511" y="807304"/>
            <a:ext cx="8710991" cy="5328592"/>
          </a:xfrm>
        </p:spPr>
        <p:txBody>
          <a:bodyPr/>
          <a:lstStyle/>
          <a:p>
            <a:r>
              <a:rPr lang="en-ZA" sz="2200" dirty="0"/>
              <a:t>IUA delineation</a:t>
            </a:r>
          </a:p>
          <a:p>
            <a:r>
              <a:rPr lang="en-GB" sz="2200" dirty="0"/>
              <a:t>Describe communities and their wellbeing</a:t>
            </a:r>
          </a:p>
          <a:p>
            <a:r>
              <a:rPr lang="en-GB" sz="2200" dirty="0"/>
              <a:t>Describe use and value of water</a:t>
            </a:r>
          </a:p>
          <a:p>
            <a:pPr lvl="1">
              <a:buFont typeface="Wingdings" panose="05000000000000000000" pitchFamily="2" charset="2"/>
              <a:buChar char="Ø"/>
            </a:pPr>
            <a:r>
              <a:rPr lang="en-GB" sz="2200" dirty="0"/>
              <a:t>     Water Accounting Module</a:t>
            </a:r>
          </a:p>
          <a:p>
            <a:r>
              <a:rPr lang="en-GB" sz="2200" dirty="0"/>
              <a:t>Develop an inventory of aquatic Ecosystem services</a:t>
            </a:r>
          </a:p>
          <a:p>
            <a:pPr lvl="1">
              <a:buFont typeface="Wingdings" panose="05000000000000000000" pitchFamily="2" charset="2"/>
              <a:buChar char="Ø"/>
            </a:pPr>
            <a:r>
              <a:rPr lang="en-GB" sz="2200" dirty="0"/>
              <a:t>     Ecosystem Services Module</a:t>
            </a:r>
          </a:p>
          <a:p>
            <a:r>
              <a:rPr lang="en-GB" sz="2200" dirty="0"/>
              <a:t>Setting up Quasi-Social Accounting Matrix Module</a:t>
            </a:r>
          </a:p>
          <a:p>
            <a:r>
              <a:rPr lang="en-GB" sz="2200" dirty="0"/>
              <a:t>Evaluate scenarios</a:t>
            </a:r>
          </a:p>
          <a:p>
            <a:pPr marL="457200" lvl="1" indent="0">
              <a:buNone/>
            </a:pPr>
            <a:endParaRPr lang="en-GB" sz="2200" b="1" i="1" dirty="0"/>
          </a:p>
        </p:txBody>
      </p:sp>
    </p:spTree>
    <p:extLst>
      <p:ext uri="{BB962C8B-B14F-4D97-AF65-F5344CB8AC3E}">
        <p14:creationId xmlns:p14="http://schemas.microsoft.com/office/powerpoint/2010/main" val="12860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12AE970-E955-4E79-9CA7-874CA946C027}" type="slidenum">
              <a:rPr lang="en-ZA" smtClean="0"/>
              <a:pPr/>
              <a:t>26</a:t>
            </a:fld>
            <a:endParaRPr lang="en-ZA"/>
          </a:p>
        </p:txBody>
      </p:sp>
      <p:sp>
        <p:nvSpPr>
          <p:cNvPr id="8" name="Title 7"/>
          <p:cNvSpPr>
            <a:spLocks noGrp="1" noChangeArrowheads="1"/>
          </p:cNvSpPr>
          <p:nvPr>
            <p:ph type="title"/>
          </p:nvPr>
        </p:nvSpPr>
        <p:spPr bwMode="auto">
          <a:xfrm>
            <a:off x="0" y="-48009"/>
            <a:ext cx="9124950" cy="1077218"/>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Socio-economics: Approach for scenario evaluation</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3" name="Rectangle 2"/>
          <p:cNvSpPr/>
          <p:nvPr/>
        </p:nvSpPr>
        <p:spPr>
          <a:xfrm>
            <a:off x="21101" y="1125498"/>
            <a:ext cx="9124950" cy="701731"/>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ZA" sz="2200" dirty="0"/>
              <a:t>Approach for the development of the Integrated Economic Model that demonstrates the Socio-Economic Linkages in the WRCS scenario process </a:t>
            </a:r>
          </a:p>
        </p:txBody>
      </p:sp>
      <p:pic>
        <p:nvPicPr>
          <p:cNvPr id="16" name="Content Placeholder 15"/>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40226" y="3654846"/>
            <a:ext cx="7886700" cy="2481034"/>
          </a:xfrm>
          <a:prstGeom prst="rect">
            <a:avLst/>
          </a:prstGeom>
          <a:noFill/>
          <a:ln>
            <a:solidFill>
              <a:schemeClr val="accent1"/>
            </a:solidFill>
          </a:ln>
        </p:spPr>
      </p:pic>
      <p:graphicFrame>
        <p:nvGraphicFramePr>
          <p:cNvPr id="14" name="Table 13"/>
          <p:cNvGraphicFramePr>
            <a:graphicFrameLocks noGrp="1"/>
          </p:cNvGraphicFramePr>
          <p:nvPr/>
        </p:nvGraphicFramePr>
        <p:xfrm>
          <a:off x="640226" y="2061764"/>
          <a:ext cx="7886700" cy="1584175"/>
        </p:xfrm>
        <a:graphic>
          <a:graphicData uri="http://schemas.openxmlformats.org/drawingml/2006/table">
            <a:tbl>
              <a:tblPr firstRow="1" firstCol="1" bandRow="1">
                <a:tableStyleId>{5C22544A-7EE6-4342-B048-85BDC9FD1C3A}</a:tableStyleId>
              </a:tblPr>
              <a:tblGrid>
                <a:gridCol w="1446347">
                  <a:extLst>
                    <a:ext uri="{9D8B030D-6E8A-4147-A177-3AD203B41FA5}">
                      <a16:colId xmlns:a16="http://schemas.microsoft.com/office/drawing/2014/main" val="20000"/>
                    </a:ext>
                  </a:extLst>
                </a:gridCol>
                <a:gridCol w="2195575">
                  <a:extLst>
                    <a:ext uri="{9D8B030D-6E8A-4147-A177-3AD203B41FA5}">
                      <a16:colId xmlns:a16="http://schemas.microsoft.com/office/drawing/2014/main" val="20001"/>
                    </a:ext>
                  </a:extLst>
                </a:gridCol>
                <a:gridCol w="2210996">
                  <a:extLst>
                    <a:ext uri="{9D8B030D-6E8A-4147-A177-3AD203B41FA5}">
                      <a16:colId xmlns:a16="http://schemas.microsoft.com/office/drawing/2014/main" val="20002"/>
                    </a:ext>
                  </a:extLst>
                </a:gridCol>
                <a:gridCol w="2033782">
                  <a:extLst>
                    <a:ext uri="{9D8B030D-6E8A-4147-A177-3AD203B41FA5}">
                      <a16:colId xmlns:a16="http://schemas.microsoft.com/office/drawing/2014/main" val="20003"/>
                    </a:ext>
                  </a:extLst>
                </a:gridCol>
              </a:tblGrid>
              <a:tr h="1584175">
                <a:tc>
                  <a:txBody>
                    <a:bodyPr/>
                    <a:lstStyle/>
                    <a:p>
                      <a:pPr algn="ctr">
                        <a:lnSpc>
                          <a:spcPct val="107000"/>
                        </a:lnSpc>
                        <a:spcBef>
                          <a:spcPts val="1200"/>
                        </a:spcBef>
                        <a:spcAft>
                          <a:spcPts val="0"/>
                        </a:spcAft>
                      </a:pPr>
                      <a:r>
                        <a:rPr lang="en-GB" sz="1800" dirty="0">
                          <a:effectLst/>
                        </a:rPr>
                        <a:t>Driver</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1200"/>
                        </a:spcBef>
                        <a:spcAft>
                          <a:spcPts val="0"/>
                        </a:spcAft>
                      </a:pPr>
                      <a:r>
                        <a:rPr lang="en-GB" sz="1800" dirty="0">
                          <a:effectLst/>
                        </a:rPr>
                        <a:t>Ecological Response</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1200"/>
                        </a:spcBef>
                        <a:spcAft>
                          <a:spcPts val="0"/>
                        </a:spcAft>
                      </a:pPr>
                      <a:r>
                        <a:rPr lang="en-GB" sz="1800" dirty="0">
                          <a:effectLst/>
                        </a:rPr>
                        <a:t>Integrated Economic Model</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1200"/>
                        </a:spcBef>
                        <a:spcAft>
                          <a:spcPts val="0"/>
                        </a:spcAft>
                      </a:pPr>
                      <a:r>
                        <a:rPr lang="en-GB" sz="1800" dirty="0">
                          <a:effectLst/>
                        </a:rPr>
                        <a:t>Socio-Economic Response</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16706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665048"/>
            <a:ext cx="9124950" cy="5949280"/>
          </a:xfrm>
        </p:spPr>
        <p:txBody>
          <a:bodyPr>
            <a:normAutofit/>
          </a:bodyPr>
          <a:lstStyle/>
          <a:p>
            <a:r>
              <a:rPr lang="en-ZA" sz="2200" dirty="0"/>
              <a:t>Water Resources Systems Models (WRYM or WRPM) for integrated water resource systems:</a:t>
            </a:r>
          </a:p>
          <a:p>
            <a:pPr marL="742950" lvl="2" indent="-342900"/>
            <a:r>
              <a:rPr lang="en-ZA" sz="2000" dirty="0"/>
              <a:t>Algoa water supply system for Gqeberha - local sources and transfer from Gariep to Fish and Sundays, </a:t>
            </a:r>
          </a:p>
          <a:p>
            <a:pPr marL="742950" lvl="2" indent="-342900"/>
            <a:r>
              <a:rPr lang="en-ZA" sz="2000" dirty="0"/>
              <a:t>Amatole water supply system for East London - </a:t>
            </a:r>
            <a:r>
              <a:rPr lang="en-ZA" sz="2000" dirty="0" err="1"/>
              <a:t>Nahoon</a:t>
            </a:r>
            <a:r>
              <a:rPr lang="en-ZA" sz="2000" dirty="0"/>
              <a:t>, Buffalo and </a:t>
            </a:r>
            <a:r>
              <a:rPr lang="en-ZA" sz="2000" dirty="0" err="1"/>
              <a:t>Kubusi</a:t>
            </a:r>
            <a:r>
              <a:rPr lang="en-ZA" sz="2000" dirty="0"/>
              <a:t> (Kei))</a:t>
            </a:r>
          </a:p>
          <a:p>
            <a:pPr marL="742950" lvl="2" indent="-342900"/>
            <a:r>
              <a:rPr lang="en-ZA" sz="2000" dirty="0"/>
              <a:t>Smaller systems (e.g. </a:t>
            </a:r>
            <a:r>
              <a:rPr lang="en-ZA" sz="2000" dirty="0" err="1"/>
              <a:t>Mtata</a:t>
            </a:r>
            <a:r>
              <a:rPr lang="en-ZA" sz="2000" dirty="0"/>
              <a:t>, </a:t>
            </a:r>
            <a:r>
              <a:rPr lang="en-ZA" sz="2000" dirty="0" err="1"/>
              <a:t>Mbashee</a:t>
            </a:r>
            <a:r>
              <a:rPr lang="en-ZA" sz="2000" dirty="0"/>
              <a:t>, etc.)</a:t>
            </a:r>
          </a:p>
          <a:p>
            <a:pPr>
              <a:lnSpc>
                <a:spcPct val="80000"/>
              </a:lnSpc>
            </a:pPr>
            <a:r>
              <a:rPr lang="en-ZA" sz="2200" dirty="0"/>
              <a:t>Linking of models, especially between catchments linked through transfers.</a:t>
            </a:r>
          </a:p>
          <a:p>
            <a:pPr>
              <a:lnSpc>
                <a:spcPct val="80000"/>
              </a:lnSpc>
            </a:pPr>
            <a:r>
              <a:rPr lang="en-ZA" sz="2200" dirty="0"/>
              <a:t>The hydrology within the models will be adjusted to the final selected EWR sites and priority estuaries.</a:t>
            </a:r>
          </a:p>
          <a:p>
            <a:pPr>
              <a:lnSpc>
                <a:spcPct val="80000"/>
              </a:lnSpc>
            </a:pPr>
            <a:r>
              <a:rPr lang="en-ZA" sz="2200" dirty="0"/>
              <a:t>Setup of the WRYM for selected smaller catchments (priority river and/ or estuary) to undertake future scenario simulation.</a:t>
            </a:r>
          </a:p>
          <a:p>
            <a:pPr>
              <a:lnSpc>
                <a:spcPct val="80000"/>
              </a:lnSpc>
            </a:pPr>
            <a:r>
              <a:rPr lang="en-ZA" sz="2200" dirty="0"/>
              <a:t>Where models not available, especially for the smaller coastal systems, results from the WR2012 study for natural and present-day flow time series (1920 - 2009) will be used.</a:t>
            </a:r>
          </a:p>
          <a:p>
            <a:pPr marL="0" indent="0">
              <a:buNone/>
            </a:pPr>
            <a:endParaRPr lang="en-ZA" sz="2200" dirty="0"/>
          </a:p>
        </p:txBody>
      </p:sp>
      <p:sp>
        <p:nvSpPr>
          <p:cNvPr id="7" name="Slide Number Placeholder 6"/>
          <p:cNvSpPr>
            <a:spLocks noGrp="1"/>
          </p:cNvSpPr>
          <p:nvPr>
            <p:ph type="sldNum" sz="quarter" idx="12"/>
          </p:nvPr>
        </p:nvSpPr>
        <p:spPr/>
        <p:txBody>
          <a:bodyPr/>
          <a:lstStyle/>
          <a:p>
            <a:fld id="{212AE970-E955-4E79-9CA7-874CA946C027}" type="slidenum">
              <a:rPr lang="en-ZA" smtClean="0"/>
              <a:pPr/>
              <a:t>27</a:t>
            </a:fld>
            <a:endParaRPr lang="en-ZA"/>
          </a:p>
        </p:txBody>
      </p:sp>
      <p:sp>
        <p:nvSpPr>
          <p:cNvPr id="8" name="Title 7"/>
          <p:cNvSpPr>
            <a:spLocks noGrp="1" noChangeArrowheads="1"/>
          </p:cNvSpPr>
          <p:nvPr>
            <p:ph type="title"/>
          </p:nvPr>
        </p:nvSpPr>
        <p:spPr bwMode="auto">
          <a:xfrm>
            <a:off x="0" y="129401"/>
            <a:ext cx="9124950" cy="52322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Water Resource Modelling</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674881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12AE970-E955-4E79-9CA7-874CA946C027}" type="slidenum">
              <a:rPr lang="en-ZA" smtClean="0"/>
              <a:pPr/>
              <a:t>28</a:t>
            </a:fld>
            <a:endParaRPr lang="en-ZA"/>
          </a:p>
        </p:txBody>
      </p:sp>
      <p:sp>
        <p:nvSpPr>
          <p:cNvPr id="7" name="Title 7"/>
          <p:cNvSpPr>
            <a:spLocks noGrp="1" noChangeArrowheads="1"/>
          </p:cNvSpPr>
          <p:nvPr>
            <p:ph type="title"/>
          </p:nvPr>
        </p:nvSpPr>
        <p:spPr bwMode="auto">
          <a:xfrm>
            <a:off x="0" y="-4787"/>
            <a:ext cx="914400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Tea Break</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43707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12AE970-E955-4E79-9CA7-874CA946C027}" type="slidenum">
              <a:rPr lang="en-ZA" smtClean="0"/>
              <a:pPr/>
              <a:t>29</a:t>
            </a:fld>
            <a:endParaRPr lang="en-ZA"/>
          </a:p>
        </p:txBody>
      </p:sp>
      <p:sp>
        <p:nvSpPr>
          <p:cNvPr id="7" name="Title 7"/>
          <p:cNvSpPr>
            <a:spLocks noGrp="1" noChangeArrowheads="1"/>
          </p:cNvSpPr>
          <p:nvPr>
            <p:ph type="title"/>
          </p:nvPr>
        </p:nvSpPr>
        <p:spPr bwMode="auto">
          <a:xfrm>
            <a:off x="0" y="-4787"/>
            <a:ext cx="914400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Workings and Results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66078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5496" y="863069"/>
            <a:ext cx="8784976" cy="5953150"/>
          </a:xfrm>
        </p:spPr>
        <p:txBody>
          <a:bodyPr>
            <a:normAutofit/>
          </a:bodyPr>
          <a:lstStyle/>
          <a:p>
            <a:pPr marL="228600" lvl="2" eaLnBrk="0" fontAlgn="base" hangingPunct="0">
              <a:lnSpc>
                <a:spcPct val="100000"/>
              </a:lnSpc>
              <a:spcBef>
                <a:spcPct val="0"/>
              </a:spcBef>
              <a:spcAft>
                <a:spcPct val="0"/>
              </a:spcAft>
            </a:pPr>
            <a:r>
              <a:rPr lang="en-US" sz="2200" b="1" dirty="0">
                <a:cs typeface="Calibri" panose="020F0502020204030204" pitchFamily="34" charset="0"/>
              </a:rPr>
              <a:t>Current studies:</a:t>
            </a:r>
          </a:p>
          <a:p>
            <a:pPr lvl="1" fontAlgn="base">
              <a:spcAft>
                <a:spcPct val="0"/>
              </a:spcAft>
            </a:pPr>
            <a:r>
              <a:rPr lang="en-US" sz="2200" dirty="0"/>
              <a:t>(</a:t>
            </a:r>
            <a:r>
              <a:rPr lang="en-US" sz="2200" dirty="0" err="1"/>
              <a:t>i</a:t>
            </a:r>
            <a:r>
              <a:rPr lang="en-US" sz="2200" dirty="0"/>
              <a:t>) </a:t>
            </a:r>
            <a:r>
              <a:rPr lang="en-US" sz="2200" dirty="0" err="1"/>
              <a:t>Algoa</a:t>
            </a:r>
            <a:r>
              <a:rPr lang="en-US" sz="2200" dirty="0"/>
              <a:t> West WAAS study (Kouga, </a:t>
            </a:r>
            <a:r>
              <a:rPr lang="en-US" sz="2200" dirty="0" err="1"/>
              <a:t>Baviaans</a:t>
            </a:r>
            <a:r>
              <a:rPr lang="en-US" sz="2200" dirty="0"/>
              <a:t>, </a:t>
            </a:r>
            <a:r>
              <a:rPr lang="en-US" sz="2200" dirty="0" err="1"/>
              <a:t>Gamtoos</a:t>
            </a:r>
            <a:r>
              <a:rPr lang="en-US" sz="2200" dirty="0"/>
              <a:t> and </a:t>
            </a:r>
            <a:r>
              <a:rPr lang="en-US" sz="2200" dirty="0" err="1"/>
              <a:t>Kromme</a:t>
            </a:r>
            <a:r>
              <a:rPr lang="en-US" sz="2200" dirty="0"/>
              <a:t> Rivers) in catchments L10-L90 and K90</a:t>
            </a:r>
          </a:p>
          <a:p>
            <a:pPr lvl="1" fontAlgn="base">
              <a:spcAft>
                <a:spcPct val="0"/>
              </a:spcAft>
            </a:pPr>
            <a:r>
              <a:rPr lang="en-US" sz="2200" dirty="0"/>
              <a:t>(ii) Development of a reconciliation strategy (</a:t>
            </a:r>
            <a:r>
              <a:rPr lang="en-US" sz="2200" dirty="0" err="1"/>
              <a:t>Algoa</a:t>
            </a:r>
            <a:r>
              <a:rPr lang="en-US" sz="2200" dirty="0"/>
              <a:t> &amp; </a:t>
            </a:r>
            <a:r>
              <a:rPr lang="en-US" sz="2200" dirty="0" err="1"/>
              <a:t>Amathole</a:t>
            </a:r>
            <a:r>
              <a:rPr lang="en-US" sz="2200" dirty="0"/>
              <a:t> systems) for </a:t>
            </a:r>
            <a:r>
              <a:rPr lang="en-GB" sz="2200" dirty="0"/>
              <a:t>S60 (</a:t>
            </a:r>
            <a:r>
              <a:rPr lang="en-GB" sz="2200" dirty="0" err="1"/>
              <a:t>Kubusi</a:t>
            </a:r>
            <a:r>
              <a:rPr lang="en-GB" sz="2200" dirty="0"/>
              <a:t>), R20 (Buffalo), R30E &amp; R30F (</a:t>
            </a:r>
            <a:r>
              <a:rPr lang="en-GB" sz="2200" dirty="0" err="1"/>
              <a:t>Nahoon</a:t>
            </a:r>
            <a:r>
              <a:rPr lang="en-GB" sz="2200" dirty="0"/>
              <a:t>)</a:t>
            </a:r>
            <a:r>
              <a:rPr lang="en-ZA" sz="2200" dirty="0"/>
              <a:t>, K80, K90 </a:t>
            </a:r>
            <a:r>
              <a:rPr lang="en-ZA" sz="2200" dirty="0" err="1"/>
              <a:t>Krom</a:t>
            </a:r>
            <a:r>
              <a:rPr lang="en-ZA" sz="2200" dirty="0"/>
              <a:t> and Tsitsikamma, M10, M20,M30 (</a:t>
            </a:r>
            <a:r>
              <a:rPr lang="en-ZA" sz="2200" dirty="0" err="1"/>
              <a:t>Koega</a:t>
            </a:r>
            <a:r>
              <a:rPr lang="en-ZA" sz="2200" dirty="0"/>
              <a:t> and </a:t>
            </a:r>
            <a:r>
              <a:rPr lang="en-ZA" sz="2200" dirty="0" err="1"/>
              <a:t>Swartkops</a:t>
            </a:r>
            <a:r>
              <a:rPr lang="en-ZA" sz="2200" dirty="0"/>
              <a:t>), N40(Lower Sundays d/s Darlington Dam)</a:t>
            </a:r>
          </a:p>
          <a:p>
            <a:pPr lvl="2" fontAlgn="base">
              <a:spcAft>
                <a:spcPct val="0"/>
              </a:spcAft>
            </a:pPr>
            <a:r>
              <a:rPr lang="en-ZA" sz="2200" dirty="0"/>
              <a:t>Both studies will update the hydrology, setting up WRYM &amp; WRPM, scenario assessments </a:t>
            </a:r>
            <a:endParaRPr lang="en-ZA" sz="2200" i="1" dirty="0"/>
          </a:p>
          <a:p>
            <a:pPr lvl="1" fontAlgn="base">
              <a:spcAft>
                <a:spcPct val="0"/>
              </a:spcAft>
            </a:pPr>
            <a:r>
              <a:rPr lang="en-ZA" sz="2200" dirty="0"/>
              <a:t>(iii) Developing a National Wetland Management Framework for SA</a:t>
            </a:r>
          </a:p>
          <a:p>
            <a:pPr marL="457200" lvl="2" indent="0">
              <a:spcBef>
                <a:spcPts val="1000"/>
              </a:spcBef>
              <a:buNone/>
            </a:pPr>
            <a:endParaRPr lang="en-ZA" b="1"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3</a:t>
            </a:fld>
            <a:endParaRPr lang="en-ZA"/>
          </a:p>
        </p:txBody>
      </p:sp>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Studies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In tandem</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3" name="Picture 2" descr="A picture containing mountain, outdoor, sky, rock&#10;&#10;Description automatically generated">
            <a:extLst>
              <a:ext uri="{FF2B5EF4-FFF2-40B4-BE49-F238E27FC236}">
                <a16:creationId xmlns:a16="http://schemas.microsoft.com/office/drawing/2014/main" id="{E32549BE-D669-403D-B818-A4D886E5DE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3" r="12500"/>
          <a:stretch/>
        </p:blipFill>
        <p:spPr>
          <a:xfrm>
            <a:off x="3419872" y="4869160"/>
            <a:ext cx="2304256" cy="1944216"/>
          </a:xfrm>
          <a:prstGeom prst="rect">
            <a:avLst/>
          </a:prstGeom>
        </p:spPr>
      </p:pic>
      <p:pic>
        <p:nvPicPr>
          <p:cNvPr id="5" name="Picture 4" descr="A person holding a fish&#10;&#10;Description automatically generated with low confidence">
            <a:extLst>
              <a:ext uri="{FF2B5EF4-FFF2-40B4-BE49-F238E27FC236}">
                <a16:creationId xmlns:a16="http://schemas.microsoft.com/office/drawing/2014/main" id="{039DF114-106E-4BE5-A9CF-1F8B74416D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38" t="25668" r="29375" b="18816"/>
          <a:stretch/>
        </p:blipFill>
        <p:spPr>
          <a:xfrm>
            <a:off x="35496" y="4872003"/>
            <a:ext cx="3312368" cy="1944216"/>
          </a:xfrm>
          <a:prstGeom prst="rect">
            <a:avLst/>
          </a:prstGeom>
        </p:spPr>
      </p:pic>
      <p:pic>
        <p:nvPicPr>
          <p:cNvPr id="10" name="Picture 9" descr="A group of animals in a body of water&#10;&#10;Description automatically generated with low confidence">
            <a:extLst>
              <a:ext uri="{FF2B5EF4-FFF2-40B4-BE49-F238E27FC236}">
                <a16:creationId xmlns:a16="http://schemas.microsoft.com/office/drawing/2014/main" id="{6BF0C9F5-AC76-4844-8247-EBEE3435C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5809" y="4869160"/>
            <a:ext cx="3302695" cy="1944216"/>
          </a:xfrm>
          <a:prstGeom prst="rect">
            <a:avLst/>
          </a:prstGeom>
        </p:spPr>
      </p:pic>
    </p:spTree>
    <p:extLst>
      <p:ext uri="{BB962C8B-B14F-4D97-AF65-F5344CB8AC3E}">
        <p14:creationId xmlns:p14="http://schemas.microsoft.com/office/powerpoint/2010/main" val="93110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noChangeArrowheads="1"/>
          </p:cNvSpPr>
          <p:nvPr>
            <p:ph type="title"/>
          </p:nvPr>
        </p:nvSpPr>
        <p:spPr bwMode="auto">
          <a:xfrm>
            <a:off x="0" y="44232"/>
            <a:ext cx="9124950" cy="52322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Information available: Rivers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30</a:t>
            </a:fld>
            <a:endParaRPr lang="en-ZA"/>
          </a:p>
        </p:txBody>
      </p:sp>
      <p:sp>
        <p:nvSpPr>
          <p:cNvPr id="7" name="Content Placeholder 5"/>
          <p:cNvSpPr>
            <a:spLocks noGrp="1"/>
          </p:cNvSpPr>
          <p:nvPr>
            <p:ph sz="half" idx="1"/>
          </p:nvPr>
        </p:nvSpPr>
        <p:spPr>
          <a:xfrm>
            <a:off x="251520" y="908721"/>
            <a:ext cx="8424936" cy="5949278"/>
          </a:xfrm>
        </p:spPr>
        <p:txBody>
          <a:bodyPr>
            <a:normAutofit/>
          </a:bodyPr>
          <a:lstStyle/>
          <a:p>
            <a:pPr marL="0" lvl="1" indent="0">
              <a:spcBef>
                <a:spcPts val="1000"/>
              </a:spcBef>
              <a:buNone/>
            </a:pPr>
            <a:endParaRPr lang="en-US" sz="2200" dirty="0"/>
          </a:p>
          <a:p>
            <a:endParaRPr lang="en-US" sz="2400" dirty="0"/>
          </a:p>
        </p:txBody>
      </p:sp>
      <p:sp>
        <p:nvSpPr>
          <p:cNvPr id="5" name="Content Placeholder 5"/>
          <p:cNvSpPr>
            <a:spLocks noGrp="1"/>
          </p:cNvSpPr>
          <p:nvPr>
            <p:ph sz="half" idx="1"/>
          </p:nvPr>
        </p:nvSpPr>
        <p:spPr>
          <a:xfrm>
            <a:off x="81481" y="585921"/>
            <a:ext cx="9144000" cy="5812755"/>
          </a:xfrm>
        </p:spPr>
        <p:txBody>
          <a:bodyPr>
            <a:normAutofit lnSpcReduction="10000"/>
          </a:bodyPr>
          <a:lstStyle/>
          <a:p>
            <a:pPr marL="342900" lvl="1" indent="-342900">
              <a:buFont typeface="Arial" panose="020B0604020202020204" pitchFamily="34" charset="0"/>
              <a:buChar char="•"/>
            </a:pPr>
            <a:r>
              <a:rPr lang="en-ZA" sz="2200" dirty="0"/>
              <a:t>Various water resources assessment and feasibility studies undertaken in the catchment</a:t>
            </a:r>
          </a:p>
          <a:p>
            <a:pPr marL="342900" lvl="1" indent="-342900">
              <a:buFont typeface="Arial" panose="020B0604020202020204" pitchFamily="34" charset="0"/>
              <a:buChar char="•"/>
            </a:pPr>
            <a:r>
              <a:rPr lang="en-ZA" sz="2200" dirty="0"/>
              <a:t>Various Reserve studies </a:t>
            </a:r>
          </a:p>
          <a:p>
            <a:pPr marL="342900" lvl="1" indent="-342900">
              <a:buFont typeface="Arial" panose="020B0604020202020204" pitchFamily="34" charset="0"/>
              <a:buChar char="•"/>
            </a:pPr>
            <a:r>
              <a:rPr lang="en-ZA" sz="2200" dirty="0"/>
              <a:t>Desktop PES/EI/ES data (DWS, 2014)</a:t>
            </a:r>
          </a:p>
          <a:p>
            <a:pPr marL="342900" lvl="1" indent="-342900">
              <a:buFont typeface="Arial" panose="020B0604020202020204" pitchFamily="34" charset="0"/>
              <a:buChar char="•"/>
            </a:pPr>
            <a:r>
              <a:rPr lang="en-ZA" sz="2200" dirty="0"/>
              <a:t>River Eco-status monitoring programme (REMP)</a:t>
            </a:r>
          </a:p>
          <a:p>
            <a:pPr marL="342900" lvl="1" indent="-342900">
              <a:buFont typeface="Arial" panose="020B0604020202020204" pitchFamily="34" charset="0"/>
              <a:buChar char="•"/>
            </a:pPr>
            <a:r>
              <a:rPr lang="en-ZA" sz="2200" dirty="0"/>
              <a:t>WR2012 hydrology information</a:t>
            </a:r>
          </a:p>
          <a:p>
            <a:pPr marL="342900" lvl="1" indent="-342900">
              <a:buFont typeface="Arial" panose="020B0604020202020204" pitchFamily="34" charset="0"/>
              <a:buChar char="•"/>
            </a:pPr>
            <a:r>
              <a:rPr lang="en-US" sz="2200" dirty="0"/>
              <a:t>Water Supply and Drought Operating Rules for Stand-Alone Dams or Schemes</a:t>
            </a:r>
          </a:p>
          <a:p>
            <a:pPr marL="342900" lvl="1" indent="-342900">
              <a:buFont typeface="Arial" panose="020B0604020202020204" pitchFamily="34" charset="0"/>
              <a:buChar char="•"/>
            </a:pPr>
            <a:r>
              <a:rPr lang="en-ZA" sz="2200" dirty="0"/>
              <a:t>Various gauging stations (DWS)</a:t>
            </a:r>
            <a:endParaRPr lang="en-US" sz="2200" dirty="0"/>
          </a:p>
          <a:p>
            <a:pPr marL="342900" lvl="1" indent="-342900">
              <a:buFont typeface="Arial" panose="020B0604020202020204" pitchFamily="34" charset="0"/>
              <a:buChar char="•"/>
            </a:pPr>
            <a:r>
              <a:rPr lang="en-US" sz="2200" dirty="0"/>
              <a:t>Validation and Verification (V&amp;V) of Existing Lawful Water Use</a:t>
            </a:r>
          </a:p>
          <a:p>
            <a:pPr marL="342900" lvl="1" indent="-342900">
              <a:buFont typeface="Arial" panose="020B0604020202020204" pitchFamily="34" charset="0"/>
              <a:buChar char="•"/>
            </a:pPr>
            <a:r>
              <a:rPr lang="en-ZA" sz="2200" dirty="0"/>
              <a:t>Reconciliation strategies for metropolitan areas of </a:t>
            </a:r>
            <a:r>
              <a:rPr lang="en-ZA" sz="2200" dirty="0" err="1"/>
              <a:t>Algoa</a:t>
            </a:r>
            <a:r>
              <a:rPr lang="en-ZA" sz="2200" dirty="0"/>
              <a:t>, Albany Coast and Amatole</a:t>
            </a:r>
          </a:p>
          <a:p>
            <a:pPr marL="342900" lvl="1" indent="-342900">
              <a:buFont typeface="Arial" panose="020B0604020202020204" pitchFamily="34" charset="0"/>
              <a:buChar char="•"/>
            </a:pPr>
            <a:r>
              <a:rPr lang="en-ZA" sz="2200" dirty="0"/>
              <a:t>WRYM and WRPM configurations and data</a:t>
            </a:r>
          </a:p>
          <a:p>
            <a:pPr marL="342900" lvl="1" indent="-342900">
              <a:buFont typeface="Arial" panose="020B0604020202020204" pitchFamily="34" charset="0"/>
              <a:buChar char="•"/>
            </a:pPr>
            <a:r>
              <a:rPr lang="en-ZA" sz="2200" dirty="0"/>
              <a:t>Early /historical aerial imagery </a:t>
            </a:r>
          </a:p>
          <a:p>
            <a:pPr marL="342900" lvl="1" indent="-342900">
              <a:buFont typeface="Arial" panose="020B0604020202020204" pitchFamily="34" charset="0"/>
              <a:buChar char="•"/>
            </a:pPr>
            <a:r>
              <a:rPr lang="en-ZA" sz="2200" dirty="0"/>
              <a:t>SWSA (2021) refined from 2017 </a:t>
            </a:r>
          </a:p>
          <a:p>
            <a:endParaRPr lang="en-US" sz="1600" dirty="0"/>
          </a:p>
          <a:p>
            <a:endParaRPr lang="en-US" sz="1600" dirty="0"/>
          </a:p>
        </p:txBody>
      </p:sp>
    </p:spTree>
    <p:extLst>
      <p:ext uri="{BB962C8B-B14F-4D97-AF65-F5344CB8AC3E}">
        <p14:creationId xmlns:p14="http://schemas.microsoft.com/office/powerpoint/2010/main" val="3736868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0197FB-0003-44C9-B57C-9393519088D6}"/>
              </a:ext>
            </a:extLst>
          </p:cNvPr>
          <p:cNvPicPr>
            <a:picLocks noChangeAspect="1"/>
          </p:cNvPicPr>
          <p:nvPr/>
        </p:nvPicPr>
        <p:blipFill rotWithShape="1">
          <a:blip r:embed="rId3"/>
          <a:srcRect l="14207" t="36836" r="64004" b="13068"/>
          <a:stretch/>
        </p:blipFill>
        <p:spPr>
          <a:xfrm>
            <a:off x="3111" y="620688"/>
            <a:ext cx="9121840" cy="6387505"/>
          </a:xfrm>
          <a:prstGeom prst="rect">
            <a:avLst/>
          </a:prstGeom>
        </p:spPr>
      </p:pic>
      <p:sp>
        <p:nvSpPr>
          <p:cNvPr id="8" name="Slide Number Placeholder 7"/>
          <p:cNvSpPr>
            <a:spLocks noGrp="1"/>
          </p:cNvSpPr>
          <p:nvPr>
            <p:ph type="sldNum" sz="quarter" idx="12"/>
          </p:nvPr>
        </p:nvSpPr>
        <p:spPr/>
        <p:txBody>
          <a:bodyPr/>
          <a:lstStyle/>
          <a:p>
            <a:fld id="{212AE970-E955-4E79-9CA7-874CA946C027}" type="slidenum">
              <a:rPr lang="en-ZA" smtClean="0"/>
              <a:pPr/>
              <a:t>31</a:t>
            </a:fld>
            <a:endParaRPr lang="en-ZA" dirty="0"/>
          </a:p>
        </p:txBody>
      </p:sp>
      <p:sp>
        <p:nvSpPr>
          <p:cNvPr id="9" name="Title 7"/>
          <p:cNvSpPr>
            <a:spLocks noGrp="1" noChangeArrowheads="1"/>
          </p:cNvSpPr>
          <p:nvPr>
            <p:ph type="title"/>
          </p:nvPr>
        </p:nvSpPr>
        <p:spPr bwMode="auto">
          <a:xfrm>
            <a:off x="0" y="22156"/>
            <a:ext cx="9124950" cy="52322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Key Gaps: Rivers</a:t>
            </a:r>
          </a:p>
        </p:txBody>
      </p:sp>
    </p:spTree>
    <p:extLst>
      <p:ext uri="{BB962C8B-B14F-4D97-AF65-F5344CB8AC3E}">
        <p14:creationId xmlns:p14="http://schemas.microsoft.com/office/powerpoint/2010/main" val="560496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32</a:t>
            </a:fld>
            <a:endParaRPr lang="en-ZA" dirty="0"/>
          </a:p>
        </p:txBody>
      </p:sp>
      <p:sp>
        <p:nvSpPr>
          <p:cNvPr id="9" name="Title 7"/>
          <p:cNvSpPr>
            <a:spLocks noGrp="1" noChangeArrowheads="1"/>
          </p:cNvSpPr>
          <p:nvPr>
            <p:ph type="title"/>
          </p:nvPr>
        </p:nvSpPr>
        <p:spPr bwMode="auto">
          <a:xfrm>
            <a:off x="12700" y="10716"/>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Key Gaps</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 Rivers</a:t>
            </a:r>
            <a:endPar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3" name="Picture 2">
            <a:extLst>
              <a:ext uri="{FF2B5EF4-FFF2-40B4-BE49-F238E27FC236}">
                <a16:creationId xmlns:a16="http://schemas.microsoft.com/office/drawing/2014/main" id="{6DD3E352-1E63-4B36-B1AE-8C82FDDCEB27}"/>
              </a:ext>
            </a:extLst>
          </p:cNvPr>
          <p:cNvPicPr>
            <a:picLocks noChangeAspect="1"/>
          </p:cNvPicPr>
          <p:nvPr/>
        </p:nvPicPr>
        <p:blipFill rotWithShape="1">
          <a:blip r:embed="rId3"/>
          <a:srcRect l="14196" t="32776" r="63892" b="27176"/>
          <a:stretch/>
        </p:blipFill>
        <p:spPr>
          <a:xfrm>
            <a:off x="0" y="576271"/>
            <a:ext cx="9230312" cy="5320456"/>
          </a:xfrm>
          <a:prstGeom prst="rect">
            <a:avLst/>
          </a:prstGeom>
        </p:spPr>
      </p:pic>
    </p:spTree>
    <p:extLst>
      <p:ext uri="{BB962C8B-B14F-4D97-AF65-F5344CB8AC3E}">
        <p14:creationId xmlns:p14="http://schemas.microsoft.com/office/powerpoint/2010/main" val="1905464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33</a:t>
            </a:fld>
            <a:endParaRPr lang="en-ZA" dirty="0"/>
          </a:p>
        </p:txBody>
      </p:sp>
      <p:sp>
        <p:nvSpPr>
          <p:cNvPr id="9" name="Title 7"/>
          <p:cNvSpPr>
            <a:spLocks noGrp="1" noChangeArrowheads="1"/>
          </p:cNvSpPr>
          <p:nvPr>
            <p:ph type="title"/>
          </p:nvPr>
        </p:nvSpPr>
        <p:spPr bwMode="auto">
          <a:xfrm>
            <a:off x="0" y="217549"/>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Key Gaps</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 Rivers</a:t>
            </a:r>
            <a:endPar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10" name="Content Placeholder 5">
            <a:extLst>
              <a:ext uri="{FF2B5EF4-FFF2-40B4-BE49-F238E27FC236}">
                <a16:creationId xmlns:a16="http://schemas.microsoft.com/office/drawing/2014/main" id="{A9EA699D-4FF5-47E9-A720-53E607728E63}"/>
              </a:ext>
            </a:extLst>
          </p:cNvPr>
          <p:cNvSpPr>
            <a:spLocks noGrp="1"/>
          </p:cNvSpPr>
          <p:nvPr>
            <p:ph sz="half" idx="1"/>
          </p:nvPr>
        </p:nvSpPr>
        <p:spPr>
          <a:xfrm>
            <a:off x="0" y="908721"/>
            <a:ext cx="8820472" cy="5812755"/>
          </a:xfrm>
        </p:spPr>
        <p:txBody>
          <a:bodyPr>
            <a:normAutofit/>
          </a:bodyPr>
          <a:lstStyle/>
          <a:p>
            <a:pPr marL="342900" lvl="1" indent="-342900">
              <a:buFont typeface="Arial" panose="020B0604020202020204" pitchFamily="34" charset="0"/>
              <a:buChar char="•"/>
            </a:pPr>
            <a:r>
              <a:rPr lang="en-ZA" sz="2200" dirty="0"/>
              <a:t>The major gaps that will not be addressed during this study, as long-term monitoring is required are:</a:t>
            </a:r>
          </a:p>
          <a:p>
            <a:pPr marL="685800" lvl="2">
              <a:spcBef>
                <a:spcPts val="1000"/>
              </a:spcBef>
            </a:pPr>
            <a:r>
              <a:rPr lang="en-ZA" sz="2000" dirty="0"/>
              <a:t>Lack of adequate gauging weirs in the study area and the consequent lack of long-term flow data, especially daily data that is invaluable for the setting of EWRs; and</a:t>
            </a:r>
          </a:p>
          <a:p>
            <a:pPr marL="685800" lvl="2">
              <a:spcBef>
                <a:spcPts val="1000"/>
              </a:spcBef>
              <a:spcAft>
                <a:spcPts val="1200"/>
              </a:spcAft>
            </a:pPr>
            <a:r>
              <a:rPr lang="en-ZA" sz="2000" dirty="0"/>
              <a:t>Recent water quality data to determine the present state is not available. However, data available from various other sources and studies, coupled with the planned surveys forming part of this study, will assist with mitigating this gap. </a:t>
            </a:r>
          </a:p>
          <a:p>
            <a:pPr marL="228600" lvl="1">
              <a:spcBef>
                <a:spcPts val="1000"/>
              </a:spcBef>
            </a:pPr>
            <a:endParaRPr lang="en-ZA" sz="2000" dirty="0"/>
          </a:p>
          <a:p>
            <a:pPr marL="228600" lvl="1">
              <a:spcBef>
                <a:spcPts val="1000"/>
              </a:spcBef>
            </a:pPr>
            <a:endParaRPr lang="en-GB" sz="2000" dirty="0"/>
          </a:p>
          <a:p>
            <a:endParaRPr lang="en-US" sz="2000" dirty="0"/>
          </a:p>
          <a:p>
            <a:endParaRPr lang="en-US" sz="2000" dirty="0"/>
          </a:p>
        </p:txBody>
      </p:sp>
    </p:spTree>
    <p:extLst>
      <p:ext uri="{BB962C8B-B14F-4D97-AF65-F5344CB8AC3E}">
        <p14:creationId xmlns:p14="http://schemas.microsoft.com/office/powerpoint/2010/main" val="2810821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34</a:t>
            </a:fld>
            <a:endParaRPr lang="en-ZA" dirty="0"/>
          </a:p>
        </p:txBody>
      </p:sp>
      <p:sp>
        <p:nvSpPr>
          <p:cNvPr id="9" name="Title 7"/>
          <p:cNvSpPr>
            <a:spLocks noGrp="1" noChangeArrowheads="1"/>
          </p:cNvSpPr>
          <p:nvPr>
            <p:ph type="title"/>
          </p:nvPr>
        </p:nvSpPr>
        <p:spPr bwMode="auto">
          <a:xfrm>
            <a:off x="0" y="179659"/>
            <a:ext cx="9124950" cy="52322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Information available and key gaps</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 Wetlands</a:t>
            </a:r>
            <a:endPar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4" name="Picture 3">
            <a:extLst>
              <a:ext uri="{FF2B5EF4-FFF2-40B4-BE49-F238E27FC236}">
                <a16:creationId xmlns:a16="http://schemas.microsoft.com/office/drawing/2014/main" id="{C61CD074-48EC-4129-B90A-26851AAFAF5B}"/>
              </a:ext>
            </a:extLst>
          </p:cNvPr>
          <p:cNvPicPr>
            <a:picLocks noChangeAspect="1"/>
          </p:cNvPicPr>
          <p:nvPr/>
        </p:nvPicPr>
        <p:blipFill rotWithShape="1">
          <a:blip r:embed="rId3"/>
          <a:srcRect l="12201" t="41600" r="61812" b="18400"/>
          <a:stretch/>
        </p:blipFill>
        <p:spPr>
          <a:xfrm>
            <a:off x="0" y="3121076"/>
            <a:ext cx="9124950" cy="3736924"/>
          </a:xfrm>
          <a:prstGeom prst="rect">
            <a:avLst/>
          </a:prstGeom>
        </p:spPr>
      </p:pic>
      <p:sp>
        <p:nvSpPr>
          <p:cNvPr id="7" name="Content Placeholder 5">
            <a:extLst>
              <a:ext uri="{FF2B5EF4-FFF2-40B4-BE49-F238E27FC236}">
                <a16:creationId xmlns:a16="http://schemas.microsoft.com/office/drawing/2014/main" id="{4F444669-8CFE-44CA-8386-54BF7A9D0F28}"/>
              </a:ext>
            </a:extLst>
          </p:cNvPr>
          <p:cNvSpPr>
            <a:spLocks noGrp="1"/>
          </p:cNvSpPr>
          <p:nvPr>
            <p:ph sz="half" idx="1"/>
          </p:nvPr>
        </p:nvSpPr>
        <p:spPr>
          <a:xfrm>
            <a:off x="171166" y="726158"/>
            <a:ext cx="9144000" cy="5812755"/>
          </a:xfrm>
        </p:spPr>
        <p:txBody>
          <a:bodyPr>
            <a:normAutofit/>
          </a:bodyPr>
          <a:lstStyle/>
          <a:p>
            <a:pPr marL="342900" lvl="1" indent="-342900">
              <a:buFont typeface="Arial" panose="020B0604020202020204" pitchFamily="34" charset="0"/>
              <a:buChar char="•"/>
            </a:pPr>
            <a:r>
              <a:rPr lang="en-ZA" sz="2000" dirty="0"/>
              <a:t>Various water resources assessment/feasibility studies </a:t>
            </a:r>
          </a:p>
          <a:p>
            <a:pPr marL="342900" lvl="1" indent="-342900">
              <a:buFont typeface="Arial" panose="020B0604020202020204" pitchFamily="34" charset="0"/>
              <a:buChar char="•"/>
            </a:pPr>
            <a:r>
              <a:rPr lang="en-US" sz="2000" dirty="0"/>
              <a:t>NFEPA wetlands and Wetland Prioritization and rehabilitation Planning </a:t>
            </a:r>
            <a:endParaRPr lang="en-ZA" sz="2000" dirty="0"/>
          </a:p>
          <a:p>
            <a:pPr marL="342900" lvl="1" indent="-342900">
              <a:buFont typeface="Arial" panose="020B0604020202020204" pitchFamily="34" charset="0"/>
              <a:buChar char="•"/>
            </a:pPr>
            <a:r>
              <a:rPr lang="en-ZA" sz="2000" dirty="0"/>
              <a:t>GIS layers (</a:t>
            </a:r>
            <a:r>
              <a:rPr lang="en-US" sz="2000" dirty="0"/>
              <a:t>National Wetland Map 5, land cover, </a:t>
            </a:r>
            <a:r>
              <a:rPr lang="en-US" sz="2000" dirty="0" err="1"/>
              <a:t>etc</a:t>
            </a:r>
            <a:r>
              <a:rPr lang="en-US" sz="2000" dirty="0"/>
              <a:t>)</a:t>
            </a:r>
            <a:r>
              <a:rPr lang="en-ZA" sz="2000" dirty="0"/>
              <a:t>, satellite imagery</a:t>
            </a:r>
          </a:p>
          <a:p>
            <a:pPr marL="342900" lvl="1" indent="-342900">
              <a:buFont typeface="Arial" panose="020B0604020202020204" pitchFamily="34" charset="0"/>
              <a:buChar char="•"/>
            </a:pPr>
            <a:r>
              <a:rPr lang="en-ZA" sz="2000" dirty="0" err="1"/>
              <a:t>WfWetlands</a:t>
            </a:r>
            <a:r>
              <a:rPr lang="en-ZA" sz="2000" dirty="0"/>
              <a:t> Provincial Strategic planning</a:t>
            </a:r>
          </a:p>
          <a:p>
            <a:pPr marL="342900" lvl="1" indent="-342900">
              <a:buFont typeface="Arial" panose="020B0604020202020204" pitchFamily="34" charset="0"/>
              <a:buChar char="•"/>
            </a:pPr>
            <a:r>
              <a:rPr lang="en-ZA" sz="2000" dirty="0"/>
              <a:t>Early /historical aerial imagery </a:t>
            </a:r>
          </a:p>
          <a:p>
            <a:pPr marL="342900" lvl="1" indent="-342900">
              <a:buFont typeface="Arial" panose="020B0604020202020204" pitchFamily="34" charset="0"/>
              <a:buChar char="•"/>
            </a:pPr>
            <a:r>
              <a:rPr lang="en-ZA" sz="2000" dirty="0"/>
              <a:t>SWSA (2021) refined from 2017 </a:t>
            </a:r>
          </a:p>
          <a:p>
            <a:pPr marL="228600" lvl="1">
              <a:spcBef>
                <a:spcPts val="1000"/>
              </a:spcBef>
            </a:pPr>
            <a:endParaRPr lang="en-ZA" sz="1800" dirty="0"/>
          </a:p>
          <a:p>
            <a:pPr marL="228600" lvl="1">
              <a:spcBef>
                <a:spcPts val="1000"/>
              </a:spcBef>
            </a:pPr>
            <a:endParaRPr lang="en-GB" sz="1800" dirty="0"/>
          </a:p>
          <a:p>
            <a:endParaRPr lang="en-US" sz="1800" dirty="0"/>
          </a:p>
          <a:p>
            <a:endParaRPr lang="en-US" sz="1800" dirty="0"/>
          </a:p>
        </p:txBody>
      </p:sp>
    </p:spTree>
    <p:extLst>
      <p:ext uri="{BB962C8B-B14F-4D97-AF65-F5344CB8AC3E}">
        <p14:creationId xmlns:p14="http://schemas.microsoft.com/office/powerpoint/2010/main" val="1483946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35</a:t>
            </a:fld>
            <a:endParaRPr lang="en-ZA" dirty="0"/>
          </a:p>
        </p:txBody>
      </p:sp>
      <p:sp>
        <p:nvSpPr>
          <p:cNvPr id="9" name="Title 7"/>
          <p:cNvSpPr>
            <a:spLocks noGrp="1" noChangeArrowheads="1"/>
          </p:cNvSpPr>
          <p:nvPr>
            <p:ph type="title"/>
          </p:nvPr>
        </p:nvSpPr>
        <p:spPr bwMode="auto">
          <a:xfrm>
            <a:off x="0" y="217549"/>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Information available</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 Groundwater</a:t>
            </a:r>
            <a:endPar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10" name="Content Placeholder 5">
            <a:extLst>
              <a:ext uri="{FF2B5EF4-FFF2-40B4-BE49-F238E27FC236}">
                <a16:creationId xmlns:a16="http://schemas.microsoft.com/office/drawing/2014/main" id="{A9EA699D-4FF5-47E9-A720-53E607728E63}"/>
              </a:ext>
            </a:extLst>
          </p:cNvPr>
          <p:cNvSpPr>
            <a:spLocks noGrp="1"/>
          </p:cNvSpPr>
          <p:nvPr>
            <p:ph sz="half" idx="1"/>
          </p:nvPr>
        </p:nvSpPr>
        <p:spPr>
          <a:xfrm>
            <a:off x="0" y="908721"/>
            <a:ext cx="8820472" cy="5812755"/>
          </a:xfrm>
        </p:spPr>
        <p:txBody>
          <a:bodyPr>
            <a:normAutofit/>
          </a:bodyPr>
          <a:lstStyle/>
          <a:p>
            <a:pPr marL="342900" lvl="1" indent="-342900">
              <a:buFont typeface="Arial" panose="020B0604020202020204" pitchFamily="34" charset="0"/>
              <a:buChar char="•"/>
            </a:pPr>
            <a:r>
              <a:rPr lang="en-ZA" sz="2000" dirty="0"/>
              <a:t>Various water resources assessment/ feasibility studies</a:t>
            </a:r>
          </a:p>
          <a:p>
            <a:pPr marL="342900" lvl="1" indent="-342900">
              <a:buFont typeface="Arial" panose="020B0604020202020204" pitchFamily="34" charset="0"/>
              <a:buChar char="•"/>
            </a:pPr>
            <a:r>
              <a:rPr lang="en-ZA" sz="2000" dirty="0"/>
              <a:t>WARMS data</a:t>
            </a:r>
          </a:p>
          <a:p>
            <a:pPr marL="342900" lvl="1" indent="-342900">
              <a:buFont typeface="Arial" panose="020B0604020202020204" pitchFamily="34" charset="0"/>
              <a:buChar char="•"/>
            </a:pPr>
            <a:r>
              <a:rPr lang="en-ZA" sz="2000" dirty="0"/>
              <a:t>WR2012 hydrology and groundwater information</a:t>
            </a:r>
          </a:p>
          <a:p>
            <a:pPr marL="342900" lvl="1" indent="-342900">
              <a:buFont typeface="Arial" panose="020B0604020202020204" pitchFamily="34" charset="0"/>
              <a:buChar char="•"/>
            </a:pPr>
            <a:r>
              <a:rPr lang="en-US" sz="2000" dirty="0"/>
              <a:t>Eastern Cape Groundwater Masterplan</a:t>
            </a:r>
            <a:endParaRPr lang="en-ZA" sz="2000" dirty="0"/>
          </a:p>
          <a:p>
            <a:pPr marL="342900" lvl="1" indent="-342900">
              <a:buFont typeface="Arial" panose="020B0604020202020204" pitchFamily="34" charset="0"/>
              <a:buChar char="•"/>
            </a:pPr>
            <a:r>
              <a:rPr lang="en-ZA" sz="2000" dirty="0"/>
              <a:t>Municipal Services Assessments</a:t>
            </a:r>
          </a:p>
          <a:p>
            <a:pPr marL="342900" lvl="1" indent="-342900">
              <a:buFont typeface="Arial" panose="020B0604020202020204" pitchFamily="34" charset="0"/>
              <a:buChar char="•"/>
            </a:pPr>
            <a:r>
              <a:rPr lang="en-US" sz="2000" dirty="0"/>
              <a:t>Validation and Verification (V&amp;V) of Existing Lawful Water Use</a:t>
            </a:r>
          </a:p>
          <a:p>
            <a:pPr marL="342900" lvl="1" indent="-342900">
              <a:buFont typeface="Arial" panose="020B0604020202020204" pitchFamily="34" charset="0"/>
              <a:buChar char="•"/>
            </a:pPr>
            <a:r>
              <a:rPr lang="en-ZA" sz="2000" dirty="0"/>
              <a:t>National Census data (Stats SA, 2011) and General Household Survey (2016)</a:t>
            </a:r>
          </a:p>
          <a:p>
            <a:pPr marL="342900" lvl="1" indent="-342900">
              <a:buFont typeface="Arial" panose="020B0604020202020204" pitchFamily="34" charset="0"/>
              <a:buChar char="•"/>
            </a:pPr>
            <a:r>
              <a:rPr lang="en-ZA" sz="2000" dirty="0"/>
              <a:t>ISP, reconciliation strategies</a:t>
            </a:r>
          </a:p>
          <a:p>
            <a:pPr marL="342900" lvl="1" indent="-342900">
              <a:buFont typeface="Arial" panose="020B0604020202020204" pitchFamily="34" charset="0"/>
              <a:buChar char="•"/>
            </a:pPr>
            <a:r>
              <a:rPr lang="en-ZA" sz="2000" dirty="0"/>
              <a:t>All towns studies</a:t>
            </a:r>
          </a:p>
          <a:p>
            <a:pPr marL="342900" lvl="1" indent="-342900">
              <a:buFont typeface="Arial" panose="020B0604020202020204" pitchFamily="34" charset="0"/>
              <a:buChar char="•"/>
            </a:pPr>
            <a:r>
              <a:rPr lang="en-ZA" sz="2000" dirty="0"/>
              <a:t>Reserve studies for groundwater</a:t>
            </a:r>
          </a:p>
          <a:p>
            <a:pPr marL="342900" lvl="1" indent="-342900">
              <a:buFont typeface="Arial" panose="020B0604020202020204" pitchFamily="34" charset="0"/>
              <a:buChar char="•"/>
            </a:pPr>
            <a:r>
              <a:rPr lang="en-ZA" sz="2000" dirty="0"/>
              <a:t>Early /historical aerial imagery </a:t>
            </a:r>
          </a:p>
          <a:p>
            <a:pPr marL="342900" lvl="1" indent="-342900">
              <a:buFont typeface="Arial" panose="020B0604020202020204" pitchFamily="34" charset="0"/>
              <a:buChar char="•"/>
            </a:pPr>
            <a:r>
              <a:rPr lang="en-ZA" sz="2000" dirty="0"/>
              <a:t>SWSA (2021) refined from 2017 </a:t>
            </a:r>
          </a:p>
          <a:p>
            <a:pPr marL="228600" lvl="1">
              <a:spcBef>
                <a:spcPts val="1000"/>
              </a:spcBef>
            </a:pPr>
            <a:endParaRPr lang="en-ZA" sz="1800" dirty="0"/>
          </a:p>
          <a:p>
            <a:pPr marL="228600" lvl="1">
              <a:spcBef>
                <a:spcPts val="1000"/>
              </a:spcBef>
            </a:pPr>
            <a:endParaRPr lang="en-GB" sz="1800" dirty="0"/>
          </a:p>
          <a:p>
            <a:endParaRPr lang="en-US" sz="1800" dirty="0"/>
          </a:p>
          <a:p>
            <a:endParaRPr lang="en-US" sz="1800" dirty="0"/>
          </a:p>
        </p:txBody>
      </p:sp>
    </p:spTree>
    <p:extLst>
      <p:ext uri="{BB962C8B-B14F-4D97-AF65-F5344CB8AC3E}">
        <p14:creationId xmlns:p14="http://schemas.microsoft.com/office/powerpoint/2010/main" val="2086256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36</a:t>
            </a:fld>
            <a:endParaRPr lang="en-ZA" dirty="0"/>
          </a:p>
        </p:txBody>
      </p:sp>
      <p:sp>
        <p:nvSpPr>
          <p:cNvPr id="9" name="Title 7"/>
          <p:cNvSpPr>
            <a:spLocks noGrp="1" noChangeArrowheads="1"/>
          </p:cNvSpPr>
          <p:nvPr>
            <p:ph type="title"/>
          </p:nvPr>
        </p:nvSpPr>
        <p:spPr bwMode="auto">
          <a:xfrm>
            <a:off x="0" y="217549"/>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Key Gaps</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  Groundwater</a:t>
            </a:r>
            <a:endPar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5" name="Picture 4">
            <a:extLst>
              <a:ext uri="{FF2B5EF4-FFF2-40B4-BE49-F238E27FC236}">
                <a16:creationId xmlns:a16="http://schemas.microsoft.com/office/drawing/2014/main" id="{9B52F720-88CB-4D5C-8077-A1F0F2F7AD0E}"/>
              </a:ext>
            </a:extLst>
          </p:cNvPr>
          <p:cNvPicPr>
            <a:picLocks noChangeAspect="1"/>
          </p:cNvPicPr>
          <p:nvPr/>
        </p:nvPicPr>
        <p:blipFill rotWithShape="1">
          <a:blip r:embed="rId3"/>
          <a:srcRect l="10829" t="34067" r="60612" b="32770"/>
          <a:stretch/>
        </p:blipFill>
        <p:spPr>
          <a:xfrm>
            <a:off x="-7590" y="1001048"/>
            <a:ext cx="9197890" cy="3004015"/>
          </a:xfrm>
          <a:prstGeom prst="rect">
            <a:avLst/>
          </a:prstGeom>
        </p:spPr>
      </p:pic>
    </p:spTree>
    <p:extLst>
      <p:ext uri="{BB962C8B-B14F-4D97-AF65-F5344CB8AC3E}">
        <p14:creationId xmlns:p14="http://schemas.microsoft.com/office/powerpoint/2010/main" val="4242179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37</a:t>
            </a:fld>
            <a:endParaRPr lang="en-ZA" dirty="0"/>
          </a:p>
        </p:txBody>
      </p:sp>
      <p:sp>
        <p:nvSpPr>
          <p:cNvPr id="9" name="Title 7"/>
          <p:cNvSpPr>
            <a:spLocks noGrp="1" noChangeArrowheads="1"/>
          </p:cNvSpPr>
          <p:nvPr>
            <p:ph type="title"/>
          </p:nvPr>
        </p:nvSpPr>
        <p:spPr bwMode="auto">
          <a:xfrm>
            <a:off x="0" y="229759"/>
            <a:ext cx="9124950" cy="521681"/>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Information available and key gaps</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 Estuaries</a:t>
            </a:r>
            <a:endPar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5" name="Content Placeholder 5">
            <a:extLst>
              <a:ext uri="{FF2B5EF4-FFF2-40B4-BE49-F238E27FC236}">
                <a16:creationId xmlns:a16="http://schemas.microsoft.com/office/drawing/2014/main" id="{F8E30962-2DAE-4589-98E7-0BCCCB1D036B}"/>
              </a:ext>
            </a:extLst>
          </p:cNvPr>
          <p:cNvSpPr txBox="1">
            <a:spLocks/>
          </p:cNvSpPr>
          <p:nvPr/>
        </p:nvSpPr>
        <p:spPr>
          <a:xfrm>
            <a:off x="179512" y="845221"/>
            <a:ext cx="8964488" cy="5812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pPr>
            <a:r>
              <a:rPr lang="en-ZA" sz="2000" dirty="0">
                <a:latin typeface="Arial" panose="020B0604020202020204" pitchFamily="34" charset="0"/>
                <a:cs typeface="Arial" panose="020B0604020202020204" pitchFamily="34" charset="0"/>
              </a:rPr>
              <a:t>Various water resources assessment/ feasibility studies undertaken in the catchment</a:t>
            </a:r>
          </a:p>
          <a:p>
            <a:pPr marL="228600" lvl="1">
              <a:spcBef>
                <a:spcPts val="1000"/>
              </a:spcBef>
            </a:pPr>
            <a:r>
              <a:rPr lang="en-ZA" sz="2000" dirty="0">
                <a:latin typeface="Arial" panose="020B0604020202020204" pitchFamily="34" charset="0"/>
                <a:cs typeface="Arial" panose="020B0604020202020204" pitchFamily="34" charset="0"/>
              </a:rPr>
              <a:t>Various Reserve studies for estuaries (20)</a:t>
            </a:r>
          </a:p>
          <a:p>
            <a:pPr marL="228600" lvl="1">
              <a:spcBef>
                <a:spcPts val="1000"/>
              </a:spcBef>
            </a:pPr>
            <a:r>
              <a:rPr lang="en-ZA" sz="2000" b="1" dirty="0">
                <a:latin typeface="Arial" panose="020B0604020202020204" pitchFamily="34" charset="0"/>
                <a:cs typeface="Arial" panose="020B0604020202020204" pitchFamily="34" charset="0"/>
              </a:rPr>
              <a:t>National Biodiversity Assessment of estuaries (2018)</a:t>
            </a:r>
          </a:p>
          <a:p>
            <a:pPr marL="228600" lvl="1">
              <a:spcBef>
                <a:spcPts val="1000"/>
              </a:spcBef>
            </a:pPr>
            <a:r>
              <a:rPr lang="en-ZA" sz="2000" dirty="0">
                <a:latin typeface="Arial" panose="020B0604020202020204" pitchFamily="34" charset="0"/>
                <a:cs typeface="Arial" panose="020B0604020202020204" pitchFamily="34" charset="0"/>
              </a:rPr>
              <a:t>Estuarine stations (DWS)</a:t>
            </a:r>
          </a:p>
          <a:p>
            <a:pPr marL="228600" lvl="1">
              <a:spcBef>
                <a:spcPts val="1000"/>
              </a:spcBef>
            </a:pPr>
            <a:r>
              <a:rPr lang="en-ZA" sz="2000" dirty="0">
                <a:latin typeface="Arial" panose="020B0604020202020204" pitchFamily="34" charset="0"/>
                <a:cs typeface="Arial" panose="020B0604020202020204" pitchFamily="34" charset="0"/>
              </a:rPr>
              <a:t>SAEON aerial imagery</a:t>
            </a:r>
          </a:p>
          <a:p>
            <a:pPr marL="228600" lvl="1">
              <a:spcBef>
                <a:spcPts val="1000"/>
              </a:spcBef>
            </a:pPr>
            <a:r>
              <a:rPr lang="en-ZA" sz="2000" dirty="0">
                <a:latin typeface="Arial" panose="020B0604020202020204" pitchFamily="34" charset="0"/>
                <a:cs typeface="Arial" panose="020B0604020202020204" pitchFamily="34" charset="0"/>
              </a:rPr>
              <a:t>Estuarine management plans</a:t>
            </a:r>
          </a:p>
          <a:p>
            <a:pPr marL="228600" lvl="1">
              <a:spcBef>
                <a:spcPts val="1000"/>
              </a:spcBef>
            </a:pPr>
            <a:r>
              <a:rPr lang="en-ZA" sz="2000" dirty="0">
                <a:latin typeface="Arial" panose="020B0604020202020204" pitchFamily="34" charset="0"/>
                <a:cs typeface="Arial" panose="020B0604020202020204" pitchFamily="34" charset="0"/>
              </a:rPr>
              <a:t>SWSA (2021) refined from 2017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74F5050-C936-49DB-8DD4-5B0F23997F3D}"/>
              </a:ext>
            </a:extLst>
          </p:cNvPr>
          <p:cNvPicPr>
            <a:picLocks noChangeAspect="1"/>
          </p:cNvPicPr>
          <p:nvPr/>
        </p:nvPicPr>
        <p:blipFill rotWithShape="1">
          <a:blip r:embed="rId3"/>
          <a:srcRect l="10467" t="38789" r="60512" b="30276"/>
          <a:stretch/>
        </p:blipFill>
        <p:spPr>
          <a:xfrm>
            <a:off x="-97083" y="4178300"/>
            <a:ext cx="9349630" cy="2802903"/>
          </a:xfrm>
          <a:prstGeom prst="rect">
            <a:avLst/>
          </a:prstGeom>
        </p:spPr>
      </p:pic>
    </p:spTree>
    <p:extLst>
      <p:ext uri="{BB962C8B-B14F-4D97-AF65-F5344CB8AC3E}">
        <p14:creationId xmlns:p14="http://schemas.microsoft.com/office/powerpoint/2010/main" val="1550677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38</a:t>
            </a:fld>
            <a:endParaRPr lang="en-ZA" dirty="0"/>
          </a:p>
        </p:txBody>
      </p:sp>
      <p:sp>
        <p:nvSpPr>
          <p:cNvPr id="9" name="Title 7"/>
          <p:cNvSpPr>
            <a:spLocks noGrp="1" noChangeArrowheads="1"/>
          </p:cNvSpPr>
          <p:nvPr>
            <p:ph type="title"/>
          </p:nvPr>
        </p:nvSpPr>
        <p:spPr bwMode="auto">
          <a:xfrm>
            <a:off x="0" y="184024"/>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a:solidFill>
                  <a:srgbClr val="FFFFFF"/>
                </a:solidFill>
                <a:effectLst>
                  <a:outerShdw blurRad="38100" dist="38100" dir="2700000" algn="tl">
                    <a:srgbClr val="000000">
                      <a:alpha val="43137"/>
                    </a:srgbClr>
                  </a:outerShdw>
                </a:effectLst>
                <a:latin typeface="Century Gothic" panose="020B0502020202020204" pitchFamily="34" charset="0"/>
              </a:rPr>
              <a:t>Information available and key gaps: Socio-economics  </a:t>
            </a:r>
            <a:endPar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5" name="Content Placeholder 5">
            <a:extLst>
              <a:ext uri="{FF2B5EF4-FFF2-40B4-BE49-F238E27FC236}">
                <a16:creationId xmlns:a16="http://schemas.microsoft.com/office/drawing/2014/main" id="{F8E30962-2DAE-4589-98E7-0BCCCB1D036B}"/>
              </a:ext>
            </a:extLst>
          </p:cNvPr>
          <p:cNvSpPr txBox="1">
            <a:spLocks/>
          </p:cNvSpPr>
          <p:nvPr/>
        </p:nvSpPr>
        <p:spPr>
          <a:xfrm>
            <a:off x="179512" y="836712"/>
            <a:ext cx="8964488" cy="5812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pPr>
            <a:r>
              <a:rPr lang="en-ZA" sz="2000" dirty="0">
                <a:latin typeface="Arial" panose="020B0604020202020204" pitchFamily="34" charset="0"/>
                <a:cs typeface="Arial" panose="020B0604020202020204" pitchFamily="34" charset="0"/>
              </a:rPr>
              <a:t>Municipal Services Assessments</a:t>
            </a:r>
          </a:p>
          <a:p>
            <a:pPr marL="228600" lvl="1">
              <a:spcBef>
                <a:spcPts val="1000"/>
              </a:spcBef>
            </a:pPr>
            <a:r>
              <a:rPr lang="en-US" sz="2000" dirty="0">
                <a:latin typeface="Arial" panose="020B0604020202020204" pitchFamily="34" charset="0"/>
                <a:cs typeface="Arial" panose="020B0604020202020204" pitchFamily="34" charset="0"/>
              </a:rPr>
              <a:t>Water Supply and Drought Operating Rules for Stand-Alone Dams or Schemes</a:t>
            </a:r>
          </a:p>
          <a:p>
            <a:pPr marL="228600" lvl="1">
              <a:spcBef>
                <a:spcPts val="1000"/>
              </a:spcBef>
            </a:pPr>
            <a:r>
              <a:rPr lang="en-GB" sz="2000" dirty="0">
                <a:latin typeface="Arial" panose="020B0604020202020204" pitchFamily="34" charset="0"/>
                <a:cs typeface="Arial" panose="020B0604020202020204" pitchFamily="34" charset="0"/>
              </a:rPr>
              <a:t>Department of Rural Development and Land Reform </a:t>
            </a:r>
            <a:r>
              <a:rPr lang="en-ZA" sz="2000" dirty="0">
                <a:latin typeface="Arial" panose="020B0604020202020204" pitchFamily="34" charset="0"/>
                <a:cs typeface="Arial" panose="020B0604020202020204" pitchFamily="34" charset="0"/>
              </a:rPr>
              <a:t>National Census data (Stats SA, 2011) and General Household Survey (2016)</a:t>
            </a:r>
          </a:p>
          <a:p>
            <a:pPr marL="228600" lvl="1">
              <a:spcBef>
                <a:spcPts val="1000"/>
              </a:spcBef>
            </a:pPr>
            <a:r>
              <a:rPr lang="en-US" sz="2000" dirty="0">
                <a:latin typeface="Arial" panose="020B0604020202020204" pitchFamily="34" charset="0"/>
                <a:cs typeface="Arial" panose="020B0604020202020204" pitchFamily="34" charset="0"/>
              </a:rPr>
              <a:t>DEA (egis.environment.gov.za)</a:t>
            </a:r>
          </a:p>
          <a:p>
            <a:pPr marL="228600" lvl="1">
              <a:spcBef>
                <a:spcPts val="1000"/>
              </a:spcBef>
            </a:pPr>
            <a:r>
              <a:rPr lang="en-GB" sz="2000" dirty="0">
                <a:latin typeface="Arial" panose="020B0604020202020204" pitchFamily="34" charset="0"/>
                <a:cs typeface="Arial" panose="020B0604020202020204" pitchFamily="34" charset="0"/>
              </a:rPr>
              <a:t>Water boards annual reports</a:t>
            </a:r>
          </a:p>
          <a:p>
            <a:pPr marL="228600" lvl="1">
              <a:spcBef>
                <a:spcPts val="1000"/>
              </a:spcBef>
            </a:pPr>
            <a:r>
              <a:rPr lang="en-US" sz="2000" dirty="0">
                <a:latin typeface="Arial" panose="020B0604020202020204" pitchFamily="34" charset="0"/>
                <a:cs typeface="Arial" panose="020B0604020202020204" pitchFamily="34" charset="0"/>
              </a:rPr>
              <a:t>Municipal reports </a:t>
            </a:r>
          </a:p>
          <a:p>
            <a:pPr marL="228600" lvl="1">
              <a:spcBef>
                <a:spcPts val="1000"/>
              </a:spcBef>
            </a:pPr>
            <a:r>
              <a:rPr lang="en-GB" sz="2000" dirty="0">
                <a:latin typeface="Arial" panose="020B0604020202020204" pitchFamily="34" charset="0"/>
                <a:cs typeface="Arial" panose="020B0604020202020204" pitchFamily="34" charset="0"/>
              </a:rPr>
              <a:t>Ecosystem Service Flow Data</a:t>
            </a:r>
            <a:endParaRPr lang="en-US" sz="2000" dirty="0">
              <a:latin typeface="Arial" panose="020B0604020202020204" pitchFamily="34" charset="0"/>
              <a:cs typeface="Arial" panose="020B0604020202020204" pitchFamily="34" charset="0"/>
            </a:endParaRPr>
          </a:p>
          <a:p>
            <a:pPr marL="228600" lvl="1">
              <a:spcBef>
                <a:spcPts val="1000"/>
              </a:spcBef>
            </a:pPr>
            <a:r>
              <a:rPr lang="en-US" sz="2000" dirty="0">
                <a:latin typeface="Arial" panose="020B0604020202020204" pitchFamily="34" charset="0"/>
                <a:cs typeface="Arial" panose="020B0604020202020204" pitchFamily="34" charset="0"/>
              </a:rPr>
              <a:t>Satellite imagery</a:t>
            </a:r>
          </a:p>
          <a:p>
            <a:pPr marL="228600" lvl="1">
              <a:spcBef>
                <a:spcPts val="1000"/>
              </a:spcBef>
            </a:pPr>
            <a:r>
              <a:rPr lang="en-ZA" sz="2000" dirty="0">
                <a:latin typeface="Arial" panose="020B0604020202020204" pitchFamily="34" charset="0"/>
                <a:cs typeface="Arial" panose="020B0604020202020204" pitchFamily="34" charset="0"/>
              </a:rPr>
              <a:t>National Quasi Social Accounting Matrix</a:t>
            </a:r>
            <a:r>
              <a:rPr lang="en-US" sz="20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D150BE19-3B5F-466D-9DB0-744E1E20ECBF}"/>
              </a:ext>
            </a:extLst>
          </p:cNvPr>
          <p:cNvPicPr>
            <a:picLocks noChangeAspect="1"/>
          </p:cNvPicPr>
          <p:nvPr/>
        </p:nvPicPr>
        <p:blipFill rotWithShape="1">
          <a:blip r:embed="rId3"/>
          <a:srcRect l="10813" t="58123" r="60237" b="10800"/>
          <a:stretch/>
        </p:blipFill>
        <p:spPr>
          <a:xfrm>
            <a:off x="0" y="4229099"/>
            <a:ext cx="9271322" cy="2704136"/>
          </a:xfrm>
          <a:prstGeom prst="rect">
            <a:avLst/>
          </a:prstGeom>
        </p:spPr>
      </p:pic>
    </p:spTree>
    <p:extLst>
      <p:ext uri="{BB962C8B-B14F-4D97-AF65-F5344CB8AC3E}">
        <p14:creationId xmlns:p14="http://schemas.microsoft.com/office/powerpoint/2010/main" val="4273069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39</a:t>
            </a:fld>
            <a:endParaRPr lang="en-ZA" dirty="0"/>
          </a:p>
        </p:txBody>
      </p:sp>
      <p:sp>
        <p:nvSpPr>
          <p:cNvPr id="9" name="Title 7"/>
          <p:cNvSpPr>
            <a:spLocks noGrp="1" noChangeArrowheads="1"/>
          </p:cNvSpPr>
          <p:nvPr>
            <p:ph type="title"/>
          </p:nvPr>
        </p:nvSpPr>
        <p:spPr bwMode="auto">
          <a:xfrm>
            <a:off x="0" y="217549"/>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Key Gaps</a:t>
            </a:r>
            <a:r>
              <a:rPr lang="en-US" sz="2400" b="1">
                <a:solidFill>
                  <a:srgbClr val="FFFFFF"/>
                </a:solidFill>
                <a:effectLst>
                  <a:outerShdw blurRad="38100" dist="38100" dir="2700000" algn="tl">
                    <a:srgbClr val="000000">
                      <a:alpha val="43137"/>
                    </a:srgbClr>
                  </a:outerShdw>
                </a:effectLst>
                <a:latin typeface="Century Gothic" panose="020B0502020202020204" pitchFamily="34" charset="0"/>
              </a:rPr>
              <a:t>: Integrated</a:t>
            </a:r>
            <a:endPar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pic>
        <p:nvPicPr>
          <p:cNvPr id="4" name="Picture 3">
            <a:extLst>
              <a:ext uri="{FF2B5EF4-FFF2-40B4-BE49-F238E27FC236}">
                <a16:creationId xmlns:a16="http://schemas.microsoft.com/office/drawing/2014/main" id="{FA339203-57E9-41E9-BF15-F880EDD0D36E}"/>
              </a:ext>
            </a:extLst>
          </p:cNvPr>
          <p:cNvPicPr>
            <a:picLocks noChangeAspect="1"/>
          </p:cNvPicPr>
          <p:nvPr/>
        </p:nvPicPr>
        <p:blipFill rotWithShape="1">
          <a:blip r:embed="rId3"/>
          <a:srcRect l="10625" t="29699" r="60238" b="33200"/>
          <a:stretch/>
        </p:blipFill>
        <p:spPr>
          <a:xfrm>
            <a:off x="-29872" y="796737"/>
            <a:ext cx="9289619" cy="3312275"/>
          </a:xfrm>
          <a:prstGeom prst="rect">
            <a:avLst/>
          </a:prstGeom>
        </p:spPr>
      </p:pic>
      <p:sp>
        <p:nvSpPr>
          <p:cNvPr id="10" name="Content Placeholder 5">
            <a:extLst>
              <a:ext uri="{FF2B5EF4-FFF2-40B4-BE49-F238E27FC236}">
                <a16:creationId xmlns:a16="http://schemas.microsoft.com/office/drawing/2014/main" id="{4304D02F-13B7-4624-9329-9634431C0100}"/>
              </a:ext>
            </a:extLst>
          </p:cNvPr>
          <p:cNvSpPr txBox="1">
            <a:spLocks/>
          </p:cNvSpPr>
          <p:nvPr/>
        </p:nvSpPr>
        <p:spPr>
          <a:xfrm>
            <a:off x="80231" y="4005064"/>
            <a:ext cx="8964488" cy="2068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spcAft>
                <a:spcPts val="1200"/>
              </a:spcAft>
            </a:pPr>
            <a:r>
              <a:rPr lang="en-ZA" sz="1800" dirty="0">
                <a:latin typeface="Arial" panose="020B0604020202020204" pitchFamily="34" charset="0"/>
                <a:cs typeface="Arial" panose="020B0604020202020204" pitchFamily="34" charset="0"/>
              </a:rPr>
              <a:t>Although not as such a gap</a:t>
            </a:r>
          </a:p>
          <a:p>
            <a:pPr marL="685800" lvl="2">
              <a:lnSpc>
                <a:spcPct val="100000"/>
              </a:lnSpc>
              <a:spcBef>
                <a:spcPts val="600"/>
              </a:spcBef>
              <a:spcAft>
                <a:spcPts val="600"/>
              </a:spcAft>
            </a:pPr>
            <a:r>
              <a:rPr lang="en-ZA" sz="1600" dirty="0">
                <a:latin typeface="Arial" panose="020B0604020202020204" pitchFamily="34" charset="0"/>
                <a:cs typeface="Arial" panose="020B0604020202020204" pitchFamily="34" charset="0"/>
              </a:rPr>
              <a:t>Accessibility constraints to parts of the study area can prevent the site selection process.</a:t>
            </a:r>
          </a:p>
          <a:p>
            <a:pPr marL="685800" lvl="2">
              <a:lnSpc>
                <a:spcPct val="100000"/>
              </a:lnSpc>
              <a:spcBef>
                <a:spcPts val="600"/>
              </a:spcBef>
              <a:spcAft>
                <a:spcPts val="600"/>
              </a:spcAft>
            </a:pPr>
            <a:r>
              <a:rPr lang="en-ZA" sz="1600" dirty="0">
                <a:latin typeface="Arial" panose="020B0604020202020204" pitchFamily="34" charset="0"/>
                <a:cs typeface="Arial" panose="020B0604020202020204" pitchFamily="34" charset="0"/>
              </a:rPr>
              <a:t>Permits to survey certain rivers might also be problematic. </a:t>
            </a:r>
          </a:p>
          <a:p>
            <a:pPr marL="685800" lvl="2">
              <a:lnSpc>
                <a:spcPct val="100000"/>
              </a:lnSpc>
              <a:spcBef>
                <a:spcPts val="600"/>
              </a:spcBef>
              <a:spcAft>
                <a:spcPts val="600"/>
              </a:spcAft>
            </a:pPr>
            <a:r>
              <a:rPr lang="en-ZA" sz="1600" dirty="0">
                <a:latin typeface="Arial" panose="020B0604020202020204" pitchFamily="34" charset="0"/>
                <a:cs typeface="Arial" panose="020B0604020202020204" pitchFamily="34" charset="0"/>
              </a:rPr>
              <a:t>Liaison with stakeholders (farmers through irrigation boards and/ or Water User Associations), CapeNature and/or </a:t>
            </a:r>
            <a:r>
              <a:rPr lang="en-ZA" sz="1600" dirty="0" err="1">
                <a:latin typeface="Arial" panose="020B0604020202020204" pitchFamily="34" charset="0"/>
                <a:cs typeface="Arial" panose="020B0604020202020204" pitchFamily="34" charset="0"/>
              </a:rPr>
              <a:t>SANPark</a:t>
            </a:r>
            <a:r>
              <a:rPr lang="en-ZA" sz="1600" dirty="0">
                <a:latin typeface="Arial" panose="020B0604020202020204" pitchFamily="34" charset="0"/>
                <a:cs typeface="Arial" panose="020B0604020202020204" pitchFamily="34" charset="0"/>
              </a:rPr>
              <a:t> officials.</a:t>
            </a:r>
          </a:p>
        </p:txBody>
      </p:sp>
    </p:spTree>
    <p:extLst>
      <p:ext uri="{BB962C8B-B14F-4D97-AF65-F5344CB8AC3E}">
        <p14:creationId xmlns:p14="http://schemas.microsoft.com/office/powerpoint/2010/main" val="4236239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Area</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4</a:t>
            </a:fld>
            <a:endParaRPr lang="en-ZA"/>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82" t="2161" r="1782" b="2323"/>
          <a:stretch/>
        </p:blipFill>
        <p:spPr>
          <a:xfrm>
            <a:off x="-4783" y="763650"/>
            <a:ext cx="9161303" cy="6094350"/>
          </a:xfrm>
          <a:prstGeom prst="rect">
            <a:avLst/>
          </a:prstGeom>
        </p:spPr>
      </p:pic>
      <p:sp>
        <p:nvSpPr>
          <p:cNvPr id="4" name="Rectangular Callout 3"/>
          <p:cNvSpPr/>
          <p:nvPr/>
        </p:nvSpPr>
        <p:spPr>
          <a:xfrm>
            <a:off x="323528" y="5222340"/>
            <a:ext cx="792088" cy="432048"/>
          </a:xfrm>
          <a:prstGeom prst="wedgeRectCallout">
            <a:avLst>
              <a:gd name="adj1" fmla="val 215718"/>
              <a:gd name="adj2" fmla="val 55117"/>
            </a:avLst>
          </a:prstGeom>
          <a:gradFill>
            <a:gsLst>
              <a:gs pos="73000">
                <a:schemeClr val="accent3">
                  <a:lumMod val="20000"/>
                  <a:lumOff val="80000"/>
                </a:schemeClr>
              </a:gs>
              <a:gs pos="8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3399"/>
                </a:solidFill>
              </a:rPr>
              <a:t>K80&amp;K90</a:t>
            </a:r>
          </a:p>
        </p:txBody>
      </p:sp>
      <p:sp>
        <p:nvSpPr>
          <p:cNvPr id="7" name="Rectangular Callout 6"/>
          <p:cNvSpPr/>
          <p:nvPr/>
        </p:nvSpPr>
        <p:spPr>
          <a:xfrm>
            <a:off x="4211960" y="2060848"/>
            <a:ext cx="1173495" cy="432048"/>
          </a:xfrm>
          <a:prstGeom prst="wedgeRectCallout">
            <a:avLst>
              <a:gd name="adj1" fmla="val 179509"/>
              <a:gd name="adj2" fmla="val 220002"/>
            </a:avLst>
          </a:prstGeom>
          <a:gradFill>
            <a:gsLst>
              <a:gs pos="73000">
                <a:schemeClr val="accent3">
                  <a:lumMod val="20000"/>
                  <a:lumOff val="80000"/>
                </a:schemeClr>
              </a:gs>
              <a:gs pos="8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3399"/>
                </a:solidFill>
              </a:rPr>
              <a:t>T10, T20, T70, T80&amp;T90</a:t>
            </a:r>
          </a:p>
        </p:txBody>
      </p:sp>
      <p:sp>
        <p:nvSpPr>
          <p:cNvPr id="10" name="Rectangular Callout 9"/>
          <p:cNvSpPr/>
          <p:nvPr/>
        </p:nvSpPr>
        <p:spPr>
          <a:xfrm>
            <a:off x="6169918" y="1628800"/>
            <a:ext cx="576064" cy="432048"/>
          </a:xfrm>
          <a:prstGeom prst="wedgeRectCallout">
            <a:avLst>
              <a:gd name="adj1" fmla="val 305655"/>
              <a:gd name="adj2" fmla="val 143712"/>
            </a:avLst>
          </a:prstGeom>
          <a:gradFill>
            <a:gsLst>
              <a:gs pos="73000">
                <a:schemeClr val="accent3">
                  <a:lumMod val="20000"/>
                  <a:lumOff val="80000"/>
                </a:schemeClr>
              </a:gs>
              <a:gs pos="8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3399"/>
                </a:solidFill>
              </a:rPr>
              <a:t>T60</a:t>
            </a:r>
          </a:p>
        </p:txBody>
      </p:sp>
      <p:sp>
        <p:nvSpPr>
          <p:cNvPr id="2" name="TextBox 1"/>
          <p:cNvSpPr txBox="1"/>
          <p:nvPr/>
        </p:nvSpPr>
        <p:spPr>
          <a:xfrm>
            <a:off x="323528" y="1060099"/>
            <a:ext cx="4488536" cy="461665"/>
          </a:xfrm>
          <a:prstGeom prst="rect">
            <a:avLst/>
          </a:prstGeom>
          <a:noFill/>
        </p:spPr>
        <p:txBody>
          <a:bodyPr wrap="none" rtlCol="0">
            <a:spAutoFit/>
          </a:bodyPr>
          <a:lstStyle/>
          <a:p>
            <a:r>
              <a:rPr lang="en-ZA" sz="2400" b="1" dirty="0"/>
              <a:t>WMA 7, excluding Mzimvubu (T3)</a:t>
            </a:r>
          </a:p>
        </p:txBody>
      </p:sp>
    </p:spTree>
    <p:extLst>
      <p:ext uri="{BB962C8B-B14F-4D97-AF65-F5344CB8AC3E}">
        <p14:creationId xmlns:p14="http://schemas.microsoft.com/office/powerpoint/2010/main" val="979990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9050" y="734048"/>
            <a:ext cx="9124950" cy="4961185"/>
          </a:xfrm>
        </p:spPr>
        <p:txBody>
          <a:bodyPr>
            <a:normAutofit/>
          </a:bodyPr>
          <a:lstStyle/>
          <a:p>
            <a:r>
              <a:rPr lang="en-US" sz="2200" dirty="0"/>
              <a:t>Step 2 from the integrated framework </a:t>
            </a:r>
            <a:r>
              <a:rPr lang="en-US" sz="1600" i="1" dirty="0"/>
              <a:t>(Development of Procedures to </a:t>
            </a:r>
            <a:r>
              <a:rPr lang="en-US" sz="1600" i="1" dirty="0" err="1"/>
              <a:t>operationalise</a:t>
            </a:r>
            <a:r>
              <a:rPr lang="en-US" sz="1600" i="1" dirty="0"/>
              <a:t> Resource Directed Measures (DWS, 2017)).</a:t>
            </a:r>
          </a:p>
          <a:p>
            <a:r>
              <a:rPr lang="en-US" sz="2200" dirty="0"/>
              <a:t>What are IUAs</a:t>
            </a:r>
          </a:p>
          <a:p>
            <a:pPr lvl="1"/>
            <a:r>
              <a:rPr lang="en-ZA" sz="2000" dirty="0"/>
              <a:t>Spatial units consisting of significant water resources for which </a:t>
            </a:r>
            <a:r>
              <a:rPr lang="en-ZA" sz="2000" b="1" dirty="0"/>
              <a:t>water resource / management classes </a:t>
            </a:r>
            <a:r>
              <a:rPr lang="en-ZA" sz="2000" dirty="0"/>
              <a:t>are determined </a:t>
            </a:r>
          </a:p>
        </p:txBody>
      </p:sp>
      <p:sp>
        <p:nvSpPr>
          <p:cNvPr id="8" name="Slide Number Placeholder 7"/>
          <p:cNvSpPr>
            <a:spLocks noGrp="1"/>
          </p:cNvSpPr>
          <p:nvPr>
            <p:ph type="sldNum" sz="quarter" idx="12"/>
          </p:nvPr>
        </p:nvSpPr>
        <p:spPr/>
        <p:txBody>
          <a:bodyPr/>
          <a:lstStyle/>
          <a:p>
            <a:fld id="{212AE970-E955-4E79-9CA7-874CA946C027}" type="slidenum">
              <a:rPr lang="en-ZA" smtClean="0"/>
              <a:pPr/>
              <a:t>40</a:t>
            </a:fld>
            <a:endParaRPr lang="en-ZA" dirty="0"/>
          </a:p>
        </p:txBody>
      </p:sp>
      <p:sp>
        <p:nvSpPr>
          <p:cNvPr id="9" name="Title 7"/>
          <p:cNvSpPr>
            <a:spLocks noGrp="1" noChangeArrowheads="1"/>
          </p:cNvSpPr>
          <p:nvPr>
            <p:ph type="title"/>
          </p:nvPr>
        </p:nvSpPr>
        <p:spPr bwMode="auto">
          <a:xfrm>
            <a:off x="0" y="42217"/>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Integrated Units of Analysis (IUAs) </a:t>
            </a:r>
          </a:p>
        </p:txBody>
      </p:sp>
      <p:sp>
        <p:nvSpPr>
          <p:cNvPr id="7" name="Content Placeholder 5">
            <a:extLst>
              <a:ext uri="{FF2B5EF4-FFF2-40B4-BE49-F238E27FC236}">
                <a16:creationId xmlns:a16="http://schemas.microsoft.com/office/drawing/2014/main" id="{D4E4F369-5065-4AA3-A4F4-EDAFDE5089F7}"/>
              </a:ext>
            </a:extLst>
          </p:cNvPr>
          <p:cNvSpPr txBox="1">
            <a:spLocks/>
          </p:cNvSpPr>
          <p:nvPr/>
        </p:nvSpPr>
        <p:spPr>
          <a:xfrm>
            <a:off x="-145421" y="2606201"/>
            <a:ext cx="4707896" cy="4961185"/>
          </a:xfr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r>
              <a:rPr lang="en-ZA" sz="1800" dirty="0"/>
              <a:t>Describes the </a:t>
            </a:r>
            <a:r>
              <a:rPr lang="en-US" sz="1800" dirty="0"/>
              <a:t>desired condition of the resource and the degree to which it can be utilized</a:t>
            </a:r>
          </a:p>
          <a:p>
            <a:pPr lvl="2"/>
            <a:r>
              <a:rPr lang="en-US" sz="1800" dirty="0"/>
              <a:t>Sets the boundaries for the volume, distribution and quality of the Ecological Reserve and RQOs and must be managed</a:t>
            </a:r>
            <a:endParaRPr lang="en-ZA" sz="1800" dirty="0"/>
          </a:p>
        </p:txBody>
      </p:sp>
      <p:sp>
        <p:nvSpPr>
          <p:cNvPr id="15" name="Content Placeholder 5">
            <a:extLst>
              <a:ext uri="{FF2B5EF4-FFF2-40B4-BE49-F238E27FC236}">
                <a16:creationId xmlns:a16="http://schemas.microsoft.com/office/drawing/2014/main" id="{1DF777A2-F23D-4F77-98CD-EAF76071EF8F}"/>
              </a:ext>
            </a:extLst>
          </p:cNvPr>
          <p:cNvSpPr txBox="1">
            <a:spLocks/>
          </p:cNvSpPr>
          <p:nvPr/>
        </p:nvSpPr>
        <p:spPr>
          <a:xfrm>
            <a:off x="19050" y="4716769"/>
            <a:ext cx="4878875" cy="1281342"/>
          </a:xfr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ZA" sz="1900" dirty="0"/>
              <a:t>Based mainly on socio-economic zones, but further includes ecological conditions at a sub-catchment scale</a:t>
            </a:r>
          </a:p>
        </p:txBody>
      </p:sp>
      <p:pic>
        <p:nvPicPr>
          <p:cNvPr id="5" name="Picture 4">
            <a:extLst>
              <a:ext uri="{FF2B5EF4-FFF2-40B4-BE49-F238E27FC236}">
                <a16:creationId xmlns:a16="http://schemas.microsoft.com/office/drawing/2014/main" id="{1667A886-0F86-4F52-AFB3-FCEC66277A4E}"/>
              </a:ext>
            </a:extLst>
          </p:cNvPr>
          <p:cNvPicPr>
            <a:picLocks noChangeAspect="1"/>
          </p:cNvPicPr>
          <p:nvPr/>
        </p:nvPicPr>
        <p:blipFill>
          <a:blip r:embed="rId3"/>
          <a:stretch>
            <a:fillRect/>
          </a:stretch>
        </p:blipFill>
        <p:spPr>
          <a:xfrm>
            <a:off x="4562475" y="2606201"/>
            <a:ext cx="4544628" cy="3130367"/>
          </a:xfrm>
          <a:prstGeom prst="rect">
            <a:avLst/>
          </a:prstGeom>
        </p:spPr>
      </p:pic>
    </p:spTree>
    <p:extLst>
      <p:ext uri="{BB962C8B-B14F-4D97-AF65-F5344CB8AC3E}">
        <p14:creationId xmlns:p14="http://schemas.microsoft.com/office/powerpoint/2010/main" val="2667801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FAAB412F-977C-4814-AD2C-EE68B84B3F33}"/>
              </a:ext>
            </a:extLst>
          </p:cNvPr>
          <p:cNvCxnSpPr>
            <a:cxnSpLocks/>
          </p:cNvCxnSpPr>
          <p:nvPr/>
        </p:nvCxnSpPr>
        <p:spPr>
          <a:xfrm flipH="1">
            <a:off x="5537435" y="4739707"/>
            <a:ext cx="290542" cy="192487"/>
          </a:xfrm>
          <a:prstGeom prst="line">
            <a:avLst/>
          </a:prstGeom>
          <a:noFill/>
          <a:ln w="38100" cap="flat" cmpd="sng" algn="ctr">
            <a:solidFill>
              <a:srgbClr val="002060"/>
            </a:solidFill>
            <a:prstDash val="solid"/>
            <a:miter lim="800000"/>
          </a:ln>
          <a:effectLst/>
        </p:spPr>
      </p:cxnSp>
      <p:cxnSp>
        <p:nvCxnSpPr>
          <p:cNvPr id="68" name="Straight Connector 67">
            <a:extLst>
              <a:ext uri="{FF2B5EF4-FFF2-40B4-BE49-F238E27FC236}">
                <a16:creationId xmlns:a16="http://schemas.microsoft.com/office/drawing/2014/main" id="{5B429423-C7BE-4967-B07D-53A7EB69B649}"/>
              </a:ext>
            </a:extLst>
          </p:cNvPr>
          <p:cNvCxnSpPr>
            <a:cxnSpLocks/>
            <a:stCxn id="67" idx="1"/>
          </p:cNvCxnSpPr>
          <p:nvPr/>
        </p:nvCxnSpPr>
        <p:spPr>
          <a:xfrm flipH="1" flipV="1">
            <a:off x="5467577" y="5438217"/>
            <a:ext cx="337327" cy="2139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1"/>
          </p:nvPr>
        </p:nvSpPr>
        <p:spPr>
          <a:xfrm>
            <a:off x="-49613" y="827947"/>
            <a:ext cx="9124950" cy="5898219"/>
          </a:xfrm>
        </p:spPr>
        <p:txBody>
          <a:bodyPr>
            <a:noAutofit/>
          </a:bodyPr>
          <a:lstStyle/>
          <a:p>
            <a:pPr marL="0" lvl="1" indent="0">
              <a:lnSpc>
                <a:spcPct val="107000"/>
              </a:lnSpc>
              <a:spcBef>
                <a:spcPts val="1000"/>
              </a:spcBef>
              <a:spcAft>
                <a:spcPts val="800"/>
              </a:spcAft>
              <a:buNone/>
            </a:pPr>
            <a:endParaRPr lang="en-ZA" sz="1600" dirty="0"/>
          </a:p>
          <a:p>
            <a:pPr marL="228600" lvl="1">
              <a:spcBef>
                <a:spcPts val="1000"/>
              </a:spcBef>
            </a:pPr>
            <a:endParaRPr lang="en-ZA" sz="1600" dirty="0"/>
          </a:p>
          <a:p>
            <a:endParaRPr lang="en-US" sz="1600" b="1" i="1" dirty="0"/>
          </a:p>
        </p:txBody>
      </p:sp>
      <p:sp>
        <p:nvSpPr>
          <p:cNvPr id="9" name="Title 7"/>
          <p:cNvSpPr>
            <a:spLocks noGrp="1" noChangeArrowheads="1"/>
          </p:cNvSpPr>
          <p:nvPr>
            <p:ph type="title"/>
          </p:nvPr>
        </p:nvSpPr>
        <p:spPr bwMode="auto">
          <a:xfrm>
            <a:off x="0" y="222834"/>
            <a:ext cx="9124950" cy="535531"/>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Integrated Units of Analysis: Delineation  </a:t>
            </a:r>
          </a:p>
        </p:txBody>
      </p:sp>
      <p:grpSp>
        <p:nvGrpSpPr>
          <p:cNvPr id="31" name="Group 30">
            <a:extLst>
              <a:ext uri="{FF2B5EF4-FFF2-40B4-BE49-F238E27FC236}">
                <a16:creationId xmlns:a16="http://schemas.microsoft.com/office/drawing/2014/main" id="{AA745AFA-F384-4FEA-9010-281E71325F9F}"/>
              </a:ext>
            </a:extLst>
          </p:cNvPr>
          <p:cNvGrpSpPr/>
          <p:nvPr/>
        </p:nvGrpSpPr>
        <p:grpSpPr>
          <a:xfrm>
            <a:off x="1021181" y="940619"/>
            <a:ext cx="7990358" cy="5008398"/>
            <a:chOff x="1316061" y="2131847"/>
            <a:chExt cx="7210863" cy="4677199"/>
          </a:xfrm>
        </p:grpSpPr>
        <p:sp>
          <p:nvSpPr>
            <p:cNvPr id="38" name="Oval 37">
              <a:extLst>
                <a:ext uri="{FF2B5EF4-FFF2-40B4-BE49-F238E27FC236}">
                  <a16:creationId xmlns:a16="http://schemas.microsoft.com/office/drawing/2014/main" id="{8D89E719-43BA-41B6-9D84-9B5D674399AD}"/>
                </a:ext>
              </a:extLst>
            </p:cNvPr>
            <p:cNvSpPr/>
            <p:nvPr/>
          </p:nvSpPr>
          <p:spPr>
            <a:xfrm>
              <a:off x="3314579" y="3072092"/>
              <a:ext cx="2694350" cy="2760386"/>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TextBox 38">
              <a:extLst>
                <a:ext uri="{FF2B5EF4-FFF2-40B4-BE49-F238E27FC236}">
                  <a16:creationId xmlns:a16="http://schemas.microsoft.com/office/drawing/2014/main" id="{6E29FCA3-0C2C-48D1-98DE-46AADB023AC7}"/>
                </a:ext>
              </a:extLst>
            </p:cNvPr>
            <p:cNvSpPr txBox="1"/>
            <p:nvPr/>
          </p:nvSpPr>
          <p:spPr>
            <a:xfrm>
              <a:off x="3721213" y="3837794"/>
              <a:ext cx="1973367" cy="948498"/>
            </a:xfrm>
            <a:prstGeom prst="rect">
              <a:avLst/>
            </a:prstGeom>
            <a:noFill/>
          </p:spPr>
          <p:txBody>
            <a:bodyPr wrap="square" rtlCol="0">
              <a:spAutoFit/>
            </a:bodyPr>
            <a:lstStyle/>
            <a:p>
              <a:pPr algn="ctr"/>
              <a:r>
                <a:rPr lang="en-US" sz="3000" dirty="0">
                  <a:solidFill>
                    <a:schemeClr val="bg1"/>
                  </a:solidFill>
                </a:rPr>
                <a:t>Socio-economics</a:t>
              </a:r>
              <a:endParaRPr lang="en-ZA" sz="3000" dirty="0">
                <a:solidFill>
                  <a:schemeClr val="bg1"/>
                </a:solidFill>
              </a:endParaRPr>
            </a:p>
          </p:txBody>
        </p:sp>
        <p:sp>
          <p:nvSpPr>
            <p:cNvPr id="40" name="Oval 39">
              <a:extLst>
                <a:ext uri="{FF2B5EF4-FFF2-40B4-BE49-F238E27FC236}">
                  <a16:creationId xmlns:a16="http://schemas.microsoft.com/office/drawing/2014/main" id="{F09BC9D3-5E2A-4209-A980-CCBFA45F010E}"/>
                </a:ext>
              </a:extLst>
            </p:cNvPr>
            <p:cNvSpPr/>
            <p:nvPr/>
          </p:nvSpPr>
          <p:spPr>
            <a:xfrm>
              <a:off x="5148274" y="2385004"/>
              <a:ext cx="1783526" cy="1674801"/>
            </a:xfrm>
            <a:prstGeom prst="ellipse">
              <a:avLst/>
            </a:prstGeom>
            <a:solidFill>
              <a:schemeClr val="accent5">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1" name="Oval 40">
              <a:extLst>
                <a:ext uri="{FF2B5EF4-FFF2-40B4-BE49-F238E27FC236}">
                  <a16:creationId xmlns:a16="http://schemas.microsoft.com/office/drawing/2014/main" id="{F65695AB-D5DC-4EB7-9CA5-9A7563B333ED}"/>
                </a:ext>
              </a:extLst>
            </p:cNvPr>
            <p:cNvSpPr/>
            <p:nvPr/>
          </p:nvSpPr>
          <p:spPr>
            <a:xfrm>
              <a:off x="3700754" y="5134245"/>
              <a:ext cx="1783526" cy="1674801"/>
            </a:xfrm>
            <a:prstGeom prst="ellipse">
              <a:avLst/>
            </a:prstGeom>
            <a:solidFill>
              <a:srgbClr val="0066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41">
              <a:extLst>
                <a:ext uri="{FF2B5EF4-FFF2-40B4-BE49-F238E27FC236}">
                  <a16:creationId xmlns:a16="http://schemas.microsoft.com/office/drawing/2014/main" id="{84935043-D95C-4121-B535-9C33081E2B09}"/>
                </a:ext>
              </a:extLst>
            </p:cNvPr>
            <p:cNvSpPr txBox="1"/>
            <p:nvPr/>
          </p:nvSpPr>
          <p:spPr>
            <a:xfrm>
              <a:off x="4126513" y="2143288"/>
              <a:ext cx="1839800" cy="287424"/>
            </a:xfrm>
            <a:prstGeom prst="rect">
              <a:avLst/>
            </a:prstGeom>
            <a:noFill/>
          </p:spPr>
          <p:txBody>
            <a:bodyPr wrap="square" rtlCol="0">
              <a:spAutoFit/>
            </a:bodyPr>
            <a:lstStyle>
              <a:defPPr>
                <a:defRPr lang="en-US"/>
              </a:defPPr>
              <a:lvl1pPr algn="ctr">
                <a:defRPr sz="2000">
                  <a:solidFill>
                    <a:schemeClr val="bg1"/>
                  </a:solidFill>
                </a:defRPr>
              </a:lvl1pPr>
            </a:lstStyle>
            <a:p>
              <a:endParaRPr lang="en-ZA" sz="1400" i="1" dirty="0"/>
            </a:p>
          </p:txBody>
        </p:sp>
        <p:sp>
          <p:nvSpPr>
            <p:cNvPr id="43" name="TextBox 42">
              <a:extLst>
                <a:ext uri="{FF2B5EF4-FFF2-40B4-BE49-F238E27FC236}">
                  <a16:creationId xmlns:a16="http://schemas.microsoft.com/office/drawing/2014/main" id="{D011CB71-ABEB-4251-A3D5-26AE72517DA2}"/>
                </a:ext>
              </a:extLst>
            </p:cNvPr>
            <p:cNvSpPr txBox="1"/>
            <p:nvPr/>
          </p:nvSpPr>
          <p:spPr>
            <a:xfrm>
              <a:off x="5083141" y="2902446"/>
              <a:ext cx="1973367" cy="776044"/>
            </a:xfrm>
            <a:prstGeom prst="rect">
              <a:avLst/>
            </a:prstGeom>
            <a:noFill/>
          </p:spPr>
          <p:txBody>
            <a:bodyPr wrap="square" rtlCol="0">
              <a:spAutoFit/>
            </a:bodyPr>
            <a:lstStyle/>
            <a:p>
              <a:pPr algn="ctr"/>
              <a:r>
                <a:rPr lang="en-US" sz="1600" dirty="0">
                  <a:solidFill>
                    <a:schemeClr val="bg1"/>
                  </a:solidFill>
                </a:rPr>
                <a:t>Socio-economic zones</a:t>
              </a:r>
            </a:p>
            <a:p>
              <a:pPr algn="ctr"/>
              <a:r>
                <a:rPr lang="en-US" sz="1600" dirty="0">
                  <a:solidFill>
                    <a:schemeClr val="bg1"/>
                  </a:solidFill>
                </a:rPr>
                <a:t> (SEZ)</a:t>
              </a:r>
            </a:p>
            <a:p>
              <a:pPr algn="ctr"/>
              <a:endParaRPr lang="en-ZA" sz="1600" i="1" dirty="0">
                <a:solidFill>
                  <a:schemeClr val="bg1"/>
                </a:solidFill>
              </a:endParaRPr>
            </a:p>
          </p:txBody>
        </p:sp>
        <p:sp>
          <p:nvSpPr>
            <p:cNvPr id="45" name="TextBox 44">
              <a:extLst>
                <a:ext uri="{FF2B5EF4-FFF2-40B4-BE49-F238E27FC236}">
                  <a16:creationId xmlns:a16="http://schemas.microsoft.com/office/drawing/2014/main" id="{E39EEE1D-DF3A-413C-9440-A7531F6DE545}"/>
                </a:ext>
              </a:extLst>
            </p:cNvPr>
            <p:cNvSpPr txBox="1"/>
            <p:nvPr/>
          </p:nvSpPr>
          <p:spPr>
            <a:xfrm>
              <a:off x="3742451" y="5636530"/>
              <a:ext cx="1670549" cy="517363"/>
            </a:xfrm>
            <a:prstGeom prst="rect">
              <a:avLst/>
            </a:prstGeom>
            <a:noFill/>
          </p:spPr>
          <p:txBody>
            <a:bodyPr wrap="square" rtlCol="0">
              <a:spAutoFit/>
            </a:bodyPr>
            <a:lstStyle/>
            <a:p>
              <a:pPr algn="ctr"/>
              <a:r>
                <a:rPr lang="en-US" sz="1500" dirty="0">
                  <a:solidFill>
                    <a:schemeClr val="bg1"/>
                  </a:solidFill>
                </a:rPr>
                <a:t> Describe aquatic ecosystems services</a:t>
              </a:r>
              <a:endParaRPr lang="en-ZA" sz="1500" dirty="0">
                <a:solidFill>
                  <a:schemeClr val="bg1"/>
                </a:solidFill>
              </a:endParaRPr>
            </a:p>
          </p:txBody>
        </p:sp>
        <p:sp>
          <p:nvSpPr>
            <p:cNvPr id="47" name="Oval 46">
              <a:extLst>
                <a:ext uri="{FF2B5EF4-FFF2-40B4-BE49-F238E27FC236}">
                  <a16:creationId xmlns:a16="http://schemas.microsoft.com/office/drawing/2014/main" id="{EF397FF4-869F-43EC-B01C-F43C203F5CC5}"/>
                </a:ext>
              </a:extLst>
            </p:cNvPr>
            <p:cNvSpPr/>
            <p:nvPr/>
          </p:nvSpPr>
          <p:spPr>
            <a:xfrm>
              <a:off x="2969418" y="2376723"/>
              <a:ext cx="1510843" cy="1567200"/>
            </a:xfrm>
            <a:prstGeom prst="ellipse">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9" name="TextBox 48">
              <a:extLst>
                <a:ext uri="{FF2B5EF4-FFF2-40B4-BE49-F238E27FC236}">
                  <a16:creationId xmlns:a16="http://schemas.microsoft.com/office/drawing/2014/main" id="{A14249A1-EC34-4C70-898B-554BC170019C}"/>
                </a:ext>
              </a:extLst>
            </p:cNvPr>
            <p:cNvSpPr txBox="1"/>
            <p:nvPr/>
          </p:nvSpPr>
          <p:spPr>
            <a:xfrm>
              <a:off x="1980623" y="2667903"/>
              <a:ext cx="1822781" cy="373651"/>
            </a:xfrm>
            <a:prstGeom prst="rect">
              <a:avLst/>
            </a:prstGeom>
            <a:noFill/>
          </p:spPr>
          <p:txBody>
            <a:bodyPr wrap="square" rtlCol="0">
              <a:spAutoFit/>
            </a:bodyPr>
            <a:lstStyle/>
            <a:p>
              <a:pPr algn="ctr"/>
              <a:endParaRPr lang="en-ZA" sz="2000" dirty="0">
                <a:solidFill>
                  <a:schemeClr val="bg1"/>
                </a:solidFill>
              </a:endParaRPr>
            </a:p>
          </p:txBody>
        </p:sp>
        <p:sp>
          <p:nvSpPr>
            <p:cNvPr id="51" name="TextBox 50">
              <a:extLst>
                <a:ext uri="{FF2B5EF4-FFF2-40B4-BE49-F238E27FC236}">
                  <a16:creationId xmlns:a16="http://schemas.microsoft.com/office/drawing/2014/main" id="{7DC5C08F-0255-4670-958C-F18DFBC84344}"/>
                </a:ext>
              </a:extLst>
            </p:cNvPr>
            <p:cNvSpPr txBox="1"/>
            <p:nvPr/>
          </p:nvSpPr>
          <p:spPr>
            <a:xfrm>
              <a:off x="7098153" y="2300248"/>
              <a:ext cx="1428770" cy="525021"/>
            </a:xfrm>
            <a:prstGeom prst="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Economic Drivers</a:t>
              </a:r>
              <a:endParaRPr lang="en-ZA" sz="1600" dirty="0"/>
            </a:p>
          </p:txBody>
        </p:sp>
        <p:sp>
          <p:nvSpPr>
            <p:cNvPr id="53" name="TextBox 52">
              <a:extLst>
                <a:ext uri="{FF2B5EF4-FFF2-40B4-BE49-F238E27FC236}">
                  <a16:creationId xmlns:a16="http://schemas.microsoft.com/office/drawing/2014/main" id="{DC174156-BD5D-4008-9B79-D5E2BFC01188}"/>
                </a:ext>
              </a:extLst>
            </p:cNvPr>
            <p:cNvSpPr txBox="1"/>
            <p:nvPr/>
          </p:nvSpPr>
          <p:spPr>
            <a:xfrm>
              <a:off x="1316061" y="2131847"/>
              <a:ext cx="1673344" cy="293710"/>
            </a:xfrm>
            <a:prstGeom prst="rect">
              <a:avLst/>
            </a:prstGeom>
            <a:solidFill>
              <a:schemeClr val="accent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Irrigation/ Forestry</a:t>
              </a:r>
              <a:endParaRPr lang="en-ZA" sz="1600" dirty="0"/>
            </a:p>
          </p:txBody>
        </p:sp>
        <p:sp>
          <p:nvSpPr>
            <p:cNvPr id="54" name="TextBox 53">
              <a:extLst>
                <a:ext uri="{FF2B5EF4-FFF2-40B4-BE49-F238E27FC236}">
                  <a16:creationId xmlns:a16="http://schemas.microsoft.com/office/drawing/2014/main" id="{EF4FE733-893B-49A3-BFE2-A774C5EAD396}"/>
                </a:ext>
              </a:extLst>
            </p:cNvPr>
            <p:cNvSpPr txBox="1"/>
            <p:nvPr/>
          </p:nvSpPr>
          <p:spPr>
            <a:xfrm>
              <a:off x="7082176" y="3247924"/>
              <a:ext cx="1444748" cy="509603"/>
            </a:xfrm>
            <a:prstGeom prst="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Social Characteristics</a:t>
              </a:r>
              <a:endParaRPr lang="en-ZA" sz="1600" dirty="0"/>
            </a:p>
          </p:txBody>
        </p:sp>
        <p:sp>
          <p:nvSpPr>
            <p:cNvPr id="55" name="TextBox 54">
              <a:extLst>
                <a:ext uri="{FF2B5EF4-FFF2-40B4-BE49-F238E27FC236}">
                  <a16:creationId xmlns:a16="http://schemas.microsoft.com/office/drawing/2014/main" id="{A97D1D76-5BD1-41E8-87A3-5E5C23A64E10}"/>
                </a:ext>
              </a:extLst>
            </p:cNvPr>
            <p:cNvSpPr txBox="1"/>
            <p:nvPr/>
          </p:nvSpPr>
          <p:spPr>
            <a:xfrm>
              <a:off x="1600251" y="4511477"/>
              <a:ext cx="1973367" cy="301794"/>
            </a:xfrm>
            <a:prstGeom prst="rect">
              <a:avLst/>
            </a:prstGeom>
            <a:noFill/>
          </p:spPr>
          <p:txBody>
            <a:bodyPr wrap="square" rtlCol="0">
              <a:spAutoFit/>
            </a:bodyPr>
            <a:lstStyle/>
            <a:p>
              <a:pPr marL="285750" indent="-285750">
                <a:buFont typeface="Arial" panose="020B0604020202020204" pitchFamily="34" charset="0"/>
                <a:buChar char="•"/>
              </a:pPr>
              <a:endParaRPr lang="en-US" sz="1500" dirty="0">
                <a:solidFill>
                  <a:schemeClr val="bg1"/>
                </a:solidFill>
              </a:endParaRPr>
            </a:p>
          </p:txBody>
        </p:sp>
      </p:grpSp>
      <p:sp>
        <p:nvSpPr>
          <p:cNvPr id="56" name="TextBox 55">
            <a:extLst>
              <a:ext uri="{FF2B5EF4-FFF2-40B4-BE49-F238E27FC236}">
                <a16:creationId xmlns:a16="http://schemas.microsoft.com/office/drawing/2014/main" id="{D8C42EE9-5530-430D-BB47-82DCA6ED5746}"/>
              </a:ext>
            </a:extLst>
          </p:cNvPr>
          <p:cNvSpPr txBox="1"/>
          <p:nvPr/>
        </p:nvSpPr>
        <p:spPr>
          <a:xfrm>
            <a:off x="1021182" y="1443170"/>
            <a:ext cx="1828006" cy="470611"/>
          </a:xfrm>
          <a:prstGeom prst="rect">
            <a:avLst/>
          </a:prstGeom>
          <a:solidFill>
            <a:schemeClr val="accent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Protected/ conservation areas</a:t>
            </a:r>
            <a:endParaRPr lang="en-ZA" sz="1600" dirty="0"/>
          </a:p>
        </p:txBody>
      </p:sp>
      <p:sp>
        <p:nvSpPr>
          <p:cNvPr id="57" name="TextBox 56">
            <a:extLst>
              <a:ext uri="{FF2B5EF4-FFF2-40B4-BE49-F238E27FC236}">
                <a16:creationId xmlns:a16="http://schemas.microsoft.com/office/drawing/2014/main" id="{C1FAF51E-41FC-44A5-BB20-9897A8FE184A}"/>
              </a:ext>
            </a:extLst>
          </p:cNvPr>
          <p:cNvSpPr txBox="1"/>
          <p:nvPr/>
        </p:nvSpPr>
        <p:spPr>
          <a:xfrm>
            <a:off x="1013368" y="1996125"/>
            <a:ext cx="1828005" cy="698603"/>
          </a:xfrm>
          <a:prstGeom prst="rect">
            <a:avLst/>
          </a:prstGeom>
          <a:solidFill>
            <a:schemeClr val="accent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Ecological infrastructure and beneficiaries </a:t>
            </a:r>
            <a:endParaRPr lang="en-ZA" sz="1600" dirty="0"/>
          </a:p>
        </p:txBody>
      </p:sp>
      <p:sp>
        <p:nvSpPr>
          <p:cNvPr id="58" name="TextBox 57">
            <a:extLst>
              <a:ext uri="{FF2B5EF4-FFF2-40B4-BE49-F238E27FC236}">
                <a16:creationId xmlns:a16="http://schemas.microsoft.com/office/drawing/2014/main" id="{18FD1292-F39D-461E-A472-5F8554ACD83C}"/>
              </a:ext>
            </a:extLst>
          </p:cNvPr>
          <p:cNvSpPr txBox="1"/>
          <p:nvPr/>
        </p:nvSpPr>
        <p:spPr>
          <a:xfrm>
            <a:off x="1001077" y="2826561"/>
            <a:ext cx="1828005" cy="448637"/>
          </a:xfrm>
          <a:prstGeom prst="rect">
            <a:avLst/>
          </a:prstGeom>
          <a:solidFill>
            <a:schemeClr val="accent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Major dams and transfers</a:t>
            </a:r>
            <a:endParaRPr lang="en-ZA" sz="1600" dirty="0"/>
          </a:p>
        </p:txBody>
      </p:sp>
      <p:sp>
        <p:nvSpPr>
          <p:cNvPr id="59" name="Right Brace 58">
            <a:extLst>
              <a:ext uri="{FF2B5EF4-FFF2-40B4-BE49-F238E27FC236}">
                <a16:creationId xmlns:a16="http://schemas.microsoft.com/office/drawing/2014/main" id="{7EBE295F-60DD-4391-85F2-8C8AFA7BD372}"/>
              </a:ext>
            </a:extLst>
          </p:cNvPr>
          <p:cNvSpPr/>
          <p:nvPr/>
        </p:nvSpPr>
        <p:spPr>
          <a:xfrm flipH="1">
            <a:off x="754977" y="1084892"/>
            <a:ext cx="246099" cy="255685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0" name="TextBox 59">
            <a:extLst>
              <a:ext uri="{FF2B5EF4-FFF2-40B4-BE49-F238E27FC236}">
                <a16:creationId xmlns:a16="http://schemas.microsoft.com/office/drawing/2014/main" id="{9381482B-1D6A-48EC-962C-5CACD9D5E943}"/>
              </a:ext>
            </a:extLst>
          </p:cNvPr>
          <p:cNvSpPr txBox="1"/>
          <p:nvPr/>
        </p:nvSpPr>
        <p:spPr>
          <a:xfrm rot="16200000">
            <a:off x="-498256" y="2052732"/>
            <a:ext cx="1941366" cy="548789"/>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ctr"/>
          </a:lstStyle>
          <a:p>
            <a:r>
              <a:rPr lang="en-US" sz="1600" dirty="0"/>
              <a:t>Undertaken per primary catchment</a:t>
            </a:r>
            <a:endParaRPr lang="en-ZA" sz="1600" dirty="0"/>
          </a:p>
        </p:txBody>
      </p:sp>
      <p:sp>
        <p:nvSpPr>
          <p:cNvPr id="61" name="TextBox 60">
            <a:extLst>
              <a:ext uri="{FF2B5EF4-FFF2-40B4-BE49-F238E27FC236}">
                <a16:creationId xmlns:a16="http://schemas.microsoft.com/office/drawing/2014/main" id="{1290E7F7-1C4F-459F-B511-D295F31B66BE}"/>
              </a:ext>
            </a:extLst>
          </p:cNvPr>
          <p:cNvSpPr txBox="1"/>
          <p:nvPr/>
        </p:nvSpPr>
        <p:spPr>
          <a:xfrm>
            <a:off x="1021182" y="3513813"/>
            <a:ext cx="1828006" cy="340105"/>
          </a:xfrm>
          <a:prstGeom prst="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SEZs</a:t>
            </a:r>
            <a:endParaRPr lang="en-ZA" sz="1600" dirty="0"/>
          </a:p>
        </p:txBody>
      </p:sp>
      <p:cxnSp>
        <p:nvCxnSpPr>
          <p:cNvPr id="62" name="Straight Connector 61">
            <a:extLst>
              <a:ext uri="{FF2B5EF4-FFF2-40B4-BE49-F238E27FC236}">
                <a16:creationId xmlns:a16="http://schemas.microsoft.com/office/drawing/2014/main" id="{E9E76227-C92A-46C7-B6C2-B4EE2F2DA7D1}"/>
              </a:ext>
            </a:extLst>
          </p:cNvPr>
          <p:cNvCxnSpPr>
            <a:cxnSpLocks/>
            <a:stCxn id="51" idx="1"/>
          </p:cNvCxnSpPr>
          <p:nvPr/>
        </p:nvCxnSpPr>
        <p:spPr>
          <a:xfrm flipH="1">
            <a:off x="7071699" y="1402045"/>
            <a:ext cx="356618" cy="211518"/>
          </a:xfrm>
          <a:prstGeom prst="line">
            <a:avLst/>
          </a:prstGeom>
          <a:noFill/>
          <a:ln w="38100" cap="flat" cmpd="sng" algn="ctr">
            <a:solidFill>
              <a:srgbClr val="002060"/>
            </a:solidFill>
            <a:prstDash val="solid"/>
            <a:miter lim="800000"/>
          </a:ln>
          <a:effectLst/>
        </p:spPr>
      </p:cxnSp>
      <p:cxnSp>
        <p:nvCxnSpPr>
          <p:cNvPr id="63" name="Straight Connector 62">
            <a:extLst>
              <a:ext uri="{FF2B5EF4-FFF2-40B4-BE49-F238E27FC236}">
                <a16:creationId xmlns:a16="http://schemas.microsoft.com/office/drawing/2014/main" id="{64EDB737-2741-4D81-9D2D-AF64B1C33C6B}"/>
              </a:ext>
            </a:extLst>
          </p:cNvPr>
          <p:cNvCxnSpPr>
            <a:cxnSpLocks/>
            <a:stCxn id="54" idx="1"/>
          </p:cNvCxnSpPr>
          <p:nvPr/>
        </p:nvCxnSpPr>
        <p:spPr>
          <a:xfrm flipH="1" flipV="1">
            <a:off x="7161275" y="2408571"/>
            <a:ext cx="249339" cy="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6B7FBD7-3E54-4787-AF9C-02C551D0EAE8}"/>
              </a:ext>
            </a:extLst>
          </p:cNvPr>
          <p:cNvSpPr txBox="1"/>
          <p:nvPr/>
        </p:nvSpPr>
        <p:spPr>
          <a:xfrm>
            <a:off x="2889555" y="1687032"/>
            <a:ext cx="1490999" cy="584775"/>
          </a:xfrm>
          <a:prstGeom prst="rect">
            <a:avLst/>
          </a:prstGeom>
          <a:noFill/>
        </p:spPr>
        <p:txBody>
          <a:bodyPr wrap="square">
            <a:spAutoFit/>
          </a:bodyPr>
          <a:lstStyle/>
          <a:p>
            <a:pPr algn="ctr"/>
            <a:r>
              <a:rPr lang="en-US" sz="1600" dirty="0">
                <a:solidFill>
                  <a:schemeClr val="bg1"/>
                </a:solidFill>
              </a:rPr>
              <a:t>Key drivers</a:t>
            </a:r>
          </a:p>
          <a:p>
            <a:pPr algn="ctr"/>
            <a:r>
              <a:rPr lang="en-US" sz="1600" i="1" dirty="0">
                <a:solidFill>
                  <a:schemeClr val="bg1"/>
                </a:solidFill>
              </a:rPr>
              <a:t>(delineate)</a:t>
            </a:r>
            <a:endParaRPr lang="en-ZA" sz="1600" dirty="0">
              <a:solidFill>
                <a:schemeClr val="bg1"/>
              </a:solidFill>
            </a:endParaRPr>
          </a:p>
        </p:txBody>
      </p:sp>
      <p:sp>
        <p:nvSpPr>
          <p:cNvPr id="66" name="TextBox 65">
            <a:extLst>
              <a:ext uri="{FF2B5EF4-FFF2-40B4-BE49-F238E27FC236}">
                <a16:creationId xmlns:a16="http://schemas.microsoft.com/office/drawing/2014/main" id="{3635E643-8F26-4508-97B1-3E27D3941EA7}"/>
              </a:ext>
            </a:extLst>
          </p:cNvPr>
          <p:cNvSpPr txBox="1"/>
          <p:nvPr/>
        </p:nvSpPr>
        <p:spPr>
          <a:xfrm>
            <a:off x="5827977" y="4532092"/>
            <a:ext cx="1554194" cy="562199"/>
          </a:xfrm>
          <a:prstGeom prst="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Ecological infrastructure</a:t>
            </a:r>
            <a:endParaRPr lang="en-ZA" sz="1600" dirty="0"/>
          </a:p>
        </p:txBody>
      </p:sp>
      <p:sp>
        <p:nvSpPr>
          <p:cNvPr id="67" name="TextBox 66">
            <a:extLst>
              <a:ext uri="{FF2B5EF4-FFF2-40B4-BE49-F238E27FC236}">
                <a16:creationId xmlns:a16="http://schemas.microsoft.com/office/drawing/2014/main" id="{997A8117-A1CC-497D-AEB0-177B142EA467}"/>
              </a:ext>
            </a:extLst>
          </p:cNvPr>
          <p:cNvSpPr txBox="1"/>
          <p:nvPr/>
        </p:nvSpPr>
        <p:spPr>
          <a:xfrm>
            <a:off x="5804904" y="5371042"/>
            <a:ext cx="1600340" cy="562199"/>
          </a:xfrm>
          <a:prstGeom prst="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Beneficiaries</a:t>
            </a:r>
            <a:endParaRPr lang="en-ZA" sz="1600" dirty="0"/>
          </a:p>
        </p:txBody>
      </p:sp>
      <p:sp>
        <p:nvSpPr>
          <p:cNvPr id="69" name="TextBox 68">
            <a:extLst>
              <a:ext uri="{FF2B5EF4-FFF2-40B4-BE49-F238E27FC236}">
                <a16:creationId xmlns:a16="http://schemas.microsoft.com/office/drawing/2014/main" id="{30D9ED21-3480-4552-9A4C-B0AC545807C9}"/>
              </a:ext>
            </a:extLst>
          </p:cNvPr>
          <p:cNvSpPr txBox="1"/>
          <p:nvPr/>
        </p:nvSpPr>
        <p:spPr>
          <a:xfrm>
            <a:off x="7407531" y="2983302"/>
            <a:ext cx="1604008" cy="314508"/>
          </a:xfrm>
          <a:prstGeom prst="rect">
            <a:avLst/>
          </a:prstGeom>
          <a:solidFill>
            <a:schemeClr val="accent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Land Use</a:t>
            </a:r>
            <a:endParaRPr lang="en-ZA" sz="1600" dirty="0"/>
          </a:p>
        </p:txBody>
      </p:sp>
      <p:cxnSp>
        <p:nvCxnSpPr>
          <p:cNvPr id="70" name="Straight Connector 69">
            <a:extLst>
              <a:ext uri="{FF2B5EF4-FFF2-40B4-BE49-F238E27FC236}">
                <a16:creationId xmlns:a16="http://schemas.microsoft.com/office/drawing/2014/main" id="{9EE49407-CF20-48DD-B441-8D3EE3105ECE}"/>
              </a:ext>
            </a:extLst>
          </p:cNvPr>
          <p:cNvCxnSpPr>
            <a:cxnSpLocks/>
            <a:stCxn id="69" idx="1"/>
          </p:cNvCxnSpPr>
          <p:nvPr/>
        </p:nvCxnSpPr>
        <p:spPr>
          <a:xfrm flipH="1" flipV="1">
            <a:off x="6844874" y="2828899"/>
            <a:ext cx="562657" cy="31165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449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0" y="816915"/>
            <a:ext cx="9124950" cy="5898219"/>
          </a:xfrm>
        </p:spPr>
        <p:txBody>
          <a:bodyPr>
            <a:noAutofit/>
          </a:bodyPr>
          <a:lstStyle/>
          <a:p>
            <a:pPr marL="0" lvl="1" indent="0">
              <a:lnSpc>
                <a:spcPct val="107000"/>
              </a:lnSpc>
              <a:spcBef>
                <a:spcPts val="1000"/>
              </a:spcBef>
              <a:spcAft>
                <a:spcPts val="800"/>
              </a:spcAft>
              <a:buNone/>
            </a:pPr>
            <a:endParaRPr lang="en-ZA" sz="1600" dirty="0"/>
          </a:p>
          <a:p>
            <a:pPr marL="228600" lvl="1">
              <a:spcBef>
                <a:spcPts val="1000"/>
              </a:spcBef>
            </a:pPr>
            <a:endParaRPr lang="en-ZA" sz="1600" dirty="0"/>
          </a:p>
          <a:p>
            <a:endParaRPr lang="en-US" sz="1600" b="1" i="1"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42</a:t>
            </a:fld>
            <a:endParaRPr lang="en-ZA" dirty="0"/>
          </a:p>
        </p:txBody>
      </p:sp>
      <p:sp>
        <p:nvSpPr>
          <p:cNvPr id="9" name="Title 7"/>
          <p:cNvSpPr>
            <a:spLocks noGrp="1" noChangeArrowheads="1"/>
          </p:cNvSpPr>
          <p:nvPr>
            <p:ph type="title"/>
          </p:nvPr>
        </p:nvSpPr>
        <p:spPr bwMode="auto">
          <a:xfrm>
            <a:off x="0" y="217549"/>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Integrated Units of Analysis: Delineation</a:t>
            </a:r>
          </a:p>
        </p:txBody>
      </p:sp>
      <p:sp>
        <p:nvSpPr>
          <p:cNvPr id="10" name="Oval 9">
            <a:extLst>
              <a:ext uri="{FF2B5EF4-FFF2-40B4-BE49-F238E27FC236}">
                <a16:creationId xmlns:a16="http://schemas.microsoft.com/office/drawing/2014/main" id="{9BA530C6-394B-40D6-BF29-7218CE9AEE56}"/>
              </a:ext>
            </a:extLst>
          </p:cNvPr>
          <p:cNvSpPr/>
          <p:nvPr/>
        </p:nvSpPr>
        <p:spPr>
          <a:xfrm>
            <a:off x="2761418" y="2626674"/>
            <a:ext cx="2870352" cy="286584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A19BFAA8-9FBB-409A-8D2C-5466CB5D2288}"/>
              </a:ext>
            </a:extLst>
          </p:cNvPr>
          <p:cNvSpPr txBox="1"/>
          <p:nvPr/>
        </p:nvSpPr>
        <p:spPr>
          <a:xfrm>
            <a:off x="3239248" y="3509706"/>
            <a:ext cx="1973367" cy="830997"/>
          </a:xfrm>
          <a:prstGeom prst="rect">
            <a:avLst/>
          </a:prstGeom>
          <a:noFill/>
        </p:spPr>
        <p:txBody>
          <a:bodyPr wrap="square" rtlCol="0">
            <a:spAutoFit/>
          </a:bodyPr>
          <a:lstStyle/>
          <a:p>
            <a:pPr algn="ctr"/>
            <a:r>
              <a:rPr lang="en-US" sz="2400" dirty="0">
                <a:solidFill>
                  <a:schemeClr val="bg1"/>
                </a:solidFill>
              </a:rPr>
              <a:t>Socio-economics</a:t>
            </a:r>
            <a:endParaRPr lang="en-ZA" sz="2400" dirty="0">
              <a:solidFill>
                <a:schemeClr val="bg1"/>
              </a:solidFill>
            </a:endParaRPr>
          </a:p>
        </p:txBody>
      </p:sp>
      <p:sp>
        <p:nvSpPr>
          <p:cNvPr id="13" name="Oval 12">
            <a:extLst>
              <a:ext uri="{FF2B5EF4-FFF2-40B4-BE49-F238E27FC236}">
                <a16:creationId xmlns:a16="http://schemas.microsoft.com/office/drawing/2014/main" id="{F1B74B7C-27F1-47E3-8C11-509C3D2C1411}"/>
              </a:ext>
            </a:extLst>
          </p:cNvPr>
          <p:cNvSpPr/>
          <p:nvPr/>
        </p:nvSpPr>
        <p:spPr>
          <a:xfrm>
            <a:off x="4674424" y="1772816"/>
            <a:ext cx="1783526" cy="1674801"/>
          </a:xfrm>
          <a:prstGeom prst="ellipse">
            <a:avLst/>
          </a:prstGeom>
          <a:solidFill>
            <a:schemeClr val="accent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Oval 13">
            <a:extLst>
              <a:ext uri="{FF2B5EF4-FFF2-40B4-BE49-F238E27FC236}">
                <a16:creationId xmlns:a16="http://schemas.microsoft.com/office/drawing/2014/main" id="{2DDA7327-6ED6-4FA4-B6F8-C5F78E3071E0}"/>
              </a:ext>
            </a:extLst>
          </p:cNvPr>
          <p:cNvSpPr/>
          <p:nvPr/>
        </p:nvSpPr>
        <p:spPr>
          <a:xfrm>
            <a:off x="5129360" y="3072451"/>
            <a:ext cx="1783526" cy="1674801"/>
          </a:xfrm>
          <a:prstGeom prst="ellipse">
            <a:avLst/>
          </a:prstGeom>
          <a:solidFill>
            <a:schemeClr val="accent5">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Oval 14">
            <a:extLst>
              <a:ext uri="{FF2B5EF4-FFF2-40B4-BE49-F238E27FC236}">
                <a16:creationId xmlns:a16="http://schemas.microsoft.com/office/drawing/2014/main" id="{35DECC5F-CBBC-40C6-9941-13E9C81EB4F0}"/>
              </a:ext>
            </a:extLst>
          </p:cNvPr>
          <p:cNvSpPr/>
          <p:nvPr/>
        </p:nvSpPr>
        <p:spPr>
          <a:xfrm>
            <a:off x="4600898" y="4374861"/>
            <a:ext cx="1783526" cy="1674801"/>
          </a:xfrm>
          <a:prstGeom prst="ellipse">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a:extLst>
              <a:ext uri="{FF2B5EF4-FFF2-40B4-BE49-F238E27FC236}">
                <a16:creationId xmlns:a16="http://schemas.microsoft.com/office/drawing/2014/main" id="{98251578-7C98-4493-96C1-DEA2FC0EC227}"/>
              </a:ext>
            </a:extLst>
          </p:cNvPr>
          <p:cNvSpPr txBox="1"/>
          <p:nvPr/>
        </p:nvSpPr>
        <p:spPr>
          <a:xfrm>
            <a:off x="4619555" y="2261222"/>
            <a:ext cx="1973367" cy="400110"/>
          </a:xfrm>
          <a:prstGeom prst="rect">
            <a:avLst/>
          </a:prstGeom>
          <a:noFill/>
        </p:spPr>
        <p:txBody>
          <a:bodyPr wrap="square" rtlCol="0">
            <a:spAutoFit/>
          </a:bodyPr>
          <a:lstStyle/>
          <a:p>
            <a:pPr algn="ctr"/>
            <a:r>
              <a:rPr lang="en-US" sz="2000" dirty="0">
                <a:solidFill>
                  <a:schemeClr val="bg1"/>
                </a:solidFill>
              </a:rPr>
              <a:t>Rivers</a:t>
            </a:r>
            <a:endParaRPr lang="en-ZA" sz="2000" dirty="0">
              <a:solidFill>
                <a:schemeClr val="bg1"/>
              </a:solidFill>
            </a:endParaRPr>
          </a:p>
        </p:txBody>
      </p:sp>
      <p:sp>
        <p:nvSpPr>
          <p:cNvPr id="17" name="TextBox 16">
            <a:extLst>
              <a:ext uri="{FF2B5EF4-FFF2-40B4-BE49-F238E27FC236}">
                <a16:creationId xmlns:a16="http://schemas.microsoft.com/office/drawing/2014/main" id="{32D8AD1E-2299-4D10-B432-FBDB7E96434A}"/>
              </a:ext>
            </a:extLst>
          </p:cNvPr>
          <p:cNvSpPr txBox="1"/>
          <p:nvPr/>
        </p:nvSpPr>
        <p:spPr>
          <a:xfrm>
            <a:off x="5089607" y="3628673"/>
            <a:ext cx="1973367" cy="400110"/>
          </a:xfrm>
          <a:prstGeom prst="rect">
            <a:avLst/>
          </a:prstGeom>
          <a:noFill/>
        </p:spPr>
        <p:txBody>
          <a:bodyPr wrap="square" rtlCol="0">
            <a:spAutoFit/>
          </a:bodyPr>
          <a:lstStyle/>
          <a:p>
            <a:pPr algn="ctr"/>
            <a:r>
              <a:rPr lang="en-US" sz="2000" dirty="0">
                <a:solidFill>
                  <a:schemeClr val="bg1"/>
                </a:solidFill>
              </a:rPr>
              <a:t>Wetlands</a:t>
            </a:r>
            <a:endParaRPr lang="en-ZA" sz="2000" dirty="0">
              <a:solidFill>
                <a:schemeClr val="bg1"/>
              </a:solidFill>
            </a:endParaRPr>
          </a:p>
        </p:txBody>
      </p:sp>
      <p:sp>
        <p:nvSpPr>
          <p:cNvPr id="18" name="TextBox 17">
            <a:extLst>
              <a:ext uri="{FF2B5EF4-FFF2-40B4-BE49-F238E27FC236}">
                <a16:creationId xmlns:a16="http://schemas.microsoft.com/office/drawing/2014/main" id="{79566F0B-5734-42F8-98DC-3E22A4E04C2B}"/>
              </a:ext>
            </a:extLst>
          </p:cNvPr>
          <p:cNvSpPr txBox="1"/>
          <p:nvPr/>
        </p:nvSpPr>
        <p:spPr>
          <a:xfrm>
            <a:off x="4579504" y="4935666"/>
            <a:ext cx="1973367" cy="400110"/>
          </a:xfrm>
          <a:prstGeom prst="rect">
            <a:avLst/>
          </a:prstGeom>
          <a:noFill/>
        </p:spPr>
        <p:txBody>
          <a:bodyPr wrap="square" rtlCol="0">
            <a:spAutoFit/>
          </a:bodyPr>
          <a:lstStyle/>
          <a:p>
            <a:pPr algn="ctr"/>
            <a:r>
              <a:rPr lang="en-US" sz="2000" dirty="0">
                <a:solidFill>
                  <a:schemeClr val="bg1"/>
                </a:solidFill>
              </a:rPr>
              <a:t>Estuaries</a:t>
            </a:r>
            <a:endParaRPr lang="en-ZA" sz="2000" dirty="0">
              <a:solidFill>
                <a:schemeClr val="bg1"/>
              </a:solidFill>
            </a:endParaRPr>
          </a:p>
        </p:txBody>
      </p:sp>
      <p:sp>
        <p:nvSpPr>
          <p:cNvPr id="19" name="Oval 18">
            <a:extLst>
              <a:ext uri="{FF2B5EF4-FFF2-40B4-BE49-F238E27FC236}">
                <a16:creationId xmlns:a16="http://schemas.microsoft.com/office/drawing/2014/main" id="{A3ECBCA3-149B-4EE1-9958-92E90B8D36DA}"/>
              </a:ext>
            </a:extLst>
          </p:cNvPr>
          <p:cNvSpPr/>
          <p:nvPr/>
        </p:nvSpPr>
        <p:spPr>
          <a:xfrm>
            <a:off x="1469262" y="3055761"/>
            <a:ext cx="1783526" cy="1674801"/>
          </a:xfrm>
          <a:prstGeom prst="ellipse">
            <a:avLst/>
          </a:prstGeom>
          <a:solidFill>
            <a:srgbClr val="00206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TextBox 19">
            <a:extLst>
              <a:ext uri="{FF2B5EF4-FFF2-40B4-BE49-F238E27FC236}">
                <a16:creationId xmlns:a16="http://schemas.microsoft.com/office/drawing/2014/main" id="{BB774034-673C-49BE-922F-B5EDF71BBADA}"/>
              </a:ext>
            </a:extLst>
          </p:cNvPr>
          <p:cNvSpPr txBox="1"/>
          <p:nvPr/>
        </p:nvSpPr>
        <p:spPr>
          <a:xfrm>
            <a:off x="1374342" y="3606755"/>
            <a:ext cx="1973367" cy="400110"/>
          </a:xfrm>
          <a:prstGeom prst="rect">
            <a:avLst/>
          </a:prstGeom>
          <a:noFill/>
        </p:spPr>
        <p:txBody>
          <a:bodyPr wrap="square" rtlCol="0">
            <a:spAutoFit/>
          </a:bodyPr>
          <a:lstStyle/>
          <a:p>
            <a:pPr algn="ctr"/>
            <a:r>
              <a:rPr lang="en-US" sz="2000" dirty="0">
                <a:solidFill>
                  <a:schemeClr val="bg1"/>
                </a:solidFill>
              </a:rPr>
              <a:t>Groundwater</a:t>
            </a:r>
            <a:endParaRPr lang="en-ZA" sz="2000" dirty="0">
              <a:solidFill>
                <a:schemeClr val="bg1"/>
              </a:solidFill>
            </a:endParaRPr>
          </a:p>
        </p:txBody>
      </p:sp>
      <p:sp>
        <p:nvSpPr>
          <p:cNvPr id="22" name="TextBox 21">
            <a:extLst>
              <a:ext uri="{FF2B5EF4-FFF2-40B4-BE49-F238E27FC236}">
                <a16:creationId xmlns:a16="http://schemas.microsoft.com/office/drawing/2014/main" id="{7B04617E-5D1C-49FD-9D01-5DF855480D67}"/>
              </a:ext>
            </a:extLst>
          </p:cNvPr>
          <p:cNvSpPr txBox="1"/>
          <p:nvPr/>
        </p:nvSpPr>
        <p:spPr>
          <a:xfrm>
            <a:off x="294510" y="1393745"/>
            <a:ext cx="1973367" cy="1815882"/>
          </a:xfrm>
          <a:prstGeom prst="rect">
            <a:avLst/>
          </a:prstGeom>
          <a:noFill/>
          <a:ln w="25400">
            <a:solidFill>
              <a:schemeClr val="accent5">
                <a:lumMod val="75000"/>
              </a:schemeClr>
            </a:solidFill>
          </a:ln>
        </p:spPr>
        <p:txBody>
          <a:bodyPr wrap="square">
            <a:spAutoFit/>
          </a:bodyPr>
          <a:lstStyle>
            <a:defPPr>
              <a:defRPr lang="en-US"/>
            </a:defPPr>
            <a:lvl1pPr marL="285750" indent="-285750">
              <a:buFont typeface="Arial" panose="020B0604020202020204" pitchFamily="34" charset="0"/>
              <a:buChar char="•"/>
              <a:defRPr sz="1600"/>
            </a:lvl1pPr>
          </a:lstStyle>
          <a:p>
            <a:pPr marL="0" indent="0">
              <a:buNone/>
            </a:pPr>
            <a:r>
              <a:rPr lang="en-US" b="1" i="1" dirty="0"/>
              <a:t>Groundwater Resources</a:t>
            </a:r>
            <a:endParaRPr lang="en-US" dirty="0"/>
          </a:p>
          <a:p>
            <a:r>
              <a:rPr lang="en-US" dirty="0"/>
              <a:t>Similar to SW assessment</a:t>
            </a:r>
          </a:p>
          <a:p>
            <a:r>
              <a:rPr lang="en-US" dirty="0"/>
              <a:t>Define SW and GW interaction areas</a:t>
            </a:r>
          </a:p>
        </p:txBody>
      </p:sp>
      <p:sp>
        <p:nvSpPr>
          <p:cNvPr id="23" name="Arrow: Curved Up 22">
            <a:extLst>
              <a:ext uri="{FF2B5EF4-FFF2-40B4-BE49-F238E27FC236}">
                <a16:creationId xmlns:a16="http://schemas.microsoft.com/office/drawing/2014/main" id="{0DF51280-7A8C-4B18-B231-F41F57630491}"/>
              </a:ext>
            </a:extLst>
          </p:cNvPr>
          <p:cNvSpPr/>
          <p:nvPr/>
        </p:nvSpPr>
        <p:spPr>
          <a:xfrm rot="1175108">
            <a:off x="2237222" y="5076128"/>
            <a:ext cx="2604747" cy="668539"/>
          </a:xfrm>
          <a:prstGeom prst="curvedUpArrow">
            <a:avLst/>
          </a:prstGeom>
          <a:gradFill>
            <a:gsLst>
              <a:gs pos="74766">
                <a:schemeClr val="accent5">
                  <a:lumMod val="75000"/>
                </a:schemeClr>
              </a:gs>
              <a:gs pos="0">
                <a:srgbClr val="002060"/>
              </a:gs>
              <a:gs pos="35000">
                <a:schemeClr val="accent1">
                  <a:lumMod val="0"/>
                  <a:lumOff val="100000"/>
                </a:schemeClr>
              </a:gs>
              <a:gs pos="94000">
                <a:schemeClr val="accent5">
                  <a:lumMod val="72000"/>
                </a:schemeClr>
              </a:gs>
            </a:gsLst>
            <a:path path="circle">
              <a:fillToRect l="50000" t="50000" r="50000" b="50000"/>
            </a:path>
          </a:gra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8" name="TextBox 27">
            <a:extLst>
              <a:ext uri="{FF2B5EF4-FFF2-40B4-BE49-F238E27FC236}">
                <a16:creationId xmlns:a16="http://schemas.microsoft.com/office/drawing/2014/main" id="{E7F28D5F-987A-436A-BDF5-BAA2A1788090}"/>
              </a:ext>
            </a:extLst>
          </p:cNvPr>
          <p:cNvSpPr txBox="1"/>
          <p:nvPr/>
        </p:nvSpPr>
        <p:spPr>
          <a:xfrm>
            <a:off x="6979880" y="1612736"/>
            <a:ext cx="2106190" cy="4031873"/>
          </a:xfrm>
          <a:prstGeom prst="rect">
            <a:avLst/>
          </a:prstGeom>
          <a:noFill/>
          <a:ln w="25400">
            <a:solidFill>
              <a:schemeClr val="accent5">
                <a:lumMod val="75000"/>
              </a:schemeClr>
            </a:solidFill>
          </a:ln>
        </p:spPr>
        <p:txBody>
          <a:bodyPr wrap="square">
            <a:spAutoFit/>
          </a:bodyPr>
          <a:lstStyle/>
          <a:p>
            <a:r>
              <a:rPr lang="en-US" sz="1600" b="1" i="1" dirty="0"/>
              <a:t>Surface Water Resources</a:t>
            </a:r>
          </a:p>
          <a:p>
            <a:pPr marL="171450" indent="-171450">
              <a:buFont typeface="Arial" panose="020B0604020202020204" pitchFamily="34" charset="0"/>
              <a:buChar char="•"/>
            </a:pPr>
            <a:r>
              <a:rPr lang="en-US" sz="1500" dirty="0"/>
              <a:t>Water resource infrastructure (dams, channels, transfers)</a:t>
            </a:r>
          </a:p>
          <a:p>
            <a:pPr marL="171450" indent="-171450">
              <a:buFont typeface="Arial" panose="020B0604020202020204" pitchFamily="34" charset="0"/>
              <a:buChar char="•"/>
            </a:pPr>
            <a:r>
              <a:rPr lang="en-US" sz="1500" dirty="0"/>
              <a:t>Identify water users/sources/land-based activities</a:t>
            </a:r>
          </a:p>
          <a:p>
            <a:pPr marL="171450" indent="-171450">
              <a:buFont typeface="Arial" panose="020B0604020202020204" pitchFamily="34" charset="0"/>
              <a:buChar char="•"/>
            </a:pPr>
            <a:r>
              <a:rPr lang="en-US" sz="1500" dirty="0"/>
              <a:t>Identify water quality/problem areas</a:t>
            </a:r>
          </a:p>
          <a:p>
            <a:pPr marL="171450" indent="-171450">
              <a:buFont typeface="Arial" panose="020B0604020202020204" pitchFamily="34" charset="0"/>
              <a:buChar char="•"/>
            </a:pPr>
            <a:r>
              <a:rPr lang="en-US" sz="1500" dirty="0"/>
              <a:t>Significant resources</a:t>
            </a:r>
          </a:p>
          <a:p>
            <a:pPr marL="171450" indent="-171450">
              <a:buFont typeface="Arial" panose="020B0604020202020204" pitchFamily="34" charset="0"/>
              <a:buChar char="•"/>
            </a:pPr>
            <a:r>
              <a:rPr lang="en-US" sz="1500" dirty="0"/>
              <a:t>Conservation/ Protected Areas, Critical Biodiversity Areas</a:t>
            </a:r>
          </a:p>
        </p:txBody>
      </p:sp>
    </p:spTree>
    <p:extLst>
      <p:ext uri="{BB962C8B-B14F-4D97-AF65-F5344CB8AC3E}">
        <p14:creationId xmlns:p14="http://schemas.microsoft.com/office/powerpoint/2010/main" val="304747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P spid="19" grpId="0" animBg="1"/>
      <p:bldP spid="20" grpId="0"/>
      <p:bldP spid="22" grpId="0" animBg="1"/>
      <p:bldP spid="23"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9FBF6C-7037-4E49-8EA3-28A1CA24B570}"/>
              </a:ext>
            </a:extLst>
          </p:cNvPr>
          <p:cNvCxnSpPr>
            <a:cxnSpLocks/>
          </p:cNvCxnSpPr>
          <p:nvPr/>
        </p:nvCxnSpPr>
        <p:spPr>
          <a:xfrm>
            <a:off x="2568481" y="3697502"/>
            <a:ext cx="618850" cy="1550620"/>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461941-E4E1-4038-9AF0-CEB02C05D07C}"/>
              </a:ext>
            </a:extLst>
          </p:cNvPr>
          <p:cNvCxnSpPr>
            <a:cxnSpLocks/>
          </p:cNvCxnSpPr>
          <p:nvPr/>
        </p:nvCxnSpPr>
        <p:spPr>
          <a:xfrm flipV="1">
            <a:off x="3178033" y="4808083"/>
            <a:ext cx="2123543" cy="426846"/>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1"/>
          </p:nvPr>
        </p:nvSpPr>
        <p:spPr>
          <a:xfrm>
            <a:off x="0" y="816915"/>
            <a:ext cx="9124950" cy="5898219"/>
          </a:xfrm>
        </p:spPr>
        <p:txBody>
          <a:bodyPr>
            <a:noAutofit/>
          </a:bodyPr>
          <a:lstStyle/>
          <a:p>
            <a:pPr marL="0" lvl="1" indent="0">
              <a:lnSpc>
                <a:spcPct val="107000"/>
              </a:lnSpc>
              <a:spcBef>
                <a:spcPts val="1000"/>
              </a:spcBef>
              <a:spcAft>
                <a:spcPts val="800"/>
              </a:spcAft>
              <a:buNone/>
            </a:pPr>
            <a:endParaRPr lang="en-ZA" sz="1600" dirty="0"/>
          </a:p>
          <a:p>
            <a:pPr marL="228600" lvl="1">
              <a:spcBef>
                <a:spcPts val="1000"/>
              </a:spcBef>
            </a:pPr>
            <a:endParaRPr lang="en-ZA" sz="1600" dirty="0"/>
          </a:p>
          <a:p>
            <a:endParaRPr lang="en-US" sz="1600" b="1" i="1"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43</a:t>
            </a:fld>
            <a:endParaRPr lang="en-ZA" dirty="0"/>
          </a:p>
        </p:txBody>
      </p:sp>
      <p:sp>
        <p:nvSpPr>
          <p:cNvPr id="9" name="Title 7"/>
          <p:cNvSpPr>
            <a:spLocks noGrp="1" noChangeArrowheads="1"/>
          </p:cNvSpPr>
          <p:nvPr>
            <p:ph type="title"/>
          </p:nvPr>
        </p:nvSpPr>
        <p:spPr bwMode="auto">
          <a:xfrm>
            <a:off x="0" y="217549"/>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Integrated Units of Analysis: Criteria </a:t>
            </a:r>
          </a:p>
        </p:txBody>
      </p:sp>
      <p:sp>
        <p:nvSpPr>
          <p:cNvPr id="10" name="Oval 9">
            <a:extLst>
              <a:ext uri="{FF2B5EF4-FFF2-40B4-BE49-F238E27FC236}">
                <a16:creationId xmlns:a16="http://schemas.microsoft.com/office/drawing/2014/main" id="{9BA530C6-394B-40D6-BF29-7218CE9AEE56}"/>
              </a:ext>
            </a:extLst>
          </p:cNvPr>
          <p:cNvSpPr/>
          <p:nvPr/>
        </p:nvSpPr>
        <p:spPr>
          <a:xfrm>
            <a:off x="3208290" y="2085601"/>
            <a:ext cx="2870352" cy="286584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A19BFAA8-9FBB-409A-8D2C-5466CB5D2288}"/>
              </a:ext>
            </a:extLst>
          </p:cNvPr>
          <p:cNvSpPr txBox="1"/>
          <p:nvPr/>
        </p:nvSpPr>
        <p:spPr>
          <a:xfrm>
            <a:off x="3656782" y="2985089"/>
            <a:ext cx="1973367" cy="830997"/>
          </a:xfrm>
          <a:prstGeom prst="rect">
            <a:avLst/>
          </a:prstGeom>
          <a:noFill/>
        </p:spPr>
        <p:txBody>
          <a:bodyPr wrap="square" rtlCol="0">
            <a:spAutoFit/>
          </a:bodyPr>
          <a:lstStyle/>
          <a:p>
            <a:pPr algn="ctr"/>
            <a:r>
              <a:rPr lang="en-US" sz="2400" dirty="0">
                <a:solidFill>
                  <a:schemeClr val="bg1"/>
                </a:solidFill>
              </a:rPr>
              <a:t>Socio-economics</a:t>
            </a:r>
            <a:endParaRPr lang="en-ZA" sz="2400" dirty="0">
              <a:solidFill>
                <a:schemeClr val="bg1"/>
              </a:solidFill>
            </a:endParaRPr>
          </a:p>
        </p:txBody>
      </p:sp>
      <p:sp>
        <p:nvSpPr>
          <p:cNvPr id="13" name="Oval 12">
            <a:extLst>
              <a:ext uri="{FF2B5EF4-FFF2-40B4-BE49-F238E27FC236}">
                <a16:creationId xmlns:a16="http://schemas.microsoft.com/office/drawing/2014/main" id="{F1B74B7C-27F1-47E3-8C11-509C3D2C1411}"/>
              </a:ext>
            </a:extLst>
          </p:cNvPr>
          <p:cNvSpPr/>
          <p:nvPr/>
        </p:nvSpPr>
        <p:spPr>
          <a:xfrm>
            <a:off x="5091958" y="1060351"/>
            <a:ext cx="1783526" cy="1862649"/>
          </a:xfrm>
          <a:prstGeom prst="ellipse">
            <a:avLst/>
          </a:prstGeom>
          <a:solidFill>
            <a:schemeClr val="accent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Oval 13">
            <a:extLst>
              <a:ext uri="{FF2B5EF4-FFF2-40B4-BE49-F238E27FC236}">
                <a16:creationId xmlns:a16="http://schemas.microsoft.com/office/drawing/2014/main" id="{2DDA7327-6ED6-4FA4-B6F8-C5F78E3071E0}"/>
              </a:ext>
            </a:extLst>
          </p:cNvPr>
          <p:cNvSpPr/>
          <p:nvPr/>
        </p:nvSpPr>
        <p:spPr>
          <a:xfrm>
            <a:off x="5546894" y="2765111"/>
            <a:ext cx="1783526" cy="1674801"/>
          </a:xfrm>
          <a:prstGeom prst="ellipse">
            <a:avLst/>
          </a:prstGeom>
          <a:solidFill>
            <a:schemeClr val="accent5">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Oval 14">
            <a:extLst>
              <a:ext uri="{FF2B5EF4-FFF2-40B4-BE49-F238E27FC236}">
                <a16:creationId xmlns:a16="http://schemas.microsoft.com/office/drawing/2014/main" id="{35DECC5F-CBBC-40C6-9941-13E9C81EB4F0}"/>
              </a:ext>
            </a:extLst>
          </p:cNvPr>
          <p:cNvSpPr/>
          <p:nvPr/>
        </p:nvSpPr>
        <p:spPr>
          <a:xfrm>
            <a:off x="4864526" y="4112788"/>
            <a:ext cx="1783526" cy="1674801"/>
          </a:xfrm>
          <a:prstGeom prst="ellipse">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a:extLst>
              <a:ext uri="{FF2B5EF4-FFF2-40B4-BE49-F238E27FC236}">
                <a16:creationId xmlns:a16="http://schemas.microsoft.com/office/drawing/2014/main" id="{98251578-7C98-4493-96C1-DEA2FC0EC227}"/>
              </a:ext>
            </a:extLst>
          </p:cNvPr>
          <p:cNvSpPr txBox="1"/>
          <p:nvPr/>
        </p:nvSpPr>
        <p:spPr>
          <a:xfrm>
            <a:off x="5274858" y="1403006"/>
            <a:ext cx="1767698" cy="1200329"/>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chemeClr val="bg1"/>
                </a:solidFill>
              </a:rPr>
              <a:t>Describe PES/SQ</a:t>
            </a:r>
          </a:p>
          <a:p>
            <a:pPr marL="171450" indent="-171450">
              <a:buFont typeface="Arial" panose="020B0604020202020204" pitchFamily="34" charset="0"/>
              <a:buChar char="•"/>
            </a:pPr>
            <a:r>
              <a:rPr lang="en-US" sz="800" dirty="0">
                <a:solidFill>
                  <a:schemeClr val="bg1"/>
                </a:solidFill>
              </a:rPr>
              <a:t>EI-ES</a:t>
            </a:r>
          </a:p>
          <a:p>
            <a:pPr marL="171450" indent="-171450">
              <a:buFont typeface="Arial" panose="020B0604020202020204" pitchFamily="34" charset="0"/>
              <a:buChar char="•"/>
            </a:pPr>
            <a:r>
              <a:rPr lang="en-US" sz="800" dirty="0">
                <a:solidFill>
                  <a:schemeClr val="bg1"/>
                </a:solidFill>
              </a:rPr>
              <a:t>Identify pressures/impacts</a:t>
            </a:r>
          </a:p>
          <a:p>
            <a:pPr marL="171450" indent="-171450">
              <a:buFont typeface="Arial" panose="020B0604020202020204" pitchFamily="34" charset="0"/>
              <a:buChar char="•"/>
            </a:pPr>
            <a:r>
              <a:rPr lang="en-US" sz="800" dirty="0">
                <a:solidFill>
                  <a:schemeClr val="bg1"/>
                </a:solidFill>
              </a:rPr>
              <a:t>Group similar rivers together</a:t>
            </a:r>
          </a:p>
          <a:p>
            <a:pPr marL="171450" indent="-171450">
              <a:buFont typeface="Arial" panose="020B0604020202020204" pitchFamily="34" charset="0"/>
              <a:buChar char="•"/>
            </a:pPr>
            <a:r>
              <a:rPr lang="en-US" sz="800" dirty="0">
                <a:solidFill>
                  <a:schemeClr val="bg1"/>
                </a:solidFill>
              </a:rPr>
              <a:t>Vegetation (protected/invasives)</a:t>
            </a:r>
          </a:p>
          <a:p>
            <a:pPr marL="171450" indent="-171450">
              <a:buFont typeface="Arial" panose="020B0604020202020204" pitchFamily="34" charset="0"/>
              <a:buChar char="•"/>
            </a:pPr>
            <a:r>
              <a:rPr lang="en-US" sz="800" dirty="0">
                <a:solidFill>
                  <a:schemeClr val="bg1"/>
                </a:solidFill>
              </a:rPr>
              <a:t>FEPAs/Fish sanctuaries/support areas/corridors</a:t>
            </a:r>
          </a:p>
          <a:p>
            <a:pPr marL="171450" indent="-171450">
              <a:buFont typeface="Arial" panose="020B0604020202020204" pitchFamily="34" charset="0"/>
              <a:buChar char="•"/>
            </a:pPr>
            <a:r>
              <a:rPr lang="en-US" sz="800" dirty="0">
                <a:solidFill>
                  <a:schemeClr val="bg1"/>
                </a:solidFill>
              </a:rPr>
              <a:t>Geomorphology </a:t>
            </a:r>
          </a:p>
          <a:p>
            <a:pPr marL="171450" indent="-171450">
              <a:buFont typeface="Arial" panose="020B0604020202020204" pitchFamily="34" charset="0"/>
              <a:buChar char="•"/>
            </a:pPr>
            <a:r>
              <a:rPr lang="en-US" sz="800" dirty="0">
                <a:solidFill>
                  <a:schemeClr val="bg1"/>
                </a:solidFill>
              </a:rPr>
              <a:t>SWSA</a:t>
            </a:r>
            <a:endParaRPr lang="en-ZA" sz="800" dirty="0">
              <a:solidFill>
                <a:schemeClr val="bg1"/>
              </a:solidFill>
            </a:endParaRPr>
          </a:p>
        </p:txBody>
      </p:sp>
      <p:sp>
        <p:nvSpPr>
          <p:cNvPr id="17" name="TextBox 16">
            <a:extLst>
              <a:ext uri="{FF2B5EF4-FFF2-40B4-BE49-F238E27FC236}">
                <a16:creationId xmlns:a16="http://schemas.microsoft.com/office/drawing/2014/main" id="{32D8AD1E-2299-4D10-B432-FBDB7E96434A}"/>
              </a:ext>
            </a:extLst>
          </p:cNvPr>
          <p:cNvSpPr txBox="1"/>
          <p:nvPr/>
        </p:nvSpPr>
        <p:spPr>
          <a:xfrm>
            <a:off x="5553990" y="2845050"/>
            <a:ext cx="1916635" cy="1554272"/>
          </a:xfrm>
          <a:prstGeom prst="rect">
            <a:avLst/>
          </a:prstGeom>
          <a:noFill/>
        </p:spPr>
        <p:txBody>
          <a:bodyPr wrap="square" rtlCol="0">
            <a:spAutoFit/>
          </a:bodyPr>
          <a:lstStyle/>
          <a:p>
            <a:pPr algn="ctr"/>
            <a:endParaRPr lang="en-US" sz="2000" dirty="0">
              <a:solidFill>
                <a:schemeClr val="bg1"/>
              </a:solidFill>
            </a:endParaRPr>
          </a:p>
          <a:p>
            <a:pPr marL="171450" indent="-171450">
              <a:buFont typeface="Arial" panose="020B0604020202020204" pitchFamily="34" charset="0"/>
              <a:buChar char="•"/>
            </a:pPr>
            <a:r>
              <a:rPr lang="en-US" sz="900" dirty="0">
                <a:solidFill>
                  <a:schemeClr val="bg1"/>
                </a:solidFill>
              </a:rPr>
              <a:t>Estuary functional zone</a:t>
            </a:r>
          </a:p>
          <a:p>
            <a:pPr marL="171450" indent="-171450">
              <a:buFont typeface="Arial" panose="020B0604020202020204" pitchFamily="34" charset="0"/>
              <a:buChar char="•"/>
            </a:pPr>
            <a:r>
              <a:rPr lang="en-US" sz="900" dirty="0">
                <a:solidFill>
                  <a:schemeClr val="bg1"/>
                </a:solidFill>
              </a:rPr>
              <a:t>PES per estuary</a:t>
            </a:r>
          </a:p>
          <a:p>
            <a:pPr marL="171450" indent="-171450">
              <a:buFont typeface="Arial" panose="020B0604020202020204" pitchFamily="34" charset="0"/>
              <a:buChar char="•"/>
            </a:pPr>
            <a:r>
              <a:rPr lang="en-US" sz="900" dirty="0">
                <a:solidFill>
                  <a:schemeClr val="bg1"/>
                </a:solidFill>
              </a:rPr>
              <a:t>Identify flow/non-flow related pressures</a:t>
            </a:r>
          </a:p>
          <a:p>
            <a:pPr marL="171450" indent="-171450">
              <a:buFont typeface="Arial" panose="020B0604020202020204" pitchFamily="34" charset="0"/>
              <a:buChar char="•"/>
            </a:pPr>
            <a:r>
              <a:rPr lang="en-US" sz="900" dirty="0">
                <a:solidFill>
                  <a:schemeClr val="bg1"/>
                </a:solidFill>
              </a:rPr>
              <a:t>Group estuaries together (ecologically connected</a:t>
            </a:r>
            <a:r>
              <a:rPr lang="en-US" sz="1000" dirty="0">
                <a:solidFill>
                  <a:schemeClr val="bg1"/>
                </a:solidFill>
              </a:rPr>
              <a:t>)</a:t>
            </a:r>
          </a:p>
          <a:p>
            <a:pPr algn="ctr"/>
            <a:endParaRPr lang="en-ZA" sz="2000" dirty="0">
              <a:solidFill>
                <a:schemeClr val="bg1"/>
              </a:solidFill>
            </a:endParaRPr>
          </a:p>
        </p:txBody>
      </p:sp>
      <p:sp>
        <p:nvSpPr>
          <p:cNvPr id="18" name="TextBox 17">
            <a:extLst>
              <a:ext uri="{FF2B5EF4-FFF2-40B4-BE49-F238E27FC236}">
                <a16:creationId xmlns:a16="http://schemas.microsoft.com/office/drawing/2014/main" id="{79566F0B-5734-42F8-98DC-3E22A4E04C2B}"/>
              </a:ext>
            </a:extLst>
          </p:cNvPr>
          <p:cNvSpPr txBox="1"/>
          <p:nvPr/>
        </p:nvSpPr>
        <p:spPr>
          <a:xfrm>
            <a:off x="4938052" y="4228718"/>
            <a:ext cx="1813846" cy="1384995"/>
          </a:xfrm>
          <a:prstGeom prst="rect">
            <a:avLst/>
          </a:prstGeom>
          <a:noFill/>
        </p:spPr>
        <p:txBody>
          <a:bodyPr wrap="square" rtlCol="0">
            <a:spAutoFit/>
          </a:bodyPr>
          <a:lstStyle/>
          <a:p>
            <a:pPr algn="ctr"/>
            <a:endParaRPr lang="en-US" sz="2000" dirty="0">
              <a:solidFill>
                <a:schemeClr val="bg1"/>
              </a:solidFill>
            </a:endParaRPr>
          </a:p>
          <a:p>
            <a:pPr marL="171450" indent="-171450">
              <a:buFont typeface="Arial" panose="020B0604020202020204" pitchFamily="34" charset="0"/>
              <a:buChar char="•"/>
            </a:pPr>
            <a:r>
              <a:rPr lang="en-US" sz="800" dirty="0">
                <a:solidFill>
                  <a:schemeClr val="bg1"/>
                </a:solidFill>
              </a:rPr>
              <a:t>Determine/describe wetland regions</a:t>
            </a:r>
          </a:p>
          <a:p>
            <a:pPr marL="171450" indent="-171450">
              <a:buFont typeface="Arial" panose="020B0604020202020204" pitchFamily="34" charset="0"/>
              <a:buChar char="•"/>
            </a:pPr>
            <a:r>
              <a:rPr lang="en-US" sz="800" dirty="0">
                <a:solidFill>
                  <a:schemeClr val="bg1"/>
                </a:solidFill>
              </a:rPr>
              <a:t>Clusters</a:t>
            </a:r>
          </a:p>
          <a:p>
            <a:pPr marL="171450" indent="-171450">
              <a:buFont typeface="Arial" panose="020B0604020202020204" pitchFamily="34" charset="0"/>
              <a:buChar char="•"/>
            </a:pPr>
            <a:r>
              <a:rPr lang="en-US" sz="800" dirty="0">
                <a:solidFill>
                  <a:schemeClr val="bg1"/>
                </a:solidFill>
              </a:rPr>
              <a:t>NFEPA wetlands/NWM5</a:t>
            </a:r>
          </a:p>
          <a:p>
            <a:pPr marL="171450" indent="-171450">
              <a:buFont typeface="Arial" panose="020B0604020202020204" pitchFamily="34" charset="0"/>
              <a:buChar char="•"/>
            </a:pPr>
            <a:r>
              <a:rPr lang="en-US" sz="800" dirty="0">
                <a:solidFill>
                  <a:schemeClr val="bg1"/>
                </a:solidFill>
              </a:rPr>
              <a:t>HGM unit types</a:t>
            </a:r>
          </a:p>
          <a:p>
            <a:pPr marL="171450" indent="-171450">
              <a:buFont typeface="Arial" panose="020B0604020202020204" pitchFamily="34" charset="0"/>
              <a:buChar char="•"/>
            </a:pPr>
            <a:r>
              <a:rPr lang="en-US" sz="800" dirty="0">
                <a:solidFill>
                  <a:schemeClr val="bg1"/>
                </a:solidFill>
              </a:rPr>
              <a:t>Ecosystem services</a:t>
            </a:r>
          </a:p>
          <a:p>
            <a:pPr marL="171450" indent="-171450">
              <a:buFont typeface="Arial" panose="020B0604020202020204" pitchFamily="34" charset="0"/>
              <a:buChar char="•"/>
            </a:pPr>
            <a:r>
              <a:rPr lang="en-US" sz="800" dirty="0">
                <a:solidFill>
                  <a:schemeClr val="bg1"/>
                </a:solidFill>
              </a:rPr>
              <a:t>Dams downstream</a:t>
            </a:r>
          </a:p>
          <a:p>
            <a:pPr marL="171450" indent="-171450">
              <a:buFont typeface="Arial" panose="020B0604020202020204" pitchFamily="34" charset="0"/>
              <a:buChar char="•"/>
            </a:pPr>
            <a:r>
              <a:rPr lang="en-US" sz="800" dirty="0">
                <a:solidFill>
                  <a:schemeClr val="bg1"/>
                </a:solidFill>
              </a:rPr>
              <a:t>SWSA</a:t>
            </a:r>
            <a:endParaRPr lang="en-ZA" sz="800" dirty="0">
              <a:solidFill>
                <a:schemeClr val="bg1"/>
              </a:solidFill>
            </a:endParaRPr>
          </a:p>
        </p:txBody>
      </p:sp>
      <p:sp>
        <p:nvSpPr>
          <p:cNvPr id="19" name="Oval 18">
            <a:extLst>
              <a:ext uri="{FF2B5EF4-FFF2-40B4-BE49-F238E27FC236}">
                <a16:creationId xmlns:a16="http://schemas.microsoft.com/office/drawing/2014/main" id="{A3ECBCA3-149B-4EE1-9958-92E90B8D36DA}"/>
              </a:ext>
            </a:extLst>
          </p:cNvPr>
          <p:cNvSpPr/>
          <p:nvPr/>
        </p:nvSpPr>
        <p:spPr>
          <a:xfrm>
            <a:off x="1932061" y="2232374"/>
            <a:ext cx="1783526" cy="1674801"/>
          </a:xfrm>
          <a:prstGeom prst="ellipse">
            <a:avLst/>
          </a:prstGeom>
          <a:solidFill>
            <a:srgbClr val="00206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TextBox 19">
            <a:extLst>
              <a:ext uri="{FF2B5EF4-FFF2-40B4-BE49-F238E27FC236}">
                <a16:creationId xmlns:a16="http://schemas.microsoft.com/office/drawing/2014/main" id="{BB774034-673C-49BE-922F-B5EDF71BBADA}"/>
              </a:ext>
            </a:extLst>
          </p:cNvPr>
          <p:cNvSpPr txBox="1"/>
          <p:nvPr/>
        </p:nvSpPr>
        <p:spPr>
          <a:xfrm>
            <a:off x="2004329" y="2555548"/>
            <a:ext cx="1892684" cy="1138773"/>
          </a:xfrm>
          <a:prstGeom prst="rect">
            <a:avLst/>
          </a:prstGeom>
          <a:noFill/>
        </p:spPr>
        <p:txBody>
          <a:bodyPr wrap="square" rtlCol="0">
            <a:spAutoFit/>
          </a:bodyPr>
          <a:lstStyle/>
          <a:p>
            <a:pPr algn="ctr"/>
            <a:endParaRPr lang="en-US" sz="2000" dirty="0">
              <a:solidFill>
                <a:schemeClr val="bg1"/>
              </a:solidFill>
            </a:endParaRPr>
          </a:p>
          <a:p>
            <a:pPr marL="171450" indent="-171450">
              <a:buFont typeface="Arial" panose="020B0604020202020204" pitchFamily="34" charset="0"/>
              <a:buChar char="•"/>
            </a:pPr>
            <a:r>
              <a:rPr lang="en-US" sz="1200" dirty="0">
                <a:solidFill>
                  <a:schemeClr val="bg1"/>
                </a:solidFill>
              </a:rPr>
              <a:t>Aquifer type</a:t>
            </a:r>
          </a:p>
          <a:p>
            <a:pPr marL="171450" indent="-171450">
              <a:buFont typeface="Arial" panose="020B0604020202020204" pitchFamily="34" charset="0"/>
              <a:buChar char="•"/>
            </a:pPr>
            <a:r>
              <a:rPr lang="en-US" sz="1200" dirty="0">
                <a:solidFill>
                  <a:schemeClr val="bg1"/>
                </a:solidFill>
              </a:rPr>
              <a:t>Stressed areas</a:t>
            </a:r>
          </a:p>
          <a:p>
            <a:pPr marL="171450" indent="-171450">
              <a:buFont typeface="Arial" panose="020B0604020202020204" pitchFamily="34" charset="0"/>
              <a:buChar char="•"/>
            </a:pPr>
            <a:r>
              <a:rPr lang="en-US" sz="1200" dirty="0">
                <a:solidFill>
                  <a:schemeClr val="bg1"/>
                </a:solidFill>
              </a:rPr>
              <a:t>Hotspots</a:t>
            </a:r>
          </a:p>
          <a:p>
            <a:pPr marL="171450" indent="-171450">
              <a:buFont typeface="Arial" panose="020B0604020202020204" pitchFamily="34" charset="0"/>
              <a:buChar char="•"/>
            </a:pPr>
            <a:r>
              <a:rPr lang="en-US" sz="1200" dirty="0">
                <a:solidFill>
                  <a:schemeClr val="bg1"/>
                </a:solidFill>
              </a:rPr>
              <a:t>SWSA</a:t>
            </a:r>
            <a:endParaRPr lang="en-ZA" sz="1200" dirty="0">
              <a:solidFill>
                <a:schemeClr val="bg1"/>
              </a:solidFill>
            </a:endParaRPr>
          </a:p>
        </p:txBody>
      </p:sp>
      <p:sp>
        <p:nvSpPr>
          <p:cNvPr id="23" name="TextBox 22">
            <a:extLst>
              <a:ext uri="{FF2B5EF4-FFF2-40B4-BE49-F238E27FC236}">
                <a16:creationId xmlns:a16="http://schemas.microsoft.com/office/drawing/2014/main" id="{44D8DB97-CB5A-4635-9023-EEBD75A63181}"/>
              </a:ext>
            </a:extLst>
          </p:cNvPr>
          <p:cNvSpPr txBox="1"/>
          <p:nvPr/>
        </p:nvSpPr>
        <p:spPr>
          <a:xfrm>
            <a:off x="7340072" y="813942"/>
            <a:ext cx="1748318" cy="5016758"/>
          </a:xfrm>
          <a:prstGeom prst="rect">
            <a:avLst/>
          </a:prstGeom>
          <a:noFill/>
          <a:ln w="25400">
            <a:solidFill>
              <a:schemeClr val="accent5">
                <a:lumMod val="75000"/>
              </a:schemeClr>
            </a:solidFill>
          </a:ln>
        </p:spPr>
        <p:txBody>
          <a:bodyPr wrap="square">
            <a:spAutoFit/>
          </a:bodyPr>
          <a:lstStyle/>
          <a:p>
            <a:r>
              <a:rPr lang="en-US" sz="1600" b="1" i="1" dirty="0"/>
              <a:t>Surface Water Resources</a:t>
            </a:r>
          </a:p>
          <a:p>
            <a:pPr marL="171450" indent="-171450">
              <a:buFont typeface="Arial" panose="020B0604020202020204" pitchFamily="34" charset="0"/>
              <a:buChar char="•"/>
            </a:pPr>
            <a:r>
              <a:rPr lang="en-US" sz="1500" dirty="0"/>
              <a:t>Water resource infrastructure (dams, channels, transfers)</a:t>
            </a:r>
          </a:p>
          <a:p>
            <a:pPr marL="171450" indent="-171450">
              <a:buFont typeface="Arial" panose="020B0604020202020204" pitchFamily="34" charset="0"/>
              <a:buChar char="•"/>
            </a:pPr>
            <a:r>
              <a:rPr lang="en-US" sz="1500" dirty="0"/>
              <a:t>Identify water users/sources/ land-based activities</a:t>
            </a:r>
          </a:p>
          <a:p>
            <a:pPr marL="171450" indent="-171450">
              <a:buFont typeface="Arial" panose="020B0604020202020204" pitchFamily="34" charset="0"/>
              <a:buChar char="•"/>
            </a:pPr>
            <a:r>
              <a:rPr lang="en-US" sz="1500" dirty="0"/>
              <a:t>Identify water quality/problem areas</a:t>
            </a:r>
          </a:p>
          <a:p>
            <a:pPr marL="171450" indent="-171450">
              <a:buFont typeface="Arial" panose="020B0604020202020204" pitchFamily="34" charset="0"/>
              <a:buChar char="•"/>
            </a:pPr>
            <a:r>
              <a:rPr lang="en-US" sz="1500" dirty="0"/>
              <a:t>Significant resources</a:t>
            </a:r>
          </a:p>
          <a:p>
            <a:pPr marL="171450" indent="-171450">
              <a:buFont typeface="Arial" panose="020B0604020202020204" pitchFamily="34" charset="0"/>
              <a:buChar char="•"/>
            </a:pPr>
            <a:r>
              <a:rPr lang="en-US" sz="1500" dirty="0"/>
              <a:t>Conservation/ Protected Areas, Critical Biodiversity Areas</a:t>
            </a:r>
          </a:p>
        </p:txBody>
      </p:sp>
      <p:sp>
        <p:nvSpPr>
          <p:cNvPr id="24" name="TextBox 23">
            <a:extLst>
              <a:ext uri="{FF2B5EF4-FFF2-40B4-BE49-F238E27FC236}">
                <a16:creationId xmlns:a16="http://schemas.microsoft.com/office/drawing/2014/main" id="{41F10659-C77B-4CB7-BC88-556015D35133}"/>
              </a:ext>
            </a:extLst>
          </p:cNvPr>
          <p:cNvSpPr txBox="1"/>
          <p:nvPr/>
        </p:nvSpPr>
        <p:spPr>
          <a:xfrm>
            <a:off x="96795" y="1002984"/>
            <a:ext cx="1819154" cy="1815882"/>
          </a:xfrm>
          <a:prstGeom prst="rect">
            <a:avLst/>
          </a:prstGeom>
          <a:noFill/>
          <a:ln w="25400">
            <a:solidFill>
              <a:schemeClr val="accent5">
                <a:lumMod val="75000"/>
              </a:schemeClr>
            </a:solidFill>
          </a:ln>
        </p:spPr>
        <p:txBody>
          <a:bodyPr wrap="square">
            <a:spAutoFit/>
          </a:bodyPr>
          <a:lstStyle>
            <a:defPPr>
              <a:defRPr lang="en-US"/>
            </a:defPPr>
            <a:lvl1pPr marL="285750" indent="-285750">
              <a:buFont typeface="Arial" panose="020B0604020202020204" pitchFamily="34" charset="0"/>
              <a:buChar char="•"/>
              <a:defRPr sz="1600"/>
            </a:lvl1pPr>
          </a:lstStyle>
          <a:p>
            <a:pPr marL="0" indent="0">
              <a:buNone/>
            </a:pPr>
            <a:r>
              <a:rPr lang="en-US" b="1" i="1" dirty="0"/>
              <a:t>Groundwater Resources</a:t>
            </a:r>
            <a:endParaRPr lang="en-US" dirty="0"/>
          </a:p>
          <a:p>
            <a:pPr marL="171450" indent="-171450"/>
            <a:r>
              <a:rPr lang="en-US" dirty="0"/>
              <a:t>Similar to SW assessment</a:t>
            </a:r>
          </a:p>
          <a:p>
            <a:pPr marL="171450" indent="-171450"/>
            <a:r>
              <a:rPr lang="en-US" dirty="0"/>
              <a:t>Define SW and GW interaction areas</a:t>
            </a:r>
          </a:p>
        </p:txBody>
      </p:sp>
      <p:sp>
        <p:nvSpPr>
          <p:cNvPr id="28" name="TextBox 27">
            <a:extLst>
              <a:ext uri="{FF2B5EF4-FFF2-40B4-BE49-F238E27FC236}">
                <a16:creationId xmlns:a16="http://schemas.microsoft.com/office/drawing/2014/main" id="{5C43DF73-99BE-4439-B2C8-4FA29F60596E}"/>
              </a:ext>
            </a:extLst>
          </p:cNvPr>
          <p:cNvSpPr txBox="1"/>
          <p:nvPr/>
        </p:nvSpPr>
        <p:spPr>
          <a:xfrm>
            <a:off x="182309" y="5234929"/>
            <a:ext cx="3010753" cy="707886"/>
          </a:xfrm>
          <a:prstGeom prst="rect">
            <a:avLst/>
          </a:prstGeom>
          <a:noFill/>
          <a:ln w="25400">
            <a:solidFill>
              <a:schemeClr val="accent5">
                <a:lumMod val="75000"/>
              </a:schemeClr>
            </a:solidFill>
          </a:ln>
        </p:spPr>
        <p:txBody>
          <a:bodyPr wrap="square">
            <a:spAutoFit/>
          </a:bodyPr>
          <a:lstStyle>
            <a:defPPr>
              <a:defRPr lang="en-US"/>
            </a:defPPr>
            <a:lvl1pPr marL="0" indent="0">
              <a:buFont typeface="Arial" panose="020B0604020202020204" pitchFamily="34" charset="0"/>
              <a:buNone/>
              <a:defRPr sz="1600" b="1" i="1">
                <a:solidFill>
                  <a:schemeClr val="tx1"/>
                </a:solidFill>
                <a:latin typeface="Arial" pitchFamily="34" charset="0"/>
                <a:ea typeface="ＭＳ Ｐゴシック" pitchFamily="34" charset="-128"/>
              </a:defRPr>
            </a:lvl1pPr>
            <a:lvl2pPr>
              <a:defRPr>
                <a:solidFill>
                  <a:schemeClr val="tx1"/>
                </a:solidFill>
                <a:latin typeface="Arial" pitchFamily="34" charset="0"/>
                <a:ea typeface="ＭＳ Ｐゴシック" pitchFamily="34" charset="-128"/>
              </a:defRPr>
            </a:lvl2pPr>
            <a:lvl3pPr>
              <a:defRPr>
                <a:solidFill>
                  <a:schemeClr val="tx1"/>
                </a:solidFill>
                <a:latin typeface="Arial" pitchFamily="34" charset="0"/>
                <a:ea typeface="ＭＳ Ｐゴシック" pitchFamily="34" charset="-128"/>
              </a:defRPr>
            </a:lvl3pPr>
            <a:lvl4pPr>
              <a:defRPr>
                <a:solidFill>
                  <a:schemeClr val="tx1"/>
                </a:solidFill>
                <a:latin typeface="Arial" pitchFamily="34" charset="0"/>
                <a:ea typeface="ＭＳ Ｐゴシック" pitchFamily="34" charset="-128"/>
              </a:defRPr>
            </a:lvl4pPr>
            <a:lvl5pPr>
              <a:defRPr>
                <a:solidFill>
                  <a:schemeClr val="tx1"/>
                </a:solidFill>
                <a:latin typeface="Arial" pitchFamily="34" charset="0"/>
                <a:ea typeface="ＭＳ Ｐゴシック" pitchFamily="34" charset="-128"/>
              </a:defRPr>
            </a:lvl5pPr>
            <a:lvl6pPr>
              <a:defRPr>
                <a:solidFill>
                  <a:schemeClr val="tx1"/>
                </a:solidFill>
                <a:latin typeface="Arial" pitchFamily="34" charset="0"/>
                <a:ea typeface="ＭＳ Ｐゴシック" pitchFamily="34" charset="-128"/>
              </a:defRPr>
            </a:lvl6pPr>
            <a:lvl7pPr>
              <a:defRPr>
                <a:solidFill>
                  <a:schemeClr val="tx1"/>
                </a:solidFill>
                <a:latin typeface="Arial" pitchFamily="34" charset="0"/>
                <a:ea typeface="ＭＳ Ｐゴシック" pitchFamily="34" charset="-128"/>
              </a:defRPr>
            </a:lvl7pPr>
            <a:lvl8pPr>
              <a:defRPr>
                <a:solidFill>
                  <a:schemeClr val="tx1"/>
                </a:solidFill>
                <a:latin typeface="Arial" pitchFamily="34" charset="0"/>
                <a:ea typeface="ＭＳ Ｐゴシック" pitchFamily="34" charset="-128"/>
              </a:defRPr>
            </a:lvl8pPr>
            <a:lvl9pPr>
              <a:defRPr>
                <a:solidFill>
                  <a:schemeClr val="tx1"/>
                </a:solidFill>
                <a:latin typeface="Arial" pitchFamily="34" charset="0"/>
                <a:ea typeface="ＭＳ Ｐゴシック" pitchFamily="34" charset="-128"/>
              </a:defRPr>
            </a:lvl9pPr>
          </a:lstStyle>
          <a:p>
            <a:r>
              <a:rPr lang="en-US" sz="2000" b="0" i="0" dirty="0"/>
              <a:t>Delineated IUA with status quo description </a:t>
            </a:r>
            <a:endParaRPr lang="en-ZA" sz="2000" b="0" i="0" dirty="0"/>
          </a:p>
        </p:txBody>
      </p:sp>
      <p:sp>
        <p:nvSpPr>
          <p:cNvPr id="35" name="TextBox 34">
            <a:extLst>
              <a:ext uri="{FF2B5EF4-FFF2-40B4-BE49-F238E27FC236}">
                <a16:creationId xmlns:a16="http://schemas.microsoft.com/office/drawing/2014/main" id="{14CEDDC5-C4B1-4377-8C28-C4E0717C1796}"/>
              </a:ext>
            </a:extLst>
          </p:cNvPr>
          <p:cNvSpPr txBox="1"/>
          <p:nvPr/>
        </p:nvSpPr>
        <p:spPr>
          <a:xfrm>
            <a:off x="5028193" y="1080861"/>
            <a:ext cx="1973367" cy="400110"/>
          </a:xfrm>
          <a:prstGeom prst="rect">
            <a:avLst/>
          </a:prstGeom>
          <a:noFill/>
        </p:spPr>
        <p:txBody>
          <a:bodyPr wrap="square" rtlCol="0">
            <a:spAutoFit/>
          </a:bodyPr>
          <a:lstStyle/>
          <a:p>
            <a:pPr algn="ctr"/>
            <a:r>
              <a:rPr lang="en-US" sz="2000" dirty="0">
                <a:solidFill>
                  <a:schemeClr val="bg1"/>
                </a:solidFill>
              </a:rPr>
              <a:t>Rivers</a:t>
            </a:r>
            <a:endParaRPr lang="en-ZA" sz="2000" dirty="0">
              <a:solidFill>
                <a:schemeClr val="bg1"/>
              </a:solidFill>
            </a:endParaRPr>
          </a:p>
        </p:txBody>
      </p:sp>
      <p:sp>
        <p:nvSpPr>
          <p:cNvPr id="36" name="TextBox 35">
            <a:extLst>
              <a:ext uri="{FF2B5EF4-FFF2-40B4-BE49-F238E27FC236}">
                <a16:creationId xmlns:a16="http://schemas.microsoft.com/office/drawing/2014/main" id="{909122BD-3E71-47E1-A254-E2059CD9DA16}"/>
              </a:ext>
            </a:extLst>
          </p:cNvPr>
          <p:cNvSpPr txBox="1"/>
          <p:nvPr/>
        </p:nvSpPr>
        <p:spPr>
          <a:xfrm>
            <a:off x="5471266" y="2818106"/>
            <a:ext cx="1973367" cy="400110"/>
          </a:xfrm>
          <a:prstGeom prst="rect">
            <a:avLst/>
          </a:prstGeom>
          <a:noFill/>
        </p:spPr>
        <p:txBody>
          <a:bodyPr wrap="square" rtlCol="0">
            <a:spAutoFit/>
          </a:bodyPr>
          <a:lstStyle/>
          <a:p>
            <a:pPr algn="ctr"/>
            <a:r>
              <a:rPr lang="en-US" sz="2000" dirty="0">
                <a:solidFill>
                  <a:schemeClr val="bg1"/>
                </a:solidFill>
              </a:rPr>
              <a:t>Estuaries</a:t>
            </a:r>
            <a:endParaRPr lang="en-ZA" sz="2000" dirty="0">
              <a:solidFill>
                <a:schemeClr val="bg1"/>
              </a:solidFill>
            </a:endParaRPr>
          </a:p>
        </p:txBody>
      </p:sp>
      <p:sp>
        <p:nvSpPr>
          <p:cNvPr id="37" name="TextBox 36">
            <a:extLst>
              <a:ext uri="{FF2B5EF4-FFF2-40B4-BE49-F238E27FC236}">
                <a16:creationId xmlns:a16="http://schemas.microsoft.com/office/drawing/2014/main" id="{D70D3577-E074-4AC6-8AD6-D785F865590E}"/>
              </a:ext>
            </a:extLst>
          </p:cNvPr>
          <p:cNvSpPr txBox="1"/>
          <p:nvPr/>
        </p:nvSpPr>
        <p:spPr>
          <a:xfrm>
            <a:off x="4769605" y="4215051"/>
            <a:ext cx="1973367" cy="400110"/>
          </a:xfrm>
          <a:prstGeom prst="rect">
            <a:avLst/>
          </a:prstGeom>
          <a:noFill/>
        </p:spPr>
        <p:txBody>
          <a:bodyPr wrap="square" rtlCol="0">
            <a:spAutoFit/>
          </a:bodyPr>
          <a:lstStyle/>
          <a:p>
            <a:pPr algn="ctr"/>
            <a:r>
              <a:rPr lang="en-US" sz="2000" dirty="0">
                <a:solidFill>
                  <a:schemeClr val="bg1"/>
                </a:solidFill>
              </a:rPr>
              <a:t>Wetlands</a:t>
            </a:r>
            <a:endParaRPr lang="en-ZA" sz="2000" dirty="0">
              <a:solidFill>
                <a:schemeClr val="bg1"/>
              </a:solidFill>
            </a:endParaRPr>
          </a:p>
        </p:txBody>
      </p:sp>
      <p:sp>
        <p:nvSpPr>
          <p:cNvPr id="38" name="TextBox 37">
            <a:extLst>
              <a:ext uri="{FF2B5EF4-FFF2-40B4-BE49-F238E27FC236}">
                <a16:creationId xmlns:a16="http://schemas.microsoft.com/office/drawing/2014/main" id="{A90AA703-E83C-4B28-A49E-89C34918CC12}"/>
              </a:ext>
            </a:extLst>
          </p:cNvPr>
          <p:cNvSpPr txBox="1"/>
          <p:nvPr/>
        </p:nvSpPr>
        <p:spPr>
          <a:xfrm>
            <a:off x="1843659" y="2513911"/>
            <a:ext cx="1973367" cy="400110"/>
          </a:xfrm>
          <a:prstGeom prst="rect">
            <a:avLst/>
          </a:prstGeom>
          <a:noFill/>
        </p:spPr>
        <p:txBody>
          <a:bodyPr wrap="square" rtlCol="0">
            <a:spAutoFit/>
          </a:bodyPr>
          <a:lstStyle/>
          <a:p>
            <a:pPr algn="ctr"/>
            <a:r>
              <a:rPr lang="en-US" sz="2000" dirty="0">
                <a:solidFill>
                  <a:schemeClr val="bg1"/>
                </a:solidFill>
              </a:rPr>
              <a:t>Groundwater</a:t>
            </a:r>
            <a:endParaRPr lang="en-ZA" sz="2000" dirty="0">
              <a:solidFill>
                <a:schemeClr val="bg1"/>
              </a:solidFill>
            </a:endParaRPr>
          </a:p>
        </p:txBody>
      </p:sp>
    </p:spTree>
    <p:extLst>
      <p:ext uri="{BB962C8B-B14F-4D97-AF65-F5344CB8AC3E}">
        <p14:creationId xmlns:p14="http://schemas.microsoft.com/office/powerpoint/2010/main" val="412047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8" grpId="0" animBg="1"/>
      <p:bldP spid="35" grpId="0"/>
      <p:bldP spid="36" grpId="0"/>
      <p:bldP spid="37" grpId="0"/>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44</a:t>
            </a:fld>
            <a:endParaRPr lang="en-ZA" dirty="0"/>
          </a:p>
        </p:txBody>
      </p:sp>
      <p:sp>
        <p:nvSpPr>
          <p:cNvPr id="9" name="Title 7"/>
          <p:cNvSpPr>
            <a:spLocks noGrp="1" noChangeArrowheads="1"/>
          </p:cNvSpPr>
          <p:nvPr>
            <p:ph type="title"/>
          </p:nvPr>
        </p:nvSpPr>
        <p:spPr bwMode="auto">
          <a:xfrm>
            <a:off x="0" y="217549"/>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(19)</a:t>
            </a:r>
          </a:p>
        </p:txBody>
      </p:sp>
      <p:grpSp>
        <p:nvGrpSpPr>
          <p:cNvPr id="6" name="Group 5">
            <a:extLst>
              <a:ext uri="{FF2B5EF4-FFF2-40B4-BE49-F238E27FC236}">
                <a16:creationId xmlns:a16="http://schemas.microsoft.com/office/drawing/2014/main" id="{DB9F3E2E-0119-4BA0-9A02-EAD4D69FF36C}"/>
              </a:ext>
            </a:extLst>
          </p:cNvPr>
          <p:cNvGrpSpPr/>
          <p:nvPr/>
        </p:nvGrpSpPr>
        <p:grpSpPr>
          <a:xfrm>
            <a:off x="0" y="811734"/>
            <a:ext cx="9083036" cy="6046266"/>
            <a:chOff x="251520" y="1412776"/>
            <a:chExt cx="8559427" cy="4928735"/>
          </a:xfrm>
        </p:grpSpPr>
        <p:pic>
          <p:nvPicPr>
            <p:cNvPr id="3" name="Picture 2" descr="Map&#10;&#10;Description automatically generated">
              <a:extLst>
                <a:ext uri="{FF2B5EF4-FFF2-40B4-BE49-F238E27FC236}">
                  <a16:creationId xmlns:a16="http://schemas.microsoft.com/office/drawing/2014/main" id="{74A90B4D-0BF7-4093-A5B6-9845DE1C97B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8724" r="3538" b="15431"/>
            <a:stretch/>
          </p:blipFill>
          <p:spPr>
            <a:xfrm>
              <a:off x="314003" y="1443912"/>
              <a:ext cx="8496944" cy="4897599"/>
            </a:xfrm>
            <a:prstGeom prst="rect">
              <a:avLst/>
            </a:prstGeom>
          </p:spPr>
        </p:pic>
        <p:sp>
          <p:nvSpPr>
            <p:cNvPr id="4" name="Rectangle 3">
              <a:extLst>
                <a:ext uri="{FF2B5EF4-FFF2-40B4-BE49-F238E27FC236}">
                  <a16:creationId xmlns:a16="http://schemas.microsoft.com/office/drawing/2014/main" id="{97AE4CDB-FB80-4A1D-AB41-5CFA3161204E}"/>
                </a:ext>
              </a:extLst>
            </p:cNvPr>
            <p:cNvSpPr/>
            <p:nvPr/>
          </p:nvSpPr>
          <p:spPr>
            <a:xfrm>
              <a:off x="251520" y="1412776"/>
              <a:ext cx="56886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245199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45</a:t>
            </a:fld>
            <a:endParaRPr lang="en-ZA" dirty="0"/>
          </a:p>
        </p:txBody>
      </p:sp>
      <p:sp>
        <p:nvSpPr>
          <p:cNvPr id="9" name="Title 7"/>
          <p:cNvSpPr>
            <a:spLocks noGrp="1" noChangeArrowheads="1"/>
          </p:cNvSpPr>
          <p:nvPr>
            <p:ph type="title"/>
          </p:nvPr>
        </p:nvSpPr>
        <p:spPr bwMode="auto">
          <a:xfrm>
            <a:off x="0" y="13022"/>
            <a:ext cx="9124950" cy="54610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(19)</a:t>
            </a:r>
          </a:p>
        </p:txBody>
      </p:sp>
      <p:graphicFrame>
        <p:nvGraphicFramePr>
          <p:cNvPr id="2" name="Table 1"/>
          <p:cNvGraphicFramePr>
            <a:graphicFrameLocks noGrp="1"/>
          </p:cNvGraphicFramePr>
          <p:nvPr>
            <p:extLst>
              <p:ext uri="{D42A27DB-BD31-4B8C-83A1-F6EECF244321}">
                <p14:modId xmlns:p14="http://schemas.microsoft.com/office/powerpoint/2010/main" val="2718153640"/>
              </p:ext>
            </p:extLst>
          </p:nvPr>
        </p:nvGraphicFramePr>
        <p:xfrm>
          <a:off x="0" y="569592"/>
          <a:ext cx="9124950" cy="6604058"/>
        </p:xfrm>
        <a:graphic>
          <a:graphicData uri="http://schemas.openxmlformats.org/drawingml/2006/table">
            <a:tbl>
              <a:tblPr firstRow="1" firstCol="1" bandRow="1">
                <a:tableStyleId>{5C22544A-7EE6-4342-B048-85BDC9FD1C3A}</a:tableStyleId>
              </a:tblPr>
              <a:tblGrid>
                <a:gridCol w="1201003">
                  <a:extLst>
                    <a:ext uri="{9D8B030D-6E8A-4147-A177-3AD203B41FA5}">
                      <a16:colId xmlns:a16="http://schemas.microsoft.com/office/drawing/2014/main" val="20000"/>
                    </a:ext>
                  </a:extLst>
                </a:gridCol>
                <a:gridCol w="4080681">
                  <a:extLst>
                    <a:ext uri="{9D8B030D-6E8A-4147-A177-3AD203B41FA5}">
                      <a16:colId xmlns:a16="http://schemas.microsoft.com/office/drawing/2014/main" val="20001"/>
                    </a:ext>
                  </a:extLst>
                </a:gridCol>
                <a:gridCol w="3843266">
                  <a:extLst>
                    <a:ext uri="{9D8B030D-6E8A-4147-A177-3AD203B41FA5}">
                      <a16:colId xmlns:a16="http://schemas.microsoft.com/office/drawing/2014/main" val="20002"/>
                    </a:ext>
                  </a:extLst>
                </a:gridCol>
              </a:tblGrid>
              <a:tr h="299448">
                <a:tc>
                  <a:txBody>
                    <a:bodyPr/>
                    <a:lstStyle/>
                    <a:p>
                      <a:pPr algn="ctr">
                        <a:lnSpc>
                          <a:spcPct val="150000"/>
                        </a:lnSpc>
                        <a:spcBef>
                          <a:spcPts val="600"/>
                        </a:spcBef>
                        <a:spcAft>
                          <a:spcPts val="600"/>
                        </a:spcAft>
                      </a:pPr>
                      <a:r>
                        <a:rPr lang="en-ZA" sz="1400" dirty="0">
                          <a:effectLst/>
                        </a:rPr>
                        <a:t>IUA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just">
                        <a:lnSpc>
                          <a:spcPct val="150000"/>
                        </a:lnSpc>
                        <a:spcBef>
                          <a:spcPts val="600"/>
                        </a:spcBef>
                        <a:spcAft>
                          <a:spcPts val="600"/>
                        </a:spcAft>
                      </a:pPr>
                      <a:r>
                        <a:rPr lang="en-ZA" sz="1400" dirty="0">
                          <a:effectLst/>
                        </a:rPr>
                        <a:t>Description</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just">
                        <a:lnSpc>
                          <a:spcPct val="150000"/>
                        </a:lnSpc>
                        <a:spcBef>
                          <a:spcPts val="600"/>
                        </a:spcBef>
                        <a:spcAft>
                          <a:spcPts val="600"/>
                        </a:spcAft>
                      </a:pPr>
                      <a:r>
                        <a:rPr lang="en-ZA" sz="1400" dirty="0">
                          <a:effectLst/>
                        </a:rPr>
                        <a:t>Main rivers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99448">
                <a:tc>
                  <a:txBody>
                    <a:bodyPr/>
                    <a:lstStyle/>
                    <a:p>
                      <a:pPr algn="ctr">
                        <a:lnSpc>
                          <a:spcPct val="150000"/>
                        </a:lnSpc>
                        <a:spcBef>
                          <a:spcPts val="600"/>
                        </a:spcBef>
                        <a:spcAft>
                          <a:spcPts val="600"/>
                        </a:spcAft>
                      </a:pPr>
                      <a:r>
                        <a:rPr lang="en-ZA" sz="1400" dirty="0">
                          <a:effectLst/>
                        </a:rPr>
                        <a:t>IUA_K01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Tsitsikamma and upper Kromme to Kromme Dam</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err="1">
                          <a:effectLst/>
                        </a:rPr>
                        <a:t>Tsitsikamma</a:t>
                      </a:r>
                      <a:r>
                        <a:rPr lang="en-ZA" sz="1400" dirty="0">
                          <a:effectLst/>
                        </a:rPr>
                        <a:t>, upper </a:t>
                      </a:r>
                      <a:r>
                        <a:rPr lang="en-ZA" sz="1400" dirty="0" err="1">
                          <a:effectLst/>
                        </a:rPr>
                        <a:t>Kromme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9448">
                <a:tc>
                  <a:txBody>
                    <a:bodyPr/>
                    <a:lstStyle/>
                    <a:p>
                      <a:pPr algn="ctr">
                        <a:lnSpc>
                          <a:spcPct val="150000"/>
                        </a:lnSpc>
                        <a:spcBef>
                          <a:spcPts val="600"/>
                        </a:spcBef>
                        <a:spcAft>
                          <a:spcPts val="600"/>
                        </a:spcAft>
                      </a:pPr>
                      <a:r>
                        <a:rPr lang="en-ZA" sz="1400" dirty="0">
                          <a:effectLst/>
                        </a:rPr>
                        <a:t>IUA_KL01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Kromme from Kromme Dam to estuary and Gamtoos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lnSpc>
                          <a:spcPct val="150000"/>
                        </a:lnSpc>
                        <a:spcBef>
                          <a:spcPts val="600"/>
                        </a:spcBef>
                        <a:spcAft>
                          <a:spcPts val="600"/>
                        </a:spcAft>
                      </a:pPr>
                      <a:r>
                        <a:rPr lang="en-ZA" sz="1400" dirty="0">
                          <a:effectLst/>
                        </a:rPr>
                        <a:t>Kromme, Gamtoos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99448">
                <a:tc>
                  <a:txBody>
                    <a:bodyPr/>
                    <a:lstStyle/>
                    <a:p>
                      <a:pPr algn="ctr">
                        <a:lnSpc>
                          <a:spcPct val="150000"/>
                        </a:lnSpc>
                        <a:spcBef>
                          <a:spcPts val="600"/>
                        </a:spcBef>
                        <a:spcAft>
                          <a:spcPts val="600"/>
                        </a:spcAft>
                      </a:pPr>
                      <a:r>
                        <a:rPr lang="en-ZA" sz="1400">
                          <a:effectLst/>
                        </a:rPr>
                        <a:t>IUA_L01</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err="1">
                          <a:effectLst/>
                        </a:rPr>
                        <a:t>Kouga</a:t>
                      </a:r>
                      <a:r>
                        <a:rPr lang="en-ZA" sz="1400" dirty="0">
                          <a:effectLst/>
                        </a:rPr>
                        <a:t> to </a:t>
                      </a:r>
                      <a:r>
                        <a:rPr lang="en-ZA" sz="1400" dirty="0" err="1">
                          <a:effectLst/>
                        </a:rPr>
                        <a:t>Kouga</a:t>
                      </a:r>
                      <a:r>
                        <a:rPr lang="en-ZA" sz="1400" dirty="0">
                          <a:effectLst/>
                        </a:rPr>
                        <a:t> Dam, </a:t>
                      </a:r>
                      <a:r>
                        <a:rPr lang="en-ZA" sz="1400" dirty="0" err="1">
                          <a:effectLst/>
                        </a:rPr>
                        <a:t>Baviaanskloof</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err="1">
                          <a:effectLst/>
                        </a:rPr>
                        <a:t>Kouga</a:t>
                      </a:r>
                      <a:r>
                        <a:rPr lang="en-ZA" sz="1400" dirty="0">
                          <a:effectLst/>
                        </a:rPr>
                        <a:t>, </a:t>
                      </a:r>
                      <a:r>
                        <a:rPr lang="en-ZA" sz="1400" dirty="0" err="1">
                          <a:effectLst/>
                        </a:rPr>
                        <a:t>Baviaanskloof</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9448">
                <a:tc>
                  <a:txBody>
                    <a:bodyPr/>
                    <a:lstStyle/>
                    <a:p>
                      <a:pPr algn="ctr">
                        <a:lnSpc>
                          <a:spcPct val="150000"/>
                        </a:lnSpc>
                        <a:spcBef>
                          <a:spcPts val="600"/>
                        </a:spcBef>
                        <a:spcAft>
                          <a:spcPts val="600"/>
                        </a:spcAft>
                      </a:pPr>
                      <a:r>
                        <a:rPr lang="en-ZA" sz="1400" dirty="0">
                          <a:effectLst/>
                        </a:rPr>
                        <a:t>IUA_M01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M primary catchment</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lnSpc>
                          <a:spcPct val="150000"/>
                        </a:lnSpc>
                        <a:spcBef>
                          <a:spcPts val="600"/>
                        </a:spcBef>
                        <a:spcAft>
                          <a:spcPts val="600"/>
                        </a:spcAft>
                      </a:pPr>
                      <a:r>
                        <a:rPr lang="en-ZA" sz="1400" dirty="0" err="1">
                          <a:effectLst/>
                        </a:rPr>
                        <a:t>Swartkops</a:t>
                      </a:r>
                      <a:r>
                        <a:rPr lang="en-ZA" sz="1400" dirty="0">
                          <a:effectLst/>
                        </a:rPr>
                        <a:t>, </a:t>
                      </a:r>
                      <a:r>
                        <a:rPr lang="en-ZA" sz="1400" dirty="0" err="1">
                          <a:effectLst/>
                        </a:rPr>
                        <a:t>Coega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299448">
                <a:tc>
                  <a:txBody>
                    <a:bodyPr/>
                    <a:lstStyle/>
                    <a:p>
                      <a:pPr algn="ctr">
                        <a:lnSpc>
                          <a:spcPct val="150000"/>
                        </a:lnSpc>
                        <a:spcBef>
                          <a:spcPts val="600"/>
                        </a:spcBef>
                        <a:spcAft>
                          <a:spcPts val="600"/>
                        </a:spcAft>
                      </a:pPr>
                      <a:r>
                        <a:rPr lang="en-ZA" sz="1400" dirty="0">
                          <a:effectLst/>
                        </a:rPr>
                        <a:t>IUA_LN01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Groot to Kouga confluence, Upper Sundays to Darlington Dam</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err="1">
                          <a:effectLst/>
                        </a:rPr>
                        <a:t>Sout</a:t>
                      </a:r>
                      <a:r>
                        <a:rPr lang="en-ZA" sz="1400" dirty="0">
                          <a:effectLst/>
                        </a:rPr>
                        <a:t>, </a:t>
                      </a:r>
                      <a:r>
                        <a:rPr lang="en-ZA" sz="1400" dirty="0" err="1">
                          <a:effectLst/>
                        </a:rPr>
                        <a:t>Kariega</a:t>
                      </a:r>
                      <a:r>
                        <a:rPr lang="en-ZA" sz="1400" dirty="0">
                          <a:effectLst/>
                        </a:rPr>
                        <a:t>, Groot, Upper Sundays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99448">
                <a:tc>
                  <a:txBody>
                    <a:bodyPr/>
                    <a:lstStyle/>
                    <a:p>
                      <a:pPr algn="ctr">
                        <a:lnSpc>
                          <a:spcPct val="150000"/>
                        </a:lnSpc>
                        <a:spcBef>
                          <a:spcPts val="600"/>
                        </a:spcBef>
                        <a:spcAft>
                          <a:spcPts val="600"/>
                        </a:spcAft>
                      </a:pPr>
                      <a:r>
                        <a:rPr lang="en-ZA" sz="1400">
                          <a:effectLst/>
                        </a:rPr>
                        <a:t>IUA_N01</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Sundays downstream Darlington Dam</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lnSpc>
                          <a:spcPct val="150000"/>
                        </a:lnSpc>
                        <a:spcBef>
                          <a:spcPts val="600"/>
                        </a:spcBef>
                        <a:spcAft>
                          <a:spcPts val="600"/>
                        </a:spcAft>
                      </a:pPr>
                      <a:r>
                        <a:rPr lang="en-ZA" sz="1400" dirty="0">
                          <a:effectLst/>
                        </a:rPr>
                        <a:t>Lower Sundays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299448">
                <a:tc>
                  <a:txBody>
                    <a:bodyPr/>
                    <a:lstStyle/>
                    <a:p>
                      <a:pPr algn="ctr">
                        <a:lnSpc>
                          <a:spcPct val="150000"/>
                        </a:lnSpc>
                        <a:spcBef>
                          <a:spcPts val="600"/>
                        </a:spcBef>
                        <a:spcAft>
                          <a:spcPts val="600"/>
                        </a:spcAft>
                      </a:pPr>
                      <a:r>
                        <a:rPr lang="en-ZA" sz="1400" dirty="0">
                          <a:effectLst/>
                        </a:rPr>
                        <a:t>IUA_P01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P primary catchment</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err="1">
                          <a:effectLst/>
                        </a:rPr>
                        <a:t>Boesmans</a:t>
                      </a:r>
                      <a:r>
                        <a:rPr lang="en-ZA" sz="1400" dirty="0">
                          <a:effectLst/>
                        </a:rPr>
                        <a:t>, </a:t>
                      </a:r>
                      <a:r>
                        <a:rPr lang="en-ZA" sz="1400" dirty="0" err="1">
                          <a:effectLst/>
                        </a:rPr>
                        <a:t>Kowie</a:t>
                      </a:r>
                      <a:r>
                        <a:rPr lang="en-ZA" sz="1400" dirty="0">
                          <a:effectLst/>
                        </a:rPr>
                        <a:t>, </a:t>
                      </a:r>
                      <a:r>
                        <a:rPr lang="en-ZA" sz="1400" dirty="0" err="1">
                          <a:effectLst/>
                        </a:rPr>
                        <a:t>Kariega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99448">
                <a:tc>
                  <a:txBody>
                    <a:bodyPr/>
                    <a:lstStyle/>
                    <a:p>
                      <a:pPr algn="ctr">
                        <a:lnSpc>
                          <a:spcPct val="150000"/>
                        </a:lnSpc>
                        <a:spcBef>
                          <a:spcPts val="600"/>
                        </a:spcBef>
                        <a:spcAft>
                          <a:spcPts val="600"/>
                        </a:spcAft>
                      </a:pPr>
                      <a:r>
                        <a:rPr lang="en-ZA" sz="1400" dirty="0">
                          <a:effectLst/>
                        </a:rPr>
                        <a:t>IUA_Q01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just">
                        <a:lnSpc>
                          <a:spcPct val="150000"/>
                        </a:lnSpc>
                        <a:spcBef>
                          <a:spcPts val="600"/>
                        </a:spcBef>
                        <a:spcAft>
                          <a:spcPts val="600"/>
                        </a:spcAft>
                      </a:pPr>
                      <a:r>
                        <a:rPr lang="en-ZA" sz="1400" dirty="0">
                          <a:effectLst/>
                        </a:rPr>
                        <a:t>Fish</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lnSpc>
                          <a:spcPct val="150000"/>
                        </a:lnSpc>
                        <a:spcBef>
                          <a:spcPts val="600"/>
                        </a:spcBef>
                        <a:spcAft>
                          <a:spcPts val="600"/>
                        </a:spcAft>
                      </a:pPr>
                      <a:r>
                        <a:rPr lang="en-ZA" sz="1400" dirty="0">
                          <a:effectLst/>
                        </a:rPr>
                        <a:t>Little </a:t>
                      </a:r>
                      <a:r>
                        <a:rPr lang="en-ZA" sz="1400" dirty="0" err="1">
                          <a:effectLst/>
                        </a:rPr>
                        <a:t>Brak</a:t>
                      </a:r>
                      <a:r>
                        <a:rPr lang="en-ZA" sz="1400" dirty="0">
                          <a:effectLst/>
                        </a:rPr>
                        <a:t>, Upper Great Fish, Upper Little Fish</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299448">
                <a:tc>
                  <a:txBody>
                    <a:bodyPr/>
                    <a:lstStyle/>
                    <a:p>
                      <a:pPr algn="ctr">
                        <a:lnSpc>
                          <a:spcPct val="150000"/>
                        </a:lnSpc>
                        <a:spcBef>
                          <a:spcPts val="600"/>
                        </a:spcBef>
                        <a:spcAft>
                          <a:spcPts val="600"/>
                        </a:spcAft>
                      </a:pPr>
                      <a:r>
                        <a:rPr lang="en-ZA" sz="1400" dirty="0">
                          <a:effectLst/>
                        </a:rPr>
                        <a:t>IUA_Q02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a:effectLst/>
                        </a:rPr>
                        <a:t>Great Fish</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a:effectLst/>
                        </a:rPr>
                        <a:t>Great Fish, </a:t>
                      </a:r>
                      <a:r>
                        <a:rPr lang="en-ZA" sz="1400" dirty="0" err="1">
                          <a:effectLst/>
                        </a:rPr>
                        <a:t>Tarka</a:t>
                      </a:r>
                      <a:r>
                        <a:rPr lang="en-ZA" sz="1400" dirty="0">
                          <a:effectLst/>
                        </a:rPr>
                        <a:t>, </a:t>
                      </a:r>
                      <a:r>
                        <a:rPr lang="en-ZA" sz="1400" dirty="0" err="1">
                          <a:effectLst/>
                        </a:rPr>
                        <a:t>Baviaans</a:t>
                      </a:r>
                      <a:r>
                        <a:rPr lang="en-ZA" sz="1400" dirty="0">
                          <a:effectLst/>
                        </a:rPr>
                        <a:t>, Lower Little Fish</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99448">
                <a:tc>
                  <a:txBody>
                    <a:bodyPr/>
                    <a:lstStyle/>
                    <a:p>
                      <a:pPr algn="ctr">
                        <a:lnSpc>
                          <a:spcPct val="150000"/>
                        </a:lnSpc>
                        <a:spcBef>
                          <a:spcPts val="600"/>
                        </a:spcBef>
                        <a:spcAft>
                          <a:spcPts val="600"/>
                        </a:spcAft>
                      </a:pPr>
                      <a:r>
                        <a:rPr lang="en-ZA" sz="1400" dirty="0">
                          <a:effectLst/>
                        </a:rPr>
                        <a:t>IUA_Q03</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Koonap and Kat</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lnSpc>
                          <a:spcPct val="150000"/>
                        </a:lnSpc>
                        <a:spcBef>
                          <a:spcPts val="600"/>
                        </a:spcBef>
                        <a:spcAft>
                          <a:spcPts val="600"/>
                        </a:spcAft>
                      </a:pPr>
                      <a:r>
                        <a:rPr lang="en-ZA" sz="1400" dirty="0" err="1">
                          <a:effectLst/>
                        </a:rPr>
                        <a:t>Koonap</a:t>
                      </a:r>
                      <a:r>
                        <a:rPr lang="en-ZA" sz="1400" dirty="0">
                          <a:effectLst/>
                        </a:rPr>
                        <a:t>, Kat</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0"/>
                  </a:ext>
                </a:extLst>
              </a:tr>
              <a:tr h="299448">
                <a:tc>
                  <a:txBody>
                    <a:bodyPr/>
                    <a:lstStyle/>
                    <a:p>
                      <a:pPr algn="ctr">
                        <a:lnSpc>
                          <a:spcPct val="150000"/>
                        </a:lnSpc>
                        <a:spcBef>
                          <a:spcPts val="600"/>
                        </a:spcBef>
                        <a:spcAft>
                          <a:spcPts val="600"/>
                        </a:spcAft>
                      </a:pPr>
                      <a:r>
                        <a:rPr lang="en-ZA" sz="1400" dirty="0">
                          <a:effectLst/>
                        </a:rPr>
                        <a:t>IUA_R01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a:effectLst/>
                        </a:rPr>
                        <a:t>Keiskamma</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a:effectLst/>
                        </a:rPr>
                        <a:t>Keiskamma, </a:t>
                      </a:r>
                      <a:r>
                        <a:rPr lang="en-ZA" sz="1400" dirty="0" err="1">
                          <a:effectLst/>
                        </a:rPr>
                        <a:t>Tylomnqa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99448">
                <a:tc>
                  <a:txBody>
                    <a:bodyPr/>
                    <a:lstStyle/>
                    <a:p>
                      <a:pPr algn="ctr">
                        <a:lnSpc>
                          <a:spcPct val="150000"/>
                        </a:lnSpc>
                        <a:spcBef>
                          <a:spcPts val="600"/>
                        </a:spcBef>
                        <a:spcAft>
                          <a:spcPts val="600"/>
                        </a:spcAft>
                      </a:pPr>
                      <a:r>
                        <a:rPr lang="en-ZA" sz="1400" dirty="0">
                          <a:effectLst/>
                        </a:rPr>
                        <a:t>IUA_R02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Buffalo/ </a:t>
                      </a:r>
                      <a:r>
                        <a:rPr lang="en-ZA" sz="1400" dirty="0" err="1">
                          <a:effectLst/>
                        </a:rPr>
                        <a:t>Nahoon</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lnSpc>
                          <a:spcPct val="150000"/>
                        </a:lnSpc>
                        <a:spcBef>
                          <a:spcPts val="600"/>
                        </a:spcBef>
                        <a:spcAft>
                          <a:spcPts val="600"/>
                        </a:spcAft>
                      </a:pPr>
                      <a:r>
                        <a:rPr lang="en-ZA" sz="1400" dirty="0" err="1">
                          <a:effectLst/>
                        </a:rPr>
                        <a:t>Baffalo</a:t>
                      </a:r>
                      <a:r>
                        <a:rPr lang="en-ZA" sz="1400" dirty="0">
                          <a:effectLst/>
                        </a:rPr>
                        <a:t>, Nahoon, </a:t>
                      </a:r>
                      <a:r>
                        <a:rPr lang="en-ZA" sz="1400" dirty="0" err="1">
                          <a:effectLst/>
                        </a:rPr>
                        <a:t>Kwelera</a:t>
                      </a:r>
                      <a:r>
                        <a:rPr lang="en-ZA" sz="1400" dirty="0">
                          <a:effectLst/>
                        </a:rPr>
                        <a:t>, </a:t>
                      </a:r>
                      <a:r>
                        <a:rPr lang="en-ZA" sz="1400" dirty="0" err="1">
                          <a:effectLst/>
                        </a:rPr>
                        <a:t>Gqunube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2"/>
                  </a:ext>
                </a:extLst>
              </a:tr>
              <a:tr h="299448">
                <a:tc>
                  <a:txBody>
                    <a:bodyPr/>
                    <a:lstStyle/>
                    <a:p>
                      <a:pPr algn="ctr">
                        <a:lnSpc>
                          <a:spcPct val="150000"/>
                        </a:lnSpc>
                        <a:spcBef>
                          <a:spcPts val="600"/>
                        </a:spcBef>
                        <a:spcAft>
                          <a:spcPts val="600"/>
                        </a:spcAft>
                      </a:pPr>
                      <a:r>
                        <a:rPr lang="en-ZA" sz="1400" dirty="0">
                          <a:effectLst/>
                        </a:rPr>
                        <a:t>IUA_S01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a:effectLst/>
                        </a:rPr>
                        <a:t>Upper Great Kei</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err="1">
                          <a:effectLst/>
                        </a:rPr>
                        <a:t>Indwe</a:t>
                      </a:r>
                      <a:r>
                        <a:rPr lang="en-ZA" sz="1400" dirty="0">
                          <a:effectLst/>
                        </a:rPr>
                        <a:t>, White Kei, </a:t>
                      </a:r>
                      <a:r>
                        <a:rPr lang="en-ZA" sz="1400" dirty="0" err="1">
                          <a:effectLst/>
                        </a:rPr>
                        <a:t>Tsomo</a:t>
                      </a:r>
                      <a:r>
                        <a:rPr lang="en-ZA" sz="1400" dirty="0">
                          <a:effectLst/>
                        </a:rPr>
                        <a:t>, Great Kei</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99448">
                <a:tc>
                  <a:txBody>
                    <a:bodyPr/>
                    <a:lstStyle/>
                    <a:p>
                      <a:pPr algn="ctr">
                        <a:lnSpc>
                          <a:spcPct val="150000"/>
                        </a:lnSpc>
                        <a:spcBef>
                          <a:spcPts val="600"/>
                        </a:spcBef>
                        <a:spcAft>
                          <a:spcPts val="600"/>
                        </a:spcAft>
                      </a:pPr>
                      <a:r>
                        <a:rPr lang="en-ZA" sz="1400" dirty="0">
                          <a:effectLst/>
                        </a:rPr>
                        <a:t>IUA_S02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Black Kei</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lnSpc>
                          <a:spcPct val="150000"/>
                        </a:lnSpc>
                        <a:spcBef>
                          <a:spcPts val="600"/>
                        </a:spcBef>
                        <a:spcAft>
                          <a:spcPts val="600"/>
                        </a:spcAft>
                      </a:pPr>
                      <a:r>
                        <a:rPr lang="en-ZA" sz="1400" dirty="0" err="1">
                          <a:effectLst/>
                        </a:rPr>
                        <a:t>Klipplaat</a:t>
                      </a:r>
                      <a:r>
                        <a:rPr lang="en-ZA" sz="1400" dirty="0">
                          <a:effectLst/>
                        </a:rPr>
                        <a:t>, </a:t>
                      </a:r>
                      <a:r>
                        <a:rPr lang="en-ZA" sz="1400" dirty="0" err="1">
                          <a:effectLst/>
                        </a:rPr>
                        <a:t>Klaas</a:t>
                      </a:r>
                      <a:r>
                        <a:rPr lang="en-ZA" sz="1400" dirty="0">
                          <a:effectLst/>
                        </a:rPr>
                        <a:t> Smits, Black Kei</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4"/>
                  </a:ext>
                </a:extLst>
              </a:tr>
              <a:tr h="299448">
                <a:tc>
                  <a:txBody>
                    <a:bodyPr/>
                    <a:lstStyle/>
                    <a:p>
                      <a:pPr algn="ctr">
                        <a:lnSpc>
                          <a:spcPct val="150000"/>
                        </a:lnSpc>
                        <a:spcBef>
                          <a:spcPts val="600"/>
                        </a:spcBef>
                        <a:spcAft>
                          <a:spcPts val="600"/>
                        </a:spcAft>
                      </a:pPr>
                      <a:r>
                        <a:rPr lang="en-ZA" sz="1400">
                          <a:effectLst/>
                        </a:rPr>
                        <a:t>IUA_S03</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a:effectLst/>
                        </a:rPr>
                        <a:t>Lower Great Kei</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a:effectLst/>
                        </a:rPr>
                        <a:t>Kubusi, Great Kei</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99448">
                <a:tc>
                  <a:txBody>
                    <a:bodyPr/>
                    <a:lstStyle/>
                    <a:p>
                      <a:pPr algn="ctr">
                        <a:lnSpc>
                          <a:spcPct val="150000"/>
                        </a:lnSpc>
                        <a:spcBef>
                          <a:spcPts val="600"/>
                        </a:spcBef>
                        <a:spcAft>
                          <a:spcPts val="600"/>
                        </a:spcAft>
                      </a:pPr>
                      <a:r>
                        <a:rPr lang="en-ZA" sz="1400" dirty="0">
                          <a:effectLst/>
                        </a:rPr>
                        <a:t>IUA_T01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Upper </a:t>
                      </a:r>
                      <a:r>
                        <a:rPr lang="en-ZA" sz="1400" dirty="0" err="1">
                          <a:effectLst/>
                        </a:rPr>
                        <a:t>Mbashe</a:t>
                      </a:r>
                      <a:r>
                        <a:rPr lang="en-ZA" sz="1400" dirty="0">
                          <a:effectLst/>
                        </a:rPr>
                        <a:t>, Upper Mthatha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lnSpc>
                          <a:spcPct val="150000"/>
                        </a:lnSpc>
                        <a:spcBef>
                          <a:spcPts val="600"/>
                        </a:spcBef>
                        <a:spcAft>
                          <a:spcPts val="600"/>
                        </a:spcAft>
                      </a:pPr>
                      <a:r>
                        <a:rPr lang="en-ZA" sz="1400" dirty="0" err="1">
                          <a:effectLst/>
                        </a:rPr>
                        <a:t>Xuka</a:t>
                      </a:r>
                      <a:r>
                        <a:rPr lang="en-ZA" sz="1400" dirty="0">
                          <a:effectLst/>
                        </a:rPr>
                        <a:t>, </a:t>
                      </a:r>
                      <a:r>
                        <a:rPr lang="en-ZA" sz="1400" dirty="0" err="1">
                          <a:effectLst/>
                        </a:rPr>
                        <a:t>Mgwali</a:t>
                      </a:r>
                      <a:r>
                        <a:rPr lang="en-ZA" sz="1400" dirty="0">
                          <a:effectLst/>
                        </a:rPr>
                        <a:t>, Upper Mbashe, Upper Mthatha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6"/>
                  </a:ext>
                </a:extLst>
              </a:tr>
              <a:tr h="299448">
                <a:tc>
                  <a:txBody>
                    <a:bodyPr/>
                    <a:lstStyle/>
                    <a:p>
                      <a:pPr algn="ctr">
                        <a:lnSpc>
                          <a:spcPct val="150000"/>
                        </a:lnSpc>
                        <a:spcBef>
                          <a:spcPts val="600"/>
                        </a:spcBef>
                        <a:spcAft>
                          <a:spcPts val="600"/>
                        </a:spcAft>
                      </a:pPr>
                      <a:r>
                        <a:rPr lang="en-ZA" sz="1400" dirty="0">
                          <a:effectLst/>
                        </a:rPr>
                        <a:t>IUA_T02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Lower Mbashe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a:effectLst/>
                        </a:rPr>
                        <a:t>Lower Mbashe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99448">
                <a:tc>
                  <a:txBody>
                    <a:bodyPr/>
                    <a:lstStyle/>
                    <a:p>
                      <a:pPr algn="ctr">
                        <a:lnSpc>
                          <a:spcPct val="150000"/>
                        </a:lnSpc>
                        <a:spcBef>
                          <a:spcPts val="600"/>
                        </a:spcBef>
                        <a:spcAft>
                          <a:spcPts val="600"/>
                        </a:spcAft>
                      </a:pPr>
                      <a:r>
                        <a:rPr lang="en-ZA" sz="1400" dirty="0">
                          <a:effectLst/>
                        </a:rPr>
                        <a:t>IUA_T03</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dirty="0">
                          <a:effectLst/>
                        </a:rPr>
                        <a:t>Lower Mthatha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lnSpc>
                          <a:spcPct val="150000"/>
                        </a:lnSpc>
                        <a:spcBef>
                          <a:spcPts val="600"/>
                        </a:spcBef>
                        <a:spcAft>
                          <a:spcPts val="600"/>
                        </a:spcAft>
                      </a:pPr>
                      <a:r>
                        <a:rPr lang="en-ZA" sz="1400" dirty="0">
                          <a:effectLst/>
                        </a:rPr>
                        <a:t>Lower Mthatha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8"/>
                  </a:ext>
                </a:extLst>
              </a:tr>
              <a:tr h="598895">
                <a:tc>
                  <a:txBody>
                    <a:bodyPr/>
                    <a:lstStyle/>
                    <a:p>
                      <a:pPr algn="ctr">
                        <a:lnSpc>
                          <a:spcPct val="150000"/>
                        </a:lnSpc>
                        <a:spcBef>
                          <a:spcPts val="600"/>
                        </a:spcBef>
                        <a:spcAft>
                          <a:spcPts val="600"/>
                        </a:spcAft>
                      </a:pPr>
                      <a:r>
                        <a:rPr lang="en-ZA" sz="1400" dirty="0">
                          <a:effectLst/>
                        </a:rPr>
                        <a:t>IUA_T04</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lnSpc>
                          <a:spcPct val="150000"/>
                        </a:lnSpc>
                        <a:spcBef>
                          <a:spcPts val="600"/>
                        </a:spcBef>
                        <a:spcAft>
                          <a:spcPts val="600"/>
                        </a:spcAft>
                      </a:pPr>
                      <a:r>
                        <a:rPr lang="en-ZA" sz="1400">
                          <a:effectLst/>
                        </a:rPr>
                        <a:t>Pondoland coastal</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600"/>
                        </a:spcBef>
                        <a:spcAft>
                          <a:spcPts val="600"/>
                        </a:spcAft>
                      </a:pPr>
                      <a:r>
                        <a:rPr lang="en-ZA" sz="1400" dirty="0" err="1">
                          <a:effectLst/>
                        </a:rPr>
                        <a:t>Mtentu</a:t>
                      </a:r>
                      <a:r>
                        <a:rPr lang="en-ZA" sz="1400" dirty="0">
                          <a:effectLst/>
                        </a:rPr>
                        <a:t>, </a:t>
                      </a:r>
                      <a:r>
                        <a:rPr lang="en-ZA" sz="1400" dirty="0" err="1">
                          <a:effectLst/>
                        </a:rPr>
                        <a:t>Msikaba</a:t>
                      </a:r>
                      <a:r>
                        <a:rPr lang="en-ZA" sz="1400" dirty="0">
                          <a:effectLst/>
                        </a:rPr>
                        <a:t>, Mngazi, </a:t>
                      </a:r>
                      <a:r>
                        <a:rPr lang="en-ZA" sz="1400" dirty="0" err="1">
                          <a:effectLst/>
                        </a:rPr>
                        <a:t>Mtakatye</a:t>
                      </a:r>
                      <a:r>
                        <a:rPr lang="en-ZA" sz="1400" dirty="0">
                          <a:effectLst/>
                        </a:rPr>
                        <a:t>, </a:t>
                      </a:r>
                      <a:r>
                        <a:rPr lang="en-ZA" sz="1400" dirty="0" err="1">
                          <a:effectLst/>
                        </a:rPr>
                        <a:t>Xora</a:t>
                      </a:r>
                      <a:r>
                        <a:rPr lang="en-ZA" sz="1400" dirty="0">
                          <a:effectLst/>
                        </a:rPr>
                        <a:t>, </a:t>
                      </a:r>
                      <a:r>
                        <a:rPr lang="en-ZA" sz="1400" dirty="0" err="1">
                          <a:effectLst/>
                        </a:rPr>
                        <a:t>Nqabara</a:t>
                      </a:r>
                      <a:r>
                        <a:rPr lang="en-ZA" sz="1400" dirty="0">
                          <a:effectLst/>
                        </a:rPr>
                        <a:t>, </a:t>
                      </a:r>
                      <a:r>
                        <a:rPr lang="en-ZA" sz="1400" dirty="0" err="1">
                          <a:effectLst/>
                        </a:rPr>
                        <a:t>Qhorha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162" marR="621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4208878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46</a:t>
            </a:fld>
            <a:endParaRPr lang="en-ZA" dirty="0"/>
          </a:p>
        </p:txBody>
      </p:sp>
      <p:sp>
        <p:nvSpPr>
          <p:cNvPr id="9" name="Title 7"/>
          <p:cNvSpPr>
            <a:spLocks noGrp="1" noChangeArrowheads="1"/>
          </p:cNvSpPr>
          <p:nvPr>
            <p:ph type="title"/>
          </p:nvPr>
        </p:nvSpPr>
        <p:spPr bwMode="auto">
          <a:xfrm>
            <a:off x="0" y="259766"/>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IUA_K01, KL01, L01 </a:t>
            </a:r>
          </a:p>
        </p:txBody>
      </p:sp>
      <p:grpSp>
        <p:nvGrpSpPr>
          <p:cNvPr id="6" name="Group 5">
            <a:extLst>
              <a:ext uri="{FF2B5EF4-FFF2-40B4-BE49-F238E27FC236}">
                <a16:creationId xmlns:a16="http://schemas.microsoft.com/office/drawing/2014/main" id="{DB9F3E2E-0119-4BA0-9A02-EAD4D69FF36C}"/>
              </a:ext>
            </a:extLst>
          </p:cNvPr>
          <p:cNvGrpSpPr/>
          <p:nvPr/>
        </p:nvGrpSpPr>
        <p:grpSpPr>
          <a:xfrm>
            <a:off x="0" y="770204"/>
            <a:ext cx="9083036" cy="6046266"/>
            <a:chOff x="251520" y="1412776"/>
            <a:chExt cx="8559427" cy="4928735"/>
          </a:xfrm>
        </p:grpSpPr>
        <p:pic>
          <p:nvPicPr>
            <p:cNvPr id="3" name="Picture 2" descr="Map&#10;&#10;Description automatically generated">
              <a:extLst>
                <a:ext uri="{FF2B5EF4-FFF2-40B4-BE49-F238E27FC236}">
                  <a16:creationId xmlns:a16="http://schemas.microsoft.com/office/drawing/2014/main" id="{74A90B4D-0BF7-4093-A5B6-9845DE1C97B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8724" r="3538" b="15431"/>
            <a:stretch/>
          </p:blipFill>
          <p:spPr>
            <a:xfrm>
              <a:off x="314003" y="1443912"/>
              <a:ext cx="8496944" cy="4897599"/>
            </a:xfrm>
            <a:prstGeom prst="rect">
              <a:avLst/>
            </a:prstGeom>
          </p:spPr>
        </p:pic>
        <p:sp>
          <p:nvSpPr>
            <p:cNvPr id="4" name="Rectangle 3">
              <a:extLst>
                <a:ext uri="{FF2B5EF4-FFF2-40B4-BE49-F238E27FC236}">
                  <a16:creationId xmlns:a16="http://schemas.microsoft.com/office/drawing/2014/main" id="{97AE4CDB-FB80-4A1D-AB41-5CFA3161204E}"/>
                </a:ext>
              </a:extLst>
            </p:cNvPr>
            <p:cNvSpPr/>
            <p:nvPr/>
          </p:nvSpPr>
          <p:spPr>
            <a:xfrm>
              <a:off x="251520" y="1412776"/>
              <a:ext cx="56886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Oval 9">
            <a:extLst>
              <a:ext uri="{FF2B5EF4-FFF2-40B4-BE49-F238E27FC236}">
                <a16:creationId xmlns:a16="http://schemas.microsoft.com/office/drawing/2014/main" id="{F0705090-DEE2-484B-8A13-1014006DE3DB}"/>
              </a:ext>
            </a:extLst>
          </p:cNvPr>
          <p:cNvSpPr/>
          <p:nvPr/>
        </p:nvSpPr>
        <p:spPr>
          <a:xfrm>
            <a:off x="1702051" y="4469364"/>
            <a:ext cx="2869949" cy="2388636"/>
          </a:xfrm>
          <a:prstGeom prst="ellipse">
            <a:avLst/>
          </a:prstGeom>
          <a:solidFill>
            <a:srgbClr val="FFCCCC">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5709CE08-5BF0-4A93-A9AA-BFBA814A3102}"/>
              </a:ext>
            </a:extLst>
          </p:cNvPr>
          <p:cNvSpPr txBox="1"/>
          <p:nvPr/>
        </p:nvSpPr>
        <p:spPr>
          <a:xfrm>
            <a:off x="2036147" y="4753363"/>
            <a:ext cx="2376310" cy="1785104"/>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err="1"/>
              <a:t>Kromriver</a:t>
            </a:r>
            <a:r>
              <a:rPr lang="en-ZA" sz="1000" dirty="0"/>
              <a:t> Dam – major irrigation and transfers to Gqeberha</a:t>
            </a:r>
          </a:p>
          <a:p>
            <a:pPr marL="228600" lvl="1" indent="-228600">
              <a:buFont typeface="Arial" panose="020B0604020202020204" pitchFamily="34" charset="0"/>
              <a:buChar char="•"/>
            </a:pPr>
            <a:r>
              <a:rPr lang="en-ZA" sz="1000" dirty="0"/>
              <a:t>Water quality impacts (WWTW, irrigation) </a:t>
            </a:r>
          </a:p>
          <a:p>
            <a:pPr marL="228600" lvl="1" indent="-228600">
              <a:buFont typeface="Arial" panose="020B0604020202020204" pitchFamily="34" charset="0"/>
              <a:buChar char="•"/>
            </a:pPr>
            <a:r>
              <a:rPr lang="en-ZA" sz="1000" dirty="0"/>
              <a:t>Wetlands: 44% of CVB, PES D-F</a:t>
            </a:r>
          </a:p>
          <a:p>
            <a:pPr marL="228600" lvl="1" indent="-228600">
              <a:buFont typeface="Arial" panose="020B0604020202020204" pitchFamily="34" charset="0"/>
              <a:buChar char="•"/>
            </a:pPr>
            <a:r>
              <a:rPr lang="en-ZA" sz="1000" dirty="0"/>
              <a:t>GW: moderately to highly stressed (78% use for irrigation)</a:t>
            </a:r>
          </a:p>
          <a:p>
            <a:pPr marL="228600" lvl="1" indent="-228600">
              <a:buFont typeface="Arial" panose="020B0604020202020204" pitchFamily="34" charset="0"/>
              <a:buChar char="•"/>
            </a:pPr>
            <a:r>
              <a:rPr lang="en-ZA" sz="1000" dirty="0"/>
              <a:t>Estuaries: Localised flow and quality impacts  </a:t>
            </a:r>
            <a:r>
              <a:rPr lang="en-GB" sz="1000" dirty="0"/>
              <a:t> </a:t>
            </a:r>
            <a:endParaRPr lang="en-ZA" sz="1000" dirty="0"/>
          </a:p>
        </p:txBody>
      </p:sp>
      <p:pic>
        <p:nvPicPr>
          <p:cNvPr id="5" name="Picture 4">
            <a:extLst>
              <a:ext uri="{FF2B5EF4-FFF2-40B4-BE49-F238E27FC236}">
                <a16:creationId xmlns:a16="http://schemas.microsoft.com/office/drawing/2014/main" id="{6C48E104-E9B4-49CF-9D3A-3FD5542754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55194" y="4905558"/>
            <a:ext cx="378667" cy="284000"/>
          </a:xfrm>
          <a:prstGeom prst="rect">
            <a:avLst/>
          </a:prstGeom>
        </p:spPr>
      </p:pic>
      <p:sp>
        <p:nvSpPr>
          <p:cNvPr id="11" name="Oval 10">
            <a:extLst>
              <a:ext uri="{FF2B5EF4-FFF2-40B4-BE49-F238E27FC236}">
                <a16:creationId xmlns:a16="http://schemas.microsoft.com/office/drawing/2014/main" id="{09AB8488-4409-47D2-8DF1-33B214459B2A}"/>
              </a:ext>
            </a:extLst>
          </p:cNvPr>
          <p:cNvSpPr/>
          <p:nvPr/>
        </p:nvSpPr>
        <p:spPr>
          <a:xfrm>
            <a:off x="3893213" y="2198522"/>
            <a:ext cx="3309887" cy="2755703"/>
          </a:xfrm>
          <a:prstGeom prst="ellipse">
            <a:avLst/>
          </a:prstGeom>
          <a:solidFill>
            <a:schemeClr val="accent4">
              <a:lumMod val="40000"/>
              <a:lumOff val="6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3C11FAF1-6D4B-4A75-9EE1-6DC6C9B21F99}"/>
              </a:ext>
            </a:extLst>
          </p:cNvPr>
          <p:cNvSpPr txBox="1"/>
          <p:nvPr/>
        </p:nvSpPr>
        <p:spPr>
          <a:xfrm>
            <a:off x="4281047" y="2490505"/>
            <a:ext cx="2719660" cy="2246769"/>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Mpofu Dam (lower </a:t>
            </a:r>
            <a:r>
              <a:rPr lang="en-ZA" sz="1000" dirty="0" err="1"/>
              <a:t>Krom</a:t>
            </a:r>
            <a:r>
              <a:rPr lang="en-ZA" sz="1000" dirty="0"/>
              <a:t> River) – major irrigation and transfers to Gqeberha</a:t>
            </a:r>
          </a:p>
          <a:p>
            <a:pPr marL="228600" lvl="1" indent="-228600">
              <a:buFont typeface="Arial" panose="020B0604020202020204" pitchFamily="34" charset="0"/>
              <a:buChar char="•"/>
            </a:pPr>
            <a:r>
              <a:rPr lang="en-ZA" sz="1000" dirty="0"/>
              <a:t>Water quality impacts (irrigation) </a:t>
            </a:r>
          </a:p>
          <a:p>
            <a:pPr marL="228600" lvl="1" indent="-228600">
              <a:buFont typeface="Arial" panose="020B0604020202020204" pitchFamily="34" charset="0"/>
              <a:buChar char="•"/>
            </a:pPr>
            <a:r>
              <a:rPr lang="en-ZA" sz="1000" dirty="0"/>
              <a:t>Wetlands: Some FEPA wetlands, CVB, depressions, hillslope seeps,  PES D-F, floodplains 100% A/B</a:t>
            </a:r>
          </a:p>
          <a:p>
            <a:pPr marL="228600" lvl="1" indent="-228600">
              <a:buFont typeface="Arial" panose="020B0604020202020204" pitchFamily="34" charset="0"/>
              <a:buChar char="•"/>
            </a:pPr>
            <a:r>
              <a:rPr lang="en-ZA" sz="1000" dirty="0"/>
              <a:t>GW: moderately stressed (57% irrigation, 26% municipal)</a:t>
            </a:r>
          </a:p>
          <a:p>
            <a:pPr marL="228600" lvl="1" indent="-228600">
              <a:buFont typeface="Arial" panose="020B0604020202020204" pitchFamily="34" charset="0"/>
              <a:buChar char="•"/>
            </a:pPr>
            <a:r>
              <a:rPr lang="en-ZA" sz="1000" dirty="0"/>
              <a:t>Estuaries: Vulnerable. Kromme/ Gamtoos largest estuarine systems (open mouth). High pressure on </a:t>
            </a:r>
            <a:r>
              <a:rPr lang="en-ZA" sz="1000" dirty="0" err="1"/>
              <a:t>Kromme</a:t>
            </a:r>
            <a:r>
              <a:rPr lang="en-ZA" sz="1000" dirty="0"/>
              <a:t> and </a:t>
            </a:r>
            <a:r>
              <a:rPr lang="en-ZA" sz="1000" dirty="0" err="1"/>
              <a:t>Seekoei</a:t>
            </a:r>
            <a:r>
              <a:rPr lang="en-ZA" sz="1000" dirty="0"/>
              <a:t> (flow and quality impacts  </a:t>
            </a:r>
            <a:r>
              <a:rPr lang="en-GB" sz="1000" dirty="0"/>
              <a:t> </a:t>
            </a:r>
            <a:endParaRPr lang="en-ZA" sz="1000" dirty="0"/>
          </a:p>
        </p:txBody>
      </p:sp>
      <p:pic>
        <p:nvPicPr>
          <p:cNvPr id="13" name="Picture 12">
            <a:extLst>
              <a:ext uri="{FF2B5EF4-FFF2-40B4-BE49-F238E27FC236}">
                <a16:creationId xmlns:a16="http://schemas.microsoft.com/office/drawing/2014/main" id="{26BF0900-DF61-4E5A-96BB-09FFB25884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54414" y="2623647"/>
            <a:ext cx="378667" cy="284000"/>
          </a:xfrm>
          <a:prstGeom prst="rect">
            <a:avLst/>
          </a:prstGeom>
        </p:spPr>
      </p:pic>
      <p:sp>
        <p:nvSpPr>
          <p:cNvPr id="14" name="Oval 13">
            <a:extLst>
              <a:ext uri="{FF2B5EF4-FFF2-40B4-BE49-F238E27FC236}">
                <a16:creationId xmlns:a16="http://schemas.microsoft.com/office/drawing/2014/main" id="{0EB21C89-2645-4282-9795-4C3B4FA31DB5}"/>
              </a:ext>
            </a:extLst>
          </p:cNvPr>
          <p:cNvSpPr/>
          <p:nvPr/>
        </p:nvSpPr>
        <p:spPr>
          <a:xfrm>
            <a:off x="-19707" y="2755910"/>
            <a:ext cx="2387175" cy="2074854"/>
          </a:xfrm>
          <a:prstGeom prst="ellipse">
            <a:avLst/>
          </a:prstGeom>
          <a:solidFill>
            <a:schemeClr val="accent5">
              <a:lumMod val="40000"/>
              <a:lumOff val="6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69554502-EAAC-43D4-96F3-244742E28517}"/>
              </a:ext>
            </a:extLst>
          </p:cNvPr>
          <p:cNvSpPr txBox="1"/>
          <p:nvPr/>
        </p:nvSpPr>
        <p:spPr>
          <a:xfrm>
            <a:off x="207832" y="3136700"/>
            <a:ext cx="2368704" cy="1477328"/>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 </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Kouga and Haarlem Dams – irrigation and domestic</a:t>
            </a:r>
          </a:p>
          <a:p>
            <a:pPr marL="228600" lvl="1" indent="-228600">
              <a:buFont typeface="Arial" panose="020B0604020202020204" pitchFamily="34" charset="0"/>
              <a:buChar char="•"/>
            </a:pPr>
            <a:r>
              <a:rPr lang="en-ZA" sz="1000" dirty="0"/>
              <a:t>Water quality impacts (irrigation) </a:t>
            </a:r>
          </a:p>
          <a:p>
            <a:pPr marL="228600" lvl="1" indent="-228600">
              <a:buFont typeface="Arial" panose="020B0604020202020204" pitchFamily="34" charset="0"/>
              <a:buChar char="•"/>
            </a:pPr>
            <a:r>
              <a:rPr lang="en-ZA" sz="1000" dirty="0"/>
              <a:t>Wetlands: No FEPA wetlands, CVB, Depression, UVB all mostly with a PES A/B </a:t>
            </a:r>
          </a:p>
          <a:p>
            <a:pPr marL="228600" lvl="1" indent="-228600">
              <a:buFont typeface="Arial" panose="020B0604020202020204" pitchFamily="34" charset="0"/>
              <a:buChar char="•"/>
            </a:pPr>
            <a:r>
              <a:rPr lang="en-ZA" sz="1000" dirty="0"/>
              <a:t>GW: mildly stressed </a:t>
            </a:r>
            <a:r>
              <a:rPr lang="en-GB" sz="1000" dirty="0"/>
              <a:t> </a:t>
            </a:r>
            <a:endParaRPr lang="en-ZA" sz="1000" dirty="0"/>
          </a:p>
        </p:txBody>
      </p:sp>
      <p:pic>
        <p:nvPicPr>
          <p:cNvPr id="16" name="Picture 15">
            <a:extLst>
              <a:ext uri="{FF2B5EF4-FFF2-40B4-BE49-F238E27FC236}">
                <a16:creationId xmlns:a16="http://schemas.microsoft.com/office/drawing/2014/main" id="{E28D0739-57A7-4258-9339-57E99C578B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6093" y="3271699"/>
            <a:ext cx="378667" cy="284000"/>
          </a:xfrm>
          <a:prstGeom prst="rect">
            <a:avLst/>
          </a:prstGeom>
        </p:spPr>
      </p:pic>
      <p:pic>
        <p:nvPicPr>
          <p:cNvPr id="30" name="Picture 29">
            <a:extLst>
              <a:ext uri="{FF2B5EF4-FFF2-40B4-BE49-F238E27FC236}">
                <a16:creationId xmlns:a16="http://schemas.microsoft.com/office/drawing/2014/main" id="{2A2A159C-1B30-42DE-8DAE-6D61E382BF58}"/>
              </a:ext>
            </a:extLst>
          </p:cNvPr>
          <p:cNvPicPr>
            <a:picLocks noChangeAspect="1"/>
          </p:cNvPicPr>
          <p:nvPr/>
        </p:nvPicPr>
        <p:blipFill>
          <a:blip r:embed="rId6"/>
          <a:stretch>
            <a:fillRect/>
          </a:stretch>
        </p:blipFill>
        <p:spPr>
          <a:xfrm>
            <a:off x="511523" y="5145477"/>
            <a:ext cx="1585097" cy="1036410"/>
          </a:xfrm>
          <a:prstGeom prst="rect">
            <a:avLst/>
          </a:prstGeom>
        </p:spPr>
      </p:pic>
      <p:pic>
        <p:nvPicPr>
          <p:cNvPr id="32" name="Picture 31">
            <a:extLst>
              <a:ext uri="{FF2B5EF4-FFF2-40B4-BE49-F238E27FC236}">
                <a16:creationId xmlns:a16="http://schemas.microsoft.com/office/drawing/2014/main" id="{C874A8D9-8E82-4E73-8C64-09F36019C810}"/>
              </a:ext>
            </a:extLst>
          </p:cNvPr>
          <p:cNvPicPr>
            <a:picLocks noChangeAspect="1"/>
          </p:cNvPicPr>
          <p:nvPr/>
        </p:nvPicPr>
        <p:blipFill>
          <a:blip r:embed="rId7"/>
          <a:stretch>
            <a:fillRect/>
          </a:stretch>
        </p:blipFill>
        <p:spPr>
          <a:xfrm>
            <a:off x="671551" y="1719633"/>
            <a:ext cx="1158340" cy="1585097"/>
          </a:xfrm>
          <a:prstGeom prst="rect">
            <a:avLst/>
          </a:prstGeom>
        </p:spPr>
      </p:pic>
      <p:pic>
        <p:nvPicPr>
          <p:cNvPr id="33" name="Picture 32">
            <a:extLst>
              <a:ext uri="{FF2B5EF4-FFF2-40B4-BE49-F238E27FC236}">
                <a16:creationId xmlns:a16="http://schemas.microsoft.com/office/drawing/2014/main" id="{E1D05B06-CCE6-4D8D-BF8F-5D88F49FDE44}"/>
              </a:ext>
            </a:extLst>
          </p:cNvPr>
          <p:cNvPicPr>
            <a:picLocks noChangeAspect="1"/>
          </p:cNvPicPr>
          <p:nvPr/>
        </p:nvPicPr>
        <p:blipFill>
          <a:blip r:embed="rId8"/>
          <a:stretch>
            <a:fillRect/>
          </a:stretch>
        </p:blipFill>
        <p:spPr>
          <a:xfrm>
            <a:off x="4999386" y="1185166"/>
            <a:ext cx="1158340" cy="1585097"/>
          </a:xfrm>
          <a:prstGeom prst="rect">
            <a:avLst/>
          </a:prstGeom>
        </p:spPr>
      </p:pic>
    </p:spTree>
    <p:extLst>
      <p:ext uri="{BB962C8B-B14F-4D97-AF65-F5344CB8AC3E}">
        <p14:creationId xmlns:p14="http://schemas.microsoft.com/office/powerpoint/2010/main" val="4917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p:bldP spid="7" grpId="1"/>
      <p:bldP spid="11" grpId="0" animBg="1"/>
      <p:bldP spid="11" grpId="1" animBg="1"/>
      <p:bldP spid="12" grpId="0"/>
      <p:bldP spid="12" grpId="1"/>
      <p:bldP spid="14" grpId="0" animBg="1"/>
      <p:bldP spid="14" grpId="1" animBg="1"/>
      <p:bldP spid="15" grpId="0"/>
      <p:bldP spid="1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47</a:t>
            </a:fld>
            <a:endParaRPr lang="en-ZA" dirty="0"/>
          </a:p>
        </p:txBody>
      </p:sp>
      <p:sp>
        <p:nvSpPr>
          <p:cNvPr id="9" name="Title 7"/>
          <p:cNvSpPr>
            <a:spLocks noGrp="1" noChangeArrowheads="1"/>
          </p:cNvSpPr>
          <p:nvPr>
            <p:ph type="title"/>
          </p:nvPr>
        </p:nvSpPr>
        <p:spPr bwMode="auto">
          <a:xfrm>
            <a:off x="0" y="259766"/>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IUA_LN01, M01, NQ01</a:t>
            </a:r>
          </a:p>
        </p:txBody>
      </p:sp>
      <p:grpSp>
        <p:nvGrpSpPr>
          <p:cNvPr id="6" name="Group 5">
            <a:extLst>
              <a:ext uri="{FF2B5EF4-FFF2-40B4-BE49-F238E27FC236}">
                <a16:creationId xmlns:a16="http://schemas.microsoft.com/office/drawing/2014/main" id="{DB9F3E2E-0119-4BA0-9A02-EAD4D69FF36C}"/>
              </a:ext>
            </a:extLst>
          </p:cNvPr>
          <p:cNvGrpSpPr/>
          <p:nvPr/>
        </p:nvGrpSpPr>
        <p:grpSpPr>
          <a:xfrm>
            <a:off x="0" y="811734"/>
            <a:ext cx="9083036" cy="6046266"/>
            <a:chOff x="251520" y="1412776"/>
            <a:chExt cx="8559427" cy="4928735"/>
          </a:xfrm>
        </p:grpSpPr>
        <p:pic>
          <p:nvPicPr>
            <p:cNvPr id="3" name="Picture 2" descr="Map&#10;&#10;Description automatically generated">
              <a:extLst>
                <a:ext uri="{FF2B5EF4-FFF2-40B4-BE49-F238E27FC236}">
                  <a16:creationId xmlns:a16="http://schemas.microsoft.com/office/drawing/2014/main" id="{74A90B4D-0BF7-4093-A5B6-9845DE1C97B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8724" r="3538" b="15431"/>
            <a:stretch/>
          </p:blipFill>
          <p:spPr>
            <a:xfrm>
              <a:off x="314003" y="1443912"/>
              <a:ext cx="8496944" cy="4897599"/>
            </a:xfrm>
            <a:prstGeom prst="rect">
              <a:avLst/>
            </a:prstGeom>
          </p:spPr>
        </p:pic>
        <p:sp>
          <p:nvSpPr>
            <p:cNvPr id="4" name="Rectangle 3">
              <a:extLst>
                <a:ext uri="{FF2B5EF4-FFF2-40B4-BE49-F238E27FC236}">
                  <a16:creationId xmlns:a16="http://schemas.microsoft.com/office/drawing/2014/main" id="{97AE4CDB-FB80-4A1D-AB41-5CFA3161204E}"/>
                </a:ext>
              </a:extLst>
            </p:cNvPr>
            <p:cNvSpPr/>
            <p:nvPr/>
          </p:nvSpPr>
          <p:spPr>
            <a:xfrm>
              <a:off x="251520" y="1412776"/>
              <a:ext cx="56886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Oval 9">
            <a:extLst>
              <a:ext uri="{FF2B5EF4-FFF2-40B4-BE49-F238E27FC236}">
                <a16:creationId xmlns:a16="http://schemas.microsoft.com/office/drawing/2014/main" id="{F0705090-DEE2-484B-8A13-1014006DE3DB}"/>
              </a:ext>
            </a:extLst>
          </p:cNvPr>
          <p:cNvSpPr/>
          <p:nvPr/>
        </p:nvSpPr>
        <p:spPr>
          <a:xfrm>
            <a:off x="4488755" y="4313400"/>
            <a:ext cx="3586083" cy="2507017"/>
          </a:xfrm>
          <a:prstGeom prst="ellipse">
            <a:avLst/>
          </a:prstGeom>
          <a:solidFill>
            <a:srgbClr val="99FFCC">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5709CE08-5BF0-4A93-A9AA-BFBA814A3102}"/>
              </a:ext>
            </a:extLst>
          </p:cNvPr>
          <p:cNvSpPr txBox="1"/>
          <p:nvPr/>
        </p:nvSpPr>
        <p:spPr>
          <a:xfrm>
            <a:off x="4825497" y="4640125"/>
            <a:ext cx="3062903" cy="1938992"/>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US" sz="1000" dirty="0"/>
              <a:t>Part of WSS – therefore very high domestic water use </a:t>
            </a:r>
          </a:p>
          <a:p>
            <a:pPr marL="228600" lvl="1" indent="-228600">
              <a:buFont typeface="Arial" panose="020B0604020202020204" pitchFamily="34" charset="0"/>
              <a:buChar char="•"/>
            </a:pPr>
            <a:r>
              <a:rPr lang="en-US" sz="1000" dirty="0"/>
              <a:t>Poor water quality (WWTW or salt pans)</a:t>
            </a:r>
          </a:p>
          <a:p>
            <a:pPr marL="228600" lvl="1" indent="-228600">
              <a:buFont typeface="Arial" panose="020B0604020202020204" pitchFamily="34" charset="0"/>
              <a:buChar char="•"/>
            </a:pPr>
            <a:r>
              <a:rPr lang="en-US" sz="1000" dirty="0"/>
              <a:t>Wetlands: some FEPA wetlands (depressions), rest of wetlands categorized with a PES D-F</a:t>
            </a:r>
          </a:p>
          <a:p>
            <a:pPr marL="228600" lvl="1" indent="-228600">
              <a:buFont typeface="Arial" panose="020B0604020202020204" pitchFamily="34" charset="0"/>
              <a:buChar char="•"/>
            </a:pPr>
            <a:r>
              <a:rPr lang="en-US" sz="1000" dirty="0"/>
              <a:t>GW: mildly stressed (51% irrigation, 41% domestic/industrial use)</a:t>
            </a:r>
          </a:p>
          <a:p>
            <a:pPr marL="228600" lvl="1" indent="-228600">
              <a:buFont typeface="Arial" panose="020B0604020202020204" pitchFamily="34" charset="0"/>
              <a:buChar char="•"/>
            </a:pPr>
            <a:r>
              <a:rPr lang="en-US" sz="1000" dirty="0"/>
              <a:t>Estuaries: LC – vulnerable. High pressure on </a:t>
            </a:r>
            <a:r>
              <a:rPr lang="en-US" sz="1000" dirty="0" err="1"/>
              <a:t>Baakens</a:t>
            </a:r>
            <a:r>
              <a:rPr lang="en-US" sz="1000" dirty="0"/>
              <a:t>, </a:t>
            </a:r>
            <a:r>
              <a:rPr lang="en-US" sz="1000" dirty="0" err="1"/>
              <a:t>Papkuils</a:t>
            </a:r>
            <a:r>
              <a:rPr lang="en-US" sz="1000" dirty="0"/>
              <a:t>, </a:t>
            </a:r>
            <a:r>
              <a:rPr lang="en-US" sz="1000" dirty="0" err="1"/>
              <a:t>Coega</a:t>
            </a:r>
            <a:r>
              <a:rPr lang="en-US" sz="1000" dirty="0"/>
              <a:t> (flow, quality and habitat loss)</a:t>
            </a:r>
            <a:endParaRPr lang="en-ZA" sz="1000" dirty="0"/>
          </a:p>
        </p:txBody>
      </p:sp>
      <p:pic>
        <p:nvPicPr>
          <p:cNvPr id="5" name="Picture 4">
            <a:extLst>
              <a:ext uri="{FF2B5EF4-FFF2-40B4-BE49-F238E27FC236}">
                <a16:creationId xmlns:a16="http://schemas.microsoft.com/office/drawing/2014/main" id="{6C48E104-E9B4-49CF-9D3A-3FD5542754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130631" y="4777571"/>
            <a:ext cx="378667" cy="284000"/>
          </a:xfrm>
          <a:prstGeom prst="rect">
            <a:avLst/>
          </a:prstGeom>
        </p:spPr>
      </p:pic>
      <p:sp>
        <p:nvSpPr>
          <p:cNvPr id="11" name="Oval 10">
            <a:extLst>
              <a:ext uri="{FF2B5EF4-FFF2-40B4-BE49-F238E27FC236}">
                <a16:creationId xmlns:a16="http://schemas.microsoft.com/office/drawing/2014/main" id="{09AB8488-4409-47D2-8DF1-33B214459B2A}"/>
              </a:ext>
            </a:extLst>
          </p:cNvPr>
          <p:cNvSpPr/>
          <p:nvPr/>
        </p:nvSpPr>
        <p:spPr>
          <a:xfrm>
            <a:off x="1550355" y="3479626"/>
            <a:ext cx="2985278" cy="2595889"/>
          </a:xfrm>
          <a:prstGeom prst="ellipse">
            <a:avLst/>
          </a:prstGeom>
          <a:solidFill>
            <a:schemeClr val="accent6">
              <a:lumMod val="40000"/>
              <a:lumOff val="6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3C11FAF1-6D4B-4A75-9EE1-6DC6C9B21F99}"/>
              </a:ext>
            </a:extLst>
          </p:cNvPr>
          <p:cNvSpPr txBox="1"/>
          <p:nvPr/>
        </p:nvSpPr>
        <p:spPr>
          <a:xfrm>
            <a:off x="1905221" y="3810949"/>
            <a:ext cx="2412404" cy="2092881"/>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0" lvl="1"/>
            <a:endParaRPr lang="en-ZA" sz="1000" dirty="0"/>
          </a:p>
          <a:p>
            <a:pPr marL="228600" lvl="1" indent="-228600">
              <a:buFont typeface="Arial" panose="020B0604020202020204" pitchFamily="34" charset="0"/>
              <a:buChar char="•"/>
            </a:pPr>
            <a:r>
              <a:rPr lang="en-ZA" sz="1000" dirty="0"/>
              <a:t>Sensitive catchments/ conservation importance</a:t>
            </a:r>
          </a:p>
          <a:p>
            <a:pPr marL="228600" lvl="1" indent="-228600">
              <a:buFont typeface="Arial" panose="020B0604020202020204" pitchFamily="34" charset="0"/>
              <a:buChar char="•"/>
            </a:pPr>
            <a:r>
              <a:rPr lang="en-ZA" sz="1000" dirty="0"/>
              <a:t>Water quality impacts on Sundays River (releases from Darlington Dam, extensive irrigation, WWTW)</a:t>
            </a:r>
          </a:p>
          <a:p>
            <a:pPr marL="228600" lvl="1" indent="-228600">
              <a:buFont typeface="Arial" panose="020B0604020202020204" pitchFamily="34" charset="0"/>
              <a:buChar char="•"/>
            </a:pPr>
            <a:r>
              <a:rPr lang="en-ZA" sz="1000" dirty="0"/>
              <a:t>Wetlands: 6 FEPA wetlands (depressions – endangered status). CVB, depression, UVB and wetland flats categorised mostly at A/B </a:t>
            </a:r>
          </a:p>
          <a:p>
            <a:pPr marL="228600" lvl="1" indent="-228600">
              <a:buFont typeface="Arial" panose="020B0604020202020204" pitchFamily="34" charset="0"/>
              <a:buChar char="•"/>
            </a:pPr>
            <a:r>
              <a:rPr lang="en-ZA" sz="1000" dirty="0"/>
              <a:t>Estuaries: vulnerable, moderate pressure (mainly quality)</a:t>
            </a:r>
            <a:r>
              <a:rPr lang="en-GB" sz="1000" dirty="0"/>
              <a:t> </a:t>
            </a:r>
            <a:endParaRPr lang="en-ZA" sz="1000" dirty="0"/>
          </a:p>
        </p:txBody>
      </p:sp>
      <p:pic>
        <p:nvPicPr>
          <p:cNvPr id="13" name="Picture 12">
            <a:extLst>
              <a:ext uri="{FF2B5EF4-FFF2-40B4-BE49-F238E27FC236}">
                <a16:creationId xmlns:a16="http://schemas.microsoft.com/office/drawing/2014/main" id="{26BF0900-DF61-4E5A-96BB-09FFB25884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251357" y="3951410"/>
            <a:ext cx="385653" cy="284000"/>
          </a:xfrm>
          <a:prstGeom prst="rect">
            <a:avLst/>
          </a:prstGeom>
        </p:spPr>
      </p:pic>
      <p:sp>
        <p:nvSpPr>
          <p:cNvPr id="14" name="Oval 13">
            <a:extLst>
              <a:ext uri="{FF2B5EF4-FFF2-40B4-BE49-F238E27FC236}">
                <a16:creationId xmlns:a16="http://schemas.microsoft.com/office/drawing/2014/main" id="{0EB21C89-2645-4282-9795-4C3B4FA31DB5}"/>
              </a:ext>
            </a:extLst>
          </p:cNvPr>
          <p:cNvSpPr/>
          <p:nvPr/>
        </p:nvSpPr>
        <p:spPr>
          <a:xfrm>
            <a:off x="19165" y="733911"/>
            <a:ext cx="2844669" cy="3089000"/>
          </a:xfrm>
          <a:prstGeom prst="ellipse">
            <a:avLst/>
          </a:prstGeom>
          <a:solidFill>
            <a:schemeClr val="accent3">
              <a:lumMod val="40000"/>
              <a:lumOff val="6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69554502-EAAC-43D4-96F3-244742E28517}"/>
              </a:ext>
            </a:extLst>
          </p:cNvPr>
          <p:cNvSpPr txBox="1"/>
          <p:nvPr/>
        </p:nvSpPr>
        <p:spPr>
          <a:xfrm>
            <a:off x="334242" y="1210562"/>
            <a:ext cx="2225941" cy="2246769"/>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r>
              <a:rPr lang="en-ZA" sz="1000" dirty="0"/>
              <a:t>Fish corridor (</a:t>
            </a:r>
            <a:r>
              <a:rPr lang="en-ZA" sz="1000" dirty="0" err="1"/>
              <a:t>Buffels</a:t>
            </a:r>
            <a:r>
              <a:rPr lang="en-ZA" sz="1000" dirty="0"/>
              <a:t>, </a:t>
            </a:r>
            <a:r>
              <a:rPr lang="en-ZA" sz="1000" dirty="0" err="1"/>
              <a:t>Kariega</a:t>
            </a:r>
            <a:r>
              <a:rPr lang="en-ZA" sz="1000" dirty="0"/>
              <a:t>)</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NB biodiversity areas</a:t>
            </a:r>
          </a:p>
          <a:p>
            <a:pPr marL="228600" lvl="1" indent="-228600">
              <a:buFont typeface="Arial" panose="020B0604020202020204" pitchFamily="34" charset="0"/>
              <a:buChar char="•"/>
            </a:pPr>
            <a:r>
              <a:rPr lang="en-ZA" sz="1000" dirty="0"/>
              <a:t>Darlington Dam – high irrigation</a:t>
            </a:r>
          </a:p>
          <a:p>
            <a:pPr marL="228600" lvl="1" indent="-228600">
              <a:buFont typeface="Arial" panose="020B0604020202020204" pitchFamily="34" charset="0"/>
              <a:buChar char="•"/>
            </a:pPr>
            <a:r>
              <a:rPr lang="en-ZA" sz="1000" dirty="0"/>
              <a:t>Water quality fairly good – poor</a:t>
            </a:r>
          </a:p>
          <a:p>
            <a:pPr marL="228600" lvl="1" indent="-228600">
              <a:buFont typeface="Arial" panose="020B0604020202020204" pitchFamily="34" charset="0"/>
              <a:buChar char="•"/>
            </a:pPr>
            <a:r>
              <a:rPr lang="en-ZA" sz="1000" dirty="0"/>
              <a:t>Wetlands: some FEPA wetlands, largely CVB. Depression, Hillslope seep, UVB and wetland flats largely categorised as A/B </a:t>
            </a:r>
          </a:p>
          <a:p>
            <a:pPr marL="228600" lvl="1" indent="-228600">
              <a:buFont typeface="Arial" panose="020B0604020202020204" pitchFamily="34" charset="0"/>
              <a:buChar char="•"/>
            </a:pPr>
            <a:r>
              <a:rPr lang="en-ZA" sz="1000" dirty="0"/>
              <a:t>GW driven: mildly – moderately stressed (65% irrigation, 31% domestic)</a:t>
            </a:r>
          </a:p>
        </p:txBody>
      </p:sp>
      <p:pic>
        <p:nvPicPr>
          <p:cNvPr id="16" name="Picture 15">
            <a:extLst>
              <a:ext uri="{FF2B5EF4-FFF2-40B4-BE49-F238E27FC236}">
                <a16:creationId xmlns:a16="http://schemas.microsoft.com/office/drawing/2014/main" id="{E28D0739-57A7-4258-9339-57E99C578B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2732" y="1523419"/>
            <a:ext cx="378667" cy="284000"/>
          </a:xfrm>
          <a:prstGeom prst="rect">
            <a:avLst/>
          </a:prstGeom>
        </p:spPr>
      </p:pic>
      <p:sp>
        <p:nvSpPr>
          <p:cNvPr id="20" name="Arrow: Pentagon 19">
            <a:extLst>
              <a:ext uri="{FF2B5EF4-FFF2-40B4-BE49-F238E27FC236}">
                <a16:creationId xmlns:a16="http://schemas.microsoft.com/office/drawing/2014/main" id="{324E1453-01E0-405D-B254-0F421AB8356C}"/>
              </a:ext>
            </a:extLst>
          </p:cNvPr>
          <p:cNvSpPr/>
          <p:nvPr/>
        </p:nvSpPr>
        <p:spPr>
          <a:xfrm>
            <a:off x="-1622526" y="2177081"/>
            <a:ext cx="1488558" cy="909815"/>
          </a:xfrm>
          <a:prstGeom prst="homePlate">
            <a:avLst/>
          </a:prstGeom>
          <a:solidFill>
            <a:srgbClr val="99FFCC">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1" name="TextBox 20">
            <a:extLst>
              <a:ext uri="{FF2B5EF4-FFF2-40B4-BE49-F238E27FC236}">
                <a16:creationId xmlns:a16="http://schemas.microsoft.com/office/drawing/2014/main" id="{79E1DD93-E03F-41DC-BDCE-516C825BED24}"/>
              </a:ext>
            </a:extLst>
          </p:cNvPr>
          <p:cNvSpPr txBox="1"/>
          <p:nvPr/>
        </p:nvSpPr>
        <p:spPr>
          <a:xfrm>
            <a:off x="-1445637" y="2195446"/>
            <a:ext cx="948045" cy="276999"/>
          </a:xfrm>
          <a:prstGeom prst="rect">
            <a:avLst/>
          </a:prstGeom>
          <a:noFill/>
          <a:ln w="25400">
            <a:noFill/>
          </a:ln>
        </p:spPr>
        <p:txBody>
          <a:bodyPr wrap="square">
            <a:spAutoFit/>
          </a:bodyPr>
          <a:lstStyle/>
          <a:p>
            <a:pPr marL="0" lvl="1"/>
            <a:r>
              <a:rPr lang="en-US" sz="1200" b="1" dirty="0"/>
              <a:t>IUA_M01</a:t>
            </a:r>
            <a:endParaRPr lang="en-ZA" sz="1200" b="1" dirty="0"/>
          </a:p>
        </p:txBody>
      </p:sp>
      <p:sp>
        <p:nvSpPr>
          <p:cNvPr id="22" name="TextBox 21">
            <a:extLst>
              <a:ext uri="{FF2B5EF4-FFF2-40B4-BE49-F238E27FC236}">
                <a16:creationId xmlns:a16="http://schemas.microsoft.com/office/drawing/2014/main" id="{48FEEA8B-AE8A-4E21-A113-DB3DA4BD0787}"/>
              </a:ext>
            </a:extLst>
          </p:cNvPr>
          <p:cNvSpPr txBox="1"/>
          <p:nvPr/>
        </p:nvSpPr>
        <p:spPr>
          <a:xfrm>
            <a:off x="-1552396" y="2407703"/>
            <a:ext cx="1245615" cy="707886"/>
          </a:xfrm>
          <a:prstGeom prst="rect">
            <a:avLst/>
          </a:prstGeom>
          <a:noFill/>
          <a:ln w="25400">
            <a:noFill/>
          </a:ln>
        </p:spPr>
        <p:txBody>
          <a:bodyPr wrap="square">
            <a:spAutoFit/>
          </a:bodyPr>
          <a:lstStyle/>
          <a:p>
            <a:pPr marL="0" lvl="1"/>
            <a:r>
              <a:rPr lang="en-US" sz="1000" dirty="0"/>
              <a:t>M primary catchment (</a:t>
            </a:r>
            <a:r>
              <a:rPr lang="en-US" sz="1000" dirty="0" err="1"/>
              <a:t>Swartkops</a:t>
            </a:r>
            <a:r>
              <a:rPr lang="en-US" sz="1000" dirty="0"/>
              <a:t>, </a:t>
            </a:r>
            <a:r>
              <a:rPr lang="en-US" sz="1000" dirty="0" err="1"/>
              <a:t>Coega</a:t>
            </a:r>
            <a:r>
              <a:rPr lang="en-US" sz="1000" dirty="0"/>
              <a:t>)</a:t>
            </a:r>
          </a:p>
        </p:txBody>
      </p:sp>
      <p:pic>
        <p:nvPicPr>
          <p:cNvPr id="23" name="Picture 22">
            <a:extLst>
              <a:ext uri="{FF2B5EF4-FFF2-40B4-BE49-F238E27FC236}">
                <a16:creationId xmlns:a16="http://schemas.microsoft.com/office/drawing/2014/main" id="{B7FDD316-7887-40DC-8C9B-9614C362A582}"/>
              </a:ext>
            </a:extLst>
          </p:cNvPr>
          <p:cNvPicPr>
            <a:picLocks noChangeAspect="1"/>
          </p:cNvPicPr>
          <p:nvPr/>
        </p:nvPicPr>
        <p:blipFill>
          <a:blip r:embed="rId6"/>
          <a:stretch>
            <a:fillRect/>
          </a:stretch>
        </p:blipFill>
        <p:spPr>
          <a:xfrm>
            <a:off x="2530989" y="1701628"/>
            <a:ext cx="1652159" cy="1005927"/>
          </a:xfrm>
          <a:prstGeom prst="rect">
            <a:avLst/>
          </a:prstGeom>
        </p:spPr>
      </p:pic>
      <p:pic>
        <p:nvPicPr>
          <p:cNvPr id="24" name="Picture 23">
            <a:extLst>
              <a:ext uri="{FF2B5EF4-FFF2-40B4-BE49-F238E27FC236}">
                <a16:creationId xmlns:a16="http://schemas.microsoft.com/office/drawing/2014/main" id="{41E63972-3F9F-4CFC-B928-A2BBCD289413}"/>
              </a:ext>
            </a:extLst>
          </p:cNvPr>
          <p:cNvPicPr>
            <a:picLocks noChangeAspect="1"/>
          </p:cNvPicPr>
          <p:nvPr/>
        </p:nvPicPr>
        <p:blipFill>
          <a:blip r:embed="rId7"/>
          <a:stretch>
            <a:fillRect/>
          </a:stretch>
        </p:blipFill>
        <p:spPr>
          <a:xfrm>
            <a:off x="452712" y="4274607"/>
            <a:ext cx="1585097" cy="1005927"/>
          </a:xfrm>
          <a:prstGeom prst="rect">
            <a:avLst/>
          </a:prstGeom>
        </p:spPr>
      </p:pic>
      <p:pic>
        <p:nvPicPr>
          <p:cNvPr id="25" name="Picture 24">
            <a:extLst>
              <a:ext uri="{FF2B5EF4-FFF2-40B4-BE49-F238E27FC236}">
                <a16:creationId xmlns:a16="http://schemas.microsoft.com/office/drawing/2014/main" id="{1DA65422-C3CA-437B-9651-B7A77FE147C4}"/>
              </a:ext>
            </a:extLst>
          </p:cNvPr>
          <p:cNvPicPr>
            <a:picLocks noChangeAspect="1"/>
          </p:cNvPicPr>
          <p:nvPr/>
        </p:nvPicPr>
        <p:blipFill>
          <a:blip r:embed="rId8"/>
          <a:stretch>
            <a:fillRect/>
          </a:stretch>
        </p:blipFill>
        <p:spPr>
          <a:xfrm>
            <a:off x="3572216" y="5566908"/>
            <a:ext cx="1585097" cy="1005927"/>
          </a:xfrm>
          <a:prstGeom prst="rect">
            <a:avLst/>
          </a:prstGeom>
        </p:spPr>
      </p:pic>
    </p:spTree>
    <p:extLst>
      <p:ext uri="{BB962C8B-B14F-4D97-AF65-F5344CB8AC3E}">
        <p14:creationId xmlns:p14="http://schemas.microsoft.com/office/powerpoint/2010/main" val="362583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p:bldP spid="7" grpId="1"/>
      <p:bldP spid="11" grpId="0" animBg="1"/>
      <p:bldP spid="11" grpId="1" animBg="1"/>
      <p:bldP spid="12" grpId="0"/>
      <p:bldP spid="12" grpId="1"/>
      <p:bldP spid="14" grpId="0" animBg="1"/>
      <p:bldP spid="14" grpId="1" animBg="1"/>
      <p:bldP spid="15" grpId="0"/>
      <p:bldP spid="15" grpId="1"/>
      <p:bldP spid="21" grpId="0"/>
      <p:bldP spid="21" grpId="1"/>
      <p:bldP spid="22" grpId="0"/>
      <p:bldP spid="22"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48</a:t>
            </a:fld>
            <a:endParaRPr lang="en-ZA" dirty="0"/>
          </a:p>
        </p:txBody>
      </p:sp>
      <p:sp>
        <p:nvSpPr>
          <p:cNvPr id="9" name="Title 7"/>
          <p:cNvSpPr>
            <a:spLocks noGrp="1" noChangeArrowheads="1"/>
          </p:cNvSpPr>
          <p:nvPr>
            <p:ph type="title"/>
          </p:nvPr>
        </p:nvSpPr>
        <p:spPr bwMode="auto">
          <a:xfrm>
            <a:off x="0" y="259766"/>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IUA_P01</a:t>
            </a:r>
          </a:p>
        </p:txBody>
      </p:sp>
      <p:grpSp>
        <p:nvGrpSpPr>
          <p:cNvPr id="6" name="Group 5">
            <a:extLst>
              <a:ext uri="{FF2B5EF4-FFF2-40B4-BE49-F238E27FC236}">
                <a16:creationId xmlns:a16="http://schemas.microsoft.com/office/drawing/2014/main" id="{DB9F3E2E-0119-4BA0-9A02-EAD4D69FF36C}"/>
              </a:ext>
            </a:extLst>
          </p:cNvPr>
          <p:cNvGrpSpPr/>
          <p:nvPr/>
        </p:nvGrpSpPr>
        <p:grpSpPr>
          <a:xfrm>
            <a:off x="0" y="811734"/>
            <a:ext cx="9083036" cy="6046266"/>
            <a:chOff x="251520" y="1412776"/>
            <a:chExt cx="8559427" cy="4928735"/>
          </a:xfrm>
        </p:grpSpPr>
        <p:pic>
          <p:nvPicPr>
            <p:cNvPr id="3" name="Picture 2" descr="Map&#10;&#10;Description automatically generated">
              <a:extLst>
                <a:ext uri="{FF2B5EF4-FFF2-40B4-BE49-F238E27FC236}">
                  <a16:creationId xmlns:a16="http://schemas.microsoft.com/office/drawing/2014/main" id="{74A90B4D-0BF7-4093-A5B6-9845DE1C97B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8724" r="3538" b="15431"/>
            <a:stretch/>
          </p:blipFill>
          <p:spPr>
            <a:xfrm>
              <a:off x="314003" y="1443912"/>
              <a:ext cx="8496944" cy="4897599"/>
            </a:xfrm>
            <a:prstGeom prst="rect">
              <a:avLst/>
            </a:prstGeom>
          </p:spPr>
        </p:pic>
        <p:sp>
          <p:nvSpPr>
            <p:cNvPr id="4" name="Rectangle 3">
              <a:extLst>
                <a:ext uri="{FF2B5EF4-FFF2-40B4-BE49-F238E27FC236}">
                  <a16:creationId xmlns:a16="http://schemas.microsoft.com/office/drawing/2014/main" id="{97AE4CDB-FB80-4A1D-AB41-5CFA3161204E}"/>
                </a:ext>
              </a:extLst>
            </p:cNvPr>
            <p:cNvSpPr/>
            <p:nvPr/>
          </p:nvSpPr>
          <p:spPr>
            <a:xfrm>
              <a:off x="251520" y="1412776"/>
              <a:ext cx="56886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Oval 9">
            <a:extLst>
              <a:ext uri="{FF2B5EF4-FFF2-40B4-BE49-F238E27FC236}">
                <a16:creationId xmlns:a16="http://schemas.microsoft.com/office/drawing/2014/main" id="{F0705090-DEE2-484B-8A13-1014006DE3DB}"/>
              </a:ext>
            </a:extLst>
          </p:cNvPr>
          <p:cNvSpPr/>
          <p:nvPr/>
        </p:nvSpPr>
        <p:spPr>
          <a:xfrm>
            <a:off x="4888872" y="3920150"/>
            <a:ext cx="3195872" cy="2914147"/>
          </a:xfrm>
          <a:prstGeom prst="ellipse">
            <a:avLst/>
          </a:prstGeom>
          <a:solidFill>
            <a:srgbClr val="9999FF">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5709CE08-5BF0-4A93-A9AA-BFBA814A3102}"/>
              </a:ext>
            </a:extLst>
          </p:cNvPr>
          <p:cNvSpPr txBox="1"/>
          <p:nvPr/>
        </p:nvSpPr>
        <p:spPr>
          <a:xfrm>
            <a:off x="5279022" y="4262214"/>
            <a:ext cx="2805722" cy="2246769"/>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US" sz="1000" dirty="0"/>
              <a:t>NB conservation areas </a:t>
            </a:r>
          </a:p>
          <a:p>
            <a:pPr marL="228600" lvl="1" indent="-228600">
              <a:buFont typeface="Arial" panose="020B0604020202020204" pitchFamily="34" charset="0"/>
              <a:buChar char="•"/>
            </a:pPr>
            <a:r>
              <a:rPr lang="en-US" sz="1000" dirty="0"/>
              <a:t>Various small dams throughout (irrigation, domestic)</a:t>
            </a:r>
          </a:p>
          <a:p>
            <a:pPr marL="228600" lvl="1" indent="-228600">
              <a:buFont typeface="Arial" panose="020B0604020202020204" pitchFamily="34" charset="0"/>
              <a:buChar char="•"/>
            </a:pPr>
            <a:r>
              <a:rPr lang="en-US" sz="1000" dirty="0"/>
              <a:t>Poor water quality (WWTW)</a:t>
            </a:r>
          </a:p>
          <a:p>
            <a:pPr marL="228600" lvl="1" indent="-228600">
              <a:buFont typeface="Arial" panose="020B0604020202020204" pitchFamily="34" charset="0"/>
              <a:buChar char="•"/>
            </a:pPr>
            <a:r>
              <a:rPr lang="en-US" sz="1000" dirty="0"/>
              <a:t>Wetlands: Some FEPA wetlands (depressions), CVB, depression, floodplain wetlands mostly categorized as A/B </a:t>
            </a:r>
          </a:p>
          <a:p>
            <a:pPr marL="228600" lvl="1" indent="-228600">
              <a:buFont typeface="Arial" panose="020B0604020202020204" pitchFamily="34" charset="0"/>
              <a:buChar char="•"/>
            </a:pPr>
            <a:r>
              <a:rPr lang="en-US" sz="1000" dirty="0"/>
              <a:t>GW: low stress. 70% municipal, 15% irrigation (fairly good quality)</a:t>
            </a:r>
          </a:p>
          <a:p>
            <a:pPr marL="228600" lvl="1" indent="-228600">
              <a:buFont typeface="Arial" panose="020B0604020202020204" pitchFamily="34" charset="0"/>
              <a:buChar char="•"/>
            </a:pPr>
            <a:r>
              <a:rPr lang="en-US" sz="1000" dirty="0"/>
              <a:t>Estuaries: LC – vulnerable, low-moderate pressure (flow, habitat loss and fishing/exotics)</a:t>
            </a:r>
            <a:endParaRPr lang="en-ZA" sz="1000" dirty="0"/>
          </a:p>
        </p:txBody>
      </p:sp>
      <p:pic>
        <p:nvPicPr>
          <p:cNvPr id="5" name="Picture 4">
            <a:extLst>
              <a:ext uri="{FF2B5EF4-FFF2-40B4-BE49-F238E27FC236}">
                <a16:creationId xmlns:a16="http://schemas.microsoft.com/office/drawing/2014/main" id="{6C48E104-E9B4-49CF-9D3A-3FD5542754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539392" y="4409340"/>
            <a:ext cx="426877" cy="284000"/>
          </a:xfrm>
          <a:prstGeom prst="rect">
            <a:avLst/>
          </a:prstGeom>
        </p:spPr>
      </p:pic>
      <p:sp>
        <p:nvSpPr>
          <p:cNvPr id="17" name="TextBox 16">
            <a:extLst>
              <a:ext uri="{FF2B5EF4-FFF2-40B4-BE49-F238E27FC236}">
                <a16:creationId xmlns:a16="http://schemas.microsoft.com/office/drawing/2014/main" id="{B12C9FFA-12D8-4E14-8A34-FEC70E225891}"/>
              </a:ext>
            </a:extLst>
          </p:cNvPr>
          <p:cNvSpPr txBox="1"/>
          <p:nvPr/>
        </p:nvSpPr>
        <p:spPr>
          <a:xfrm>
            <a:off x="6036625" y="3985215"/>
            <a:ext cx="958181" cy="276999"/>
          </a:xfrm>
          <a:prstGeom prst="rect">
            <a:avLst/>
          </a:prstGeom>
          <a:noFill/>
          <a:ln w="25400">
            <a:noFill/>
          </a:ln>
        </p:spPr>
        <p:txBody>
          <a:bodyPr wrap="square">
            <a:spAutoFit/>
          </a:bodyPr>
          <a:lstStyle/>
          <a:p>
            <a:pPr marL="0" lvl="1"/>
            <a:r>
              <a:rPr lang="en-US" sz="1200" b="1" dirty="0"/>
              <a:t>IUA_P01</a:t>
            </a:r>
            <a:endParaRPr lang="en-ZA" sz="1200" b="1" dirty="0"/>
          </a:p>
        </p:txBody>
      </p:sp>
      <p:pic>
        <p:nvPicPr>
          <p:cNvPr id="2" name="Picture 1">
            <a:extLst>
              <a:ext uri="{FF2B5EF4-FFF2-40B4-BE49-F238E27FC236}">
                <a16:creationId xmlns:a16="http://schemas.microsoft.com/office/drawing/2014/main" id="{C9D8C158-12C7-4CA0-A737-AAB1C8FBFD42}"/>
              </a:ext>
            </a:extLst>
          </p:cNvPr>
          <p:cNvPicPr>
            <a:picLocks noChangeAspect="1"/>
          </p:cNvPicPr>
          <p:nvPr/>
        </p:nvPicPr>
        <p:blipFill>
          <a:blip r:embed="rId6"/>
          <a:stretch>
            <a:fillRect/>
          </a:stretch>
        </p:blipFill>
        <p:spPr>
          <a:xfrm>
            <a:off x="3769926" y="5002143"/>
            <a:ext cx="1585097" cy="1005927"/>
          </a:xfrm>
          <a:prstGeom prst="rect">
            <a:avLst/>
          </a:prstGeom>
        </p:spPr>
      </p:pic>
    </p:spTree>
    <p:extLst>
      <p:ext uri="{BB962C8B-B14F-4D97-AF65-F5344CB8AC3E}">
        <p14:creationId xmlns:p14="http://schemas.microsoft.com/office/powerpoint/2010/main" val="245746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p:bldP spid="7" grpId="1"/>
      <p:bldP spid="17" grpId="0"/>
      <p:bldP spid="17"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49</a:t>
            </a:fld>
            <a:endParaRPr lang="en-ZA" dirty="0"/>
          </a:p>
        </p:txBody>
      </p:sp>
      <p:sp>
        <p:nvSpPr>
          <p:cNvPr id="9" name="Title 7"/>
          <p:cNvSpPr>
            <a:spLocks noGrp="1" noChangeArrowheads="1"/>
          </p:cNvSpPr>
          <p:nvPr>
            <p:ph type="title"/>
          </p:nvPr>
        </p:nvSpPr>
        <p:spPr bwMode="auto">
          <a:xfrm>
            <a:off x="0" y="259766"/>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IUA_Q01, Q02, Q03 </a:t>
            </a:r>
          </a:p>
        </p:txBody>
      </p:sp>
      <p:grpSp>
        <p:nvGrpSpPr>
          <p:cNvPr id="6" name="Group 5">
            <a:extLst>
              <a:ext uri="{FF2B5EF4-FFF2-40B4-BE49-F238E27FC236}">
                <a16:creationId xmlns:a16="http://schemas.microsoft.com/office/drawing/2014/main" id="{DB9F3E2E-0119-4BA0-9A02-EAD4D69FF36C}"/>
              </a:ext>
            </a:extLst>
          </p:cNvPr>
          <p:cNvGrpSpPr/>
          <p:nvPr/>
        </p:nvGrpSpPr>
        <p:grpSpPr>
          <a:xfrm>
            <a:off x="-40103" y="811734"/>
            <a:ext cx="9083036" cy="6046266"/>
            <a:chOff x="251520" y="1412776"/>
            <a:chExt cx="8559427" cy="4928735"/>
          </a:xfrm>
        </p:grpSpPr>
        <p:pic>
          <p:nvPicPr>
            <p:cNvPr id="3" name="Picture 2" descr="Map&#10;&#10;Description automatically generated">
              <a:extLst>
                <a:ext uri="{FF2B5EF4-FFF2-40B4-BE49-F238E27FC236}">
                  <a16:creationId xmlns:a16="http://schemas.microsoft.com/office/drawing/2014/main" id="{74A90B4D-0BF7-4093-A5B6-9845DE1C97B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8724" r="3538" b="15431"/>
            <a:stretch/>
          </p:blipFill>
          <p:spPr>
            <a:xfrm>
              <a:off x="314003" y="1443912"/>
              <a:ext cx="8496944" cy="4897599"/>
            </a:xfrm>
            <a:prstGeom prst="rect">
              <a:avLst/>
            </a:prstGeom>
          </p:spPr>
        </p:pic>
        <p:sp>
          <p:nvSpPr>
            <p:cNvPr id="4" name="Rectangle 3">
              <a:extLst>
                <a:ext uri="{FF2B5EF4-FFF2-40B4-BE49-F238E27FC236}">
                  <a16:creationId xmlns:a16="http://schemas.microsoft.com/office/drawing/2014/main" id="{97AE4CDB-FB80-4A1D-AB41-5CFA3161204E}"/>
                </a:ext>
              </a:extLst>
            </p:cNvPr>
            <p:cNvSpPr/>
            <p:nvPr/>
          </p:nvSpPr>
          <p:spPr>
            <a:xfrm>
              <a:off x="251520" y="1412776"/>
              <a:ext cx="56886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Oval 9">
            <a:extLst>
              <a:ext uri="{FF2B5EF4-FFF2-40B4-BE49-F238E27FC236}">
                <a16:creationId xmlns:a16="http://schemas.microsoft.com/office/drawing/2014/main" id="{F0705090-DEE2-484B-8A13-1014006DE3DB}"/>
              </a:ext>
            </a:extLst>
          </p:cNvPr>
          <p:cNvSpPr/>
          <p:nvPr/>
        </p:nvSpPr>
        <p:spPr>
          <a:xfrm>
            <a:off x="4840122" y="4561001"/>
            <a:ext cx="2674254" cy="2296999"/>
          </a:xfrm>
          <a:prstGeom prst="ellipse">
            <a:avLst/>
          </a:prstGeom>
          <a:solidFill>
            <a:srgbClr val="99FFCC">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5709CE08-5BF0-4A93-A9AA-BFBA814A3102}"/>
              </a:ext>
            </a:extLst>
          </p:cNvPr>
          <p:cNvSpPr txBox="1"/>
          <p:nvPr/>
        </p:nvSpPr>
        <p:spPr>
          <a:xfrm>
            <a:off x="4920479" y="4944479"/>
            <a:ext cx="2412828" cy="1631216"/>
          </a:xfrm>
          <a:prstGeom prst="rect">
            <a:avLst/>
          </a:prstGeom>
          <a:noFill/>
          <a:ln w="25400">
            <a:noFill/>
          </a:ln>
        </p:spPr>
        <p:txBody>
          <a:bodyPr wrap="square">
            <a:spAutoFit/>
          </a:bodyPr>
          <a:lstStyle/>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US" sz="1000" dirty="0"/>
              <a:t>Local sources for irrigation down the entire Koonap and Kat Rivers</a:t>
            </a:r>
          </a:p>
          <a:p>
            <a:pPr marL="228600" lvl="1" indent="-228600">
              <a:buFont typeface="Arial" panose="020B0604020202020204" pitchFamily="34" charset="0"/>
              <a:buChar char="•"/>
            </a:pPr>
            <a:r>
              <a:rPr lang="en-ZA" sz="1000" dirty="0"/>
              <a:t>Wetlands: FEPA wetlands (depressions/hillslope seep – endangered threat status), CVB, hillslope seeps mostly PES D-F, depression wetlands – A/B, UVB – PES C</a:t>
            </a:r>
          </a:p>
          <a:p>
            <a:pPr marL="228600" lvl="1" indent="-228600">
              <a:buFont typeface="Arial" panose="020B0604020202020204" pitchFamily="34" charset="0"/>
              <a:buChar char="•"/>
            </a:pPr>
            <a:r>
              <a:rPr lang="en-US" sz="1000" dirty="0"/>
              <a:t>GW: no stressed areas, limited use</a:t>
            </a:r>
            <a:endParaRPr lang="en-ZA" sz="1000" dirty="0"/>
          </a:p>
        </p:txBody>
      </p:sp>
      <p:pic>
        <p:nvPicPr>
          <p:cNvPr id="5" name="Picture 4">
            <a:extLst>
              <a:ext uri="{FF2B5EF4-FFF2-40B4-BE49-F238E27FC236}">
                <a16:creationId xmlns:a16="http://schemas.microsoft.com/office/drawing/2014/main" id="{6C48E104-E9B4-49CF-9D3A-3FD5542754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180848" y="4927447"/>
            <a:ext cx="378667" cy="284000"/>
          </a:xfrm>
          <a:prstGeom prst="rect">
            <a:avLst/>
          </a:prstGeom>
        </p:spPr>
      </p:pic>
      <p:sp>
        <p:nvSpPr>
          <p:cNvPr id="11" name="Oval 10">
            <a:extLst>
              <a:ext uri="{FF2B5EF4-FFF2-40B4-BE49-F238E27FC236}">
                <a16:creationId xmlns:a16="http://schemas.microsoft.com/office/drawing/2014/main" id="{09AB8488-4409-47D2-8DF1-33B214459B2A}"/>
              </a:ext>
            </a:extLst>
          </p:cNvPr>
          <p:cNvSpPr/>
          <p:nvPr/>
        </p:nvSpPr>
        <p:spPr>
          <a:xfrm>
            <a:off x="4160139" y="1539089"/>
            <a:ext cx="3499093" cy="3070713"/>
          </a:xfrm>
          <a:prstGeom prst="ellipse">
            <a:avLst/>
          </a:prstGeom>
          <a:solidFill>
            <a:schemeClr val="accent5">
              <a:lumMod val="40000"/>
              <a:lumOff val="6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3C11FAF1-6D4B-4A75-9EE1-6DC6C9B21F99}"/>
              </a:ext>
            </a:extLst>
          </p:cNvPr>
          <p:cNvSpPr txBox="1"/>
          <p:nvPr/>
        </p:nvSpPr>
        <p:spPr>
          <a:xfrm>
            <a:off x="4501415" y="2096191"/>
            <a:ext cx="2781699" cy="2246769"/>
          </a:xfrm>
          <a:prstGeom prst="rect">
            <a:avLst/>
          </a:prstGeom>
          <a:noFill/>
          <a:ln w="25400">
            <a:noFill/>
          </a:ln>
        </p:spPr>
        <p:txBody>
          <a:bodyPr wrap="square">
            <a:spAutoFit/>
          </a:bodyPr>
          <a:lstStyle/>
          <a:p>
            <a:pPr marL="228600" lvl="1" indent="-228600">
              <a:buFont typeface="Arial" panose="020B0604020202020204" pitchFamily="34" charset="0"/>
              <a:buChar char="•"/>
            </a:pPr>
            <a:r>
              <a:rPr lang="en-US" sz="1000" dirty="0"/>
              <a:t>Highly utilized/ stressed catchments</a:t>
            </a:r>
          </a:p>
          <a:p>
            <a:pPr marL="228600" lvl="1" indent="-228600">
              <a:buFont typeface="Arial" panose="020B0604020202020204" pitchFamily="34" charset="0"/>
              <a:buChar char="•"/>
            </a:pPr>
            <a:r>
              <a:rPr lang="en-US" sz="1000" dirty="0"/>
              <a:t>Transfer scheme: Gariep Dam - Great Fish and lower Little Fish Rivers</a:t>
            </a:r>
          </a:p>
          <a:p>
            <a:pPr marL="228600" lvl="1" indent="-228600">
              <a:buFont typeface="Arial" panose="020B0604020202020204" pitchFamily="34" charset="0"/>
              <a:buChar char="•"/>
            </a:pPr>
            <a:r>
              <a:rPr lang="en-US" sz="1000" dirty="0"/>
              <a:t>NB conservation areas</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Wetlands: FEPA wetlands (depressions – endangered threat status), CVB, depression, floodplain wetlands, hillslope seeks and UVB mostly categorised as A/B GW: stressed due to extensive irrigation and those areas not linked to the transfer schemes</a:t>
            </a:r>
          </a:p>
          <a:p>
            <a:pPr marL="228600" lvl="1" indent="-228600">
              <a:buFont typeface="Arial" panose="020B0604020202020204" pitchFamily="34" charset="0"/>
              <a:buChar char="•"/>
            </a:pPr>
            <a:r>
              <a:rPr lang="en-ZA" sz="1000" dirty="0"/>
              <a:t>Estuaries: vulnerable, moderate pressure (fish - high exotics, fishing efforts, quality)</a:t>
            </a:r>
            <a:r>
              <a:rPr lang="en-GB" sz="1000" dirty="0"/>
              <a:t> </a:t>
            </a:r>
            <a:endParaRPr lang="en-ZA" sz="1000" dirty="0"/>
          </a:p>
        </p:txBody>
      </p:sp>
      <p:pic>
        <p:nvPicPr>
          <p:cNvPr id="13" name="Picture 12">
            <a:extLst>
              <a:ext uri="{FF2B5EF4-FFF2-40B4-BE49-F238E27FC236}">
                <a16:creationId xmlns:a16="http://schemas.microsoft.com/office/drawing/2014/main" id="{26BF0900-DF61-4E5A-96BB-09FFB25884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819219" y="2681389"/>
            <a:ext cx="399263" cy="284000"/>
          </a:xfrm>
          <a:prstGeom prst="rect">
            <a:avLst/>
          </a:prstGeom>
        </p:spPr>
      </p:pic>
      <p:sp>
        <p:nvSpPr>
          <p:cNvPr id="14" name="Oval 13">
            <a:extLst>
              <a:ext uri="{FF2B5EF4-FFF2-40B4-BE49-F238E27FC236}">
                <a16:creationId xmlns:a16="http://schemas.microsoft.com/office/drawing/2014/main" id="{0EB21C89-2645-4282-9795-4C3B4FA31DB5}"/>
              </a:ext>
            </a:extLst>
          </p:cNvPr>
          <p:cNvSpPr/>
          <p:nvPr/>
        </p:nvSpPr>
        <p:spPr>
          <a:xfrm>
            <a:off x="1484768" y="759627"/>
            <a:ext cx="3016647" cy="2515080"/>
          </a:xfrm>
          <a:prstGeom prst="ellipse">
            <a:avLst/>
          </a:prstGeom>
          <a:solidFill>
            <a:schemeClr val="accent3">
              <a:lumMod val="60000"/>
              <a:lumOff val="4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69554502-EAAC-43D4-96F3-244742E28517}"/>
              </a:ext>
            </a:extLst>
          </p:cNvPr>
          <p:cNvSpPr txBox="1"/>
          <p:nvPr/>
        </p:nvSpPr>
        <p:spPr>
          <a:xfrm>
            <a:off x="1811942" y="1030109"/>
            <a:ext cx="2415340" cy="1938992"/>
          </a:xfrm>
          <a:prstGeom prst="rect">
            <a:avLst/>
          </a:prstGeom>
          <a:noFill/>
          <a:ln w="25400">
            <a:noFill/>
          </a:ln>
        </p:spPr>
        <p:txBody>
          <a:bodyPr wrap="square">
            <a:spAutoFit/>
          </a:bodyPr>
          <a:lstStyle/>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Water use mostly for irrigation and domestic</a:t>
            </a:r>
          </a:p>
          <a:p>
            <a:pPr marL="228600" lvl="1" indent="-228600">
              <a:buFont typeface="Arial" panose="020B0604020202020204" pitchFamily="34" charset="0"/>
              <a:buChar char="•"/>
            </a:pPr>
            <a:r>
              <a:rPr lang="en-ZA" sz="1000" dirty="0"/>
              <a:t>Limited data on water quality, but what is available indicates poor</a:t>
            </a:r>
          </a:p>
          <a:p>
            <a:pPr marL="228600" lvl="1" indent="-228600">
              <a:buFont typeface="Arial" panose="020B0604020202020204" pitchFamily="34" charset="0"/>
              <a:buChar char="•"/>
            </a:pPr>
            <a:r>
              <a:rPr lang="en-ZA" sz="1000" dirty="0"/>
              <a:t>Wetlands: a number of FEPA wetlands, CVB, depression and hillslope seeps mostly categorised as A/B, UVB D-F mostly UVB, PES D-F </a:t>
            </a:r>
          </a:p>
          <a:p>
            <a:pPr marL="228600" lvl="1" indent="-228600">
              <a:buFont typeface="Arial" panose="020B0604020202020204" pitchFamily="34" charset="0"/>
              <a:buChar char="•"/>
            </a:pPr>
            <a:r>
              <a:rPr lang="en-ZA" sz="1000" dirty="0"/>
              <a:t>GW: highly stressed with 57% irrigation and 30% domestic</a:t>
            </a:r>
          </a:p>
        </p:txBody>
      </p:sp>
      <p:pic>
        <p:nvPicPr>
          <p:cNvPr id="16" name="Picture 15">
            <a:extLst>
              <a:ext uri="{FF2B5EF4-FFF2-40B4-BE49-F238E27FC236}">
                <a16:creationId xmlns:a16="http://schemas.microsoft.com/office/drawing/2014/main" id="{E28D0739-57A7-4258-9339-57E99C578B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44034" y="1030109"/>
            <a:ext cx="369332" cy="276999"/>
          </a:xfrm>
          <a:prstGeom prst="rect">
            <a:avLst/>
          </a:prstGeom>
        </p:spPr>
      </p:pic>
      <p:sp>
        <p:nvSpPr>
          <p:cNvPr id="17" name="TextBox 16">
            <a:extLst>
              <a:ext uri="{FF2B5EF4-FFF2-40B4-BE49-F238E27FC236}">
                <a16:creationId xmlns:a16="http://schemas.microsoft.com/office/drawing/2014/main" id="{B12C9FFA-12D8-4E14-8A34-FEC70E225891}"/>
              </a:ext>
            </a:extLst>
          </p:cNvPr>
          <p:cNvSpPr txBox="1"/>
          <p:nvPr/>
        </p:nvSpPr>
        <p:spPr>
          <a:xfrm>
            <a:off x="5625820" y="4669990"/>
            <a:ext cx="958181" cy="276999"/>
          </a:xfrm>
          <a:prstGeom prst="rect">
            <a:avLst/>
          </a:prstGeom>
          <a:noFill/>
          <a:ln w="25400">
            <a:noFill/>
          </a:ln>
        </p:spPr>
        <p:txBody>
          <a:bodyPr wrap="square">
            <a:spAutoFit/>
          </a:bodyPr>
          <a:lstStyle/>
          <a:p>
            <a:pPr marL="0" lvl="1"/>
            <a:r>
              <a:rPr lang="en-US" sz="1200" b="1" dirty="0"/>
              <a:t>IUA_Q03</a:t>
            </a:r>
            <a:endParaRPr lang="en-ZA" sz="1200" b="1" dirty="0"/>
          </a:p>
        </p:txBody>
      </p:sp>
      <p:sp>
        <p:nvSpPr>
          <p:cNvPr id="18" name="TextBox 17">
            <a:extLst>
              <a:ext uri="{FF2B5EF4-FFF2-40B4-BE49-F238E27FC236}">
                <a16:creationId xmlns:a16="http://schemas.microsoft.com/office/drawing/2014/main" id="{DB96A37D-3EF3-47EE-B7ED-39DC91270467}"/>
              </a:ext>
            </a:extLst>
          </p:cNvPr>
          <p:cNvSpPr txBox="1"/>
          <p:nvPr/>
        </p:nvSpPr>
        <p:spPr>
          <a:xfrm>
            <a:off x="5268921" y="1626998"/>
            <a:ext cx="1319233" cy="276999"/>
          </a:xfrm>
          <a:prstGeom prst="rect">
            <a:avLst/>
          </a:prstGeom>
          <a:noFill/>
          <a:ln w="25400">
            <a:noFill/>
          </a:ln>
        </p:spPr>
        <p:txBody>
          <a:bodyPr wrap="square">
            <a:spAutoFit/>
          </a:bodyPr>
          <a:lstStyle/>
          <a:p>
            <a:pPr marL="0" lvl="1"/>
            <a:r>
              <a:rPr lang="en-US" sz="1200" b="1" dirty="0"/>
              <a:t>IUA_Q02</a:t>
            </a:r>
            <a:endParaRPr lang="en-ZA" sz="1200" b="1" dirty="0"/>
          </a:p>
        </p:txBody>
      </p:sp>
      <p:sp>
        <p:nvSpPr>
          <p:cNvPr id="19" name="TextBox 18">
            <a:extLst>
              <a:ext uri="{FF2B5EF4-FFF2-40B4-BE49-F238E27FC236}">
                <a16:creationId xmlns:a16="http://schemas.microsoft.com/office/drawing/2014/main" id="{88782967-1F84-49E2-ADF8-9109E6286C30}"/>
              </a:ext>
            </a:extLst>
          </p:cNvPr>
          <p:cNvSpPr txBox="1"/>
          <p:nvPr/>
        </p:nvSpPr>
        <p:spPr>
          <a:xfrm>
            <a:off x="2757879" y="891610"/>
            <a:ext cx="912680" cy="276999"/>
          </a:xfrm>
          <a:prstGeom prst="rect">
            <a:avLst/>
          </a:prstGeom>
          <a:noFill/>
          <a:ln w="25400">
            <a:noFill/>
          </a:ln>
        </p:spPr>
        <p:txBody>
          <a:bodyPr wrap="square">
            <a:spAutoFit/>
          </a:bodyPr>
          <a:lstStyle/>
          <a:p>
            <a:pPr marL="0" lvl="1"/>
            <a:r>
              <a:rPr lang="en-US" sz="1200" b="1" dirty="0"/>
              <a:t>IUA_Q01</a:t>
            </a:r>
            <a:endParaRPr lang="en-ZA" sz="1200" b="1" dirty="0"/>
          </a:p>
        </p:txBody>
      </p:sp>
      <p:sp>
        <p:nvSpPr>
          <p:cNvPr id="20" name="Arrow: Pentagon 19">
            <a:extLst>
              <a:ext uri="{FF2B5EF4-FFF2-40B4-BE49-F238E27FC236}">
                <a16:creationId xmlns:a16="http://schemas.microsoft.com/office/drawing/2014/main" id="{53AB8964-E717-409C-908A-7714CF0EFF40}"/>
              </a:ext>
            </a:extLst>
          </p:cNvPr>
          <p:cNvSpPr/>
          <p:nvPr/>
        </p:nvSpPr>
        <p:spPr>
          <a:xfrm>
            <a:off x="-1622526" y="2177081"/>
            <a:ext cx="1488558" cy="909815"/>
          </a:xfrm>
          <a:prstGeom prst="homePlate">
            <a:avLst/>
          </a:prstGeom>
          <a:solidFill>
            <a:srgbClr val="9999FF">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1" name="TextBox 20">
            <a:extLst>
              <a:ext uri="{FF2B5EF4-FFF2-40B4-BE49-F238E27FC236}">
                <a16:creationId xmlns:a16="http://schemas.microsoft.com/office/drawing/2014/main" id="{133153A7-C716-49C6-B5C4-89C5377E858B}"/>
              </a:ext>
            </a:extLst>
          </p:cNvPr>
          <p:cNvSpPr txBox="1"/>
          <p:nvPr/>
        </p:nvSpPr>
        <p:spPr>
          <a:xfrm>
            <a:off x="-1445637" y="2195446"/>
            <a:ext cx="948045" cy="276999"/>
          </a:xfrm>
          <a:prstGeom prst="rect">
            <a:avLst/>
          </a:prstGeom>
          <a:noFill/>
          <a:ln w="25400">
            <a:noFill/>
          </a:ln>
        </p:spPr>
        <p:txBody>
          <a:bodyPr wrap="square">
            <a:spAutoFit/>
          </a:bodyPr>
          <a:lstStyle/>
          <a:p>
            <a:pPr marL="0" lvl="1"/>
            <a:r>
              <a:rPr lang="en-US" sz="1200" b="1" dirty="0"/>
              <a:t>IUA_PO1</a:t>
            </a:r>
            <a:endParaRPr lang="en-ZA" sz="1200" b="1" dirty="0"/>
          </a:p>
        </p:txBody>
      </p:sp>
      <p:sp>
        <p:nvSpPr>
          <p:cNvPr id="22" name="TextBox 21">
            <a:extLst>
              <a:ext uri="{FF2B5EF4-FFF2-40B4-BE49-F238E27FC236}">
                <a16:creationId xmlns:a16="http://schemas.microsoft.com/office/drawing/2014/main" id="{1CD8A36A-C51A-4A7C-A8ED-0FB6F8672A1B}"/>
              </a:ext>
            </a:extLst>
          </p:cNvPr>
          <p:cNvSpPr txBox="1"/>
          <p:nvPr/>
        </p:nvSpPr>
        <p:spPr>
          <a:xfrm>
            <a:off x="-1552396" y="2407703"/>
            <a:ext cx="1245615" cy="707886"/>
          </a:xfrm>
          <a:prstGeom prst="rect">
            <a:avLst/>
          </a:prstGeom>
          <a:noFill/>
          <a:ln w="25400">
            <a:noFill/>
          </a:ln>
        </p:spPr>
        <p:txBody>
          <a:bodyPr wrap="square">
            <a:spAutoFit/>
          </a:bodyPr>
          <a:lstStyle/>
          <a:p>
            <a:pPr marL="0" lvl="1"/>
            <a:r>
              <a:rPr lang="en-US" sz="1000" dirty="0"/>
              <a:t>P primary catchment (</a:t>
            </a:r>
            <a:r>
              <a:rPr lang="en-US" sz="1000" dirty="0" err="1"/>
              <a:t>Bosans</a:t>
            </a:r>
            <a:r>
              <a:rPr lang="en-US" sz="1000" dirty="0"/>
              <a:t>, </a:t>
            </a:r>
            <a:r>
              <a:rPr lang="en-US" sz="1000" dirty="0" err="1"/>
              <a:t>Kowie</a:t>
            </a:r>
            <a:r>
              <a:rPr lang="en-US" sz="1000" dirty="0"/>
              <a:t>, </a:t>
            </a:r>
            <a:r>
              <a:rPr lang="en-US" sz="1000" dirty="0" err="1"/>
              <a:t>Kariega</a:t>
            </a:r>
            <a:r>
              <a:rPr lang="en-US" sz="1000" dirty="0"/>
              <a:t>)</a:t>
            </a:r>
          </a:p>
        </p:txBody>
      </p:sp>
    </p:spTree>
    <p:extLst>
      <p:ext uri="{BB962C8B-B14F-4D97-AF65-F5344CB8AC3E}">
        <p14:creationId xmlns:p14="http://schemas.microsoft.com/office/powerpoint/2010/main" val="229650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p:bldP spid="7" grpId="1"/>
      <p:bldP spid="11" grpId="0" animBg="1"/>
      <p:bldP spid="11" grpId="1" animBg="1"/>
      <p:bldP spid="12" grpId="0"/>
      <p:bldP spid="12" grpId="1"/>
      <p:bldP spid="14" grpId="0" animBg="1"/>
      <p:bldP spid="14" grpId="1" animBg="1"/>
      <p:bldP spid="15" grpId="0"/>
      <p:bldP spid="15" grpId="1"/>
      <p:bldP spid="17" grpId="0"/>
      <p:bldP spid="17" grpId="1"/>
      <p:bldP spid="18" grpId="0"/>
      <p:bldP spid="18" grpId="1"/>
      <p:bldP spid="19" grpId="0"/>
      <p:bldP spid="19" grpId="1"/>
      <p:bldP spid="21" grpId="0"/>
      <p:bldP spid="21" grpId="1"/>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CD8120F-5E4B-4D70-94D5-C49CAAADCC26}"/>
              </a:ext>
            </a:extLst>
          </p:cNvPr>
          <p:cNvPicPr>
            <a:picLocks noChangeAspect="1"/>
          </p:cNvPicPr>
          <p:nvPr/>
        </p:nvPicPr>
        <p:blipFill>
          <a:blip r:embed="rId3"/>
          <a:stretch>
            <a:fillRect/>
          </a:stretch>
        </p:blipFill>
        <p:spPr>
          <a:xfrm>
            <a:off x="19050" y="678405"/>
            <a:ext cx="7488832" cy="5898216"/>
          </a:xfrm>
          <a:prstGeom prst="rect">
            <a:avLst/>
          </a:prstGeom>
          <a:ln w="12700">
            <a:solidFill>
              <a:schemeClr val="tx1"/>
            </a:solidFill>
          </a:ln>
        </p:spPr>
      </p:pic>
      <p:sp>
        <p:nvSpPr>
          <p:cNvPr id="9" name="Title 7"/>
          <p:cNvSpPr>
            <a:spLocks noGrp="1" noChangeArrowheads="1"/>
          </p:cNvSpPr>
          <p:nvPr>
            <p:ph type="title"/>
          </p:nvPr>
        </p:nvSpPr>
        <p:spPr bwMode="auto">
          <a:xfrm>
            <a:off x="19049" y="30777"/>
            <a:ext cx="9124950" cy="52322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Area: Rivers (Drainage Regions: K, L and M)</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5</a:t>
            </a:fld>
            <a:endParaRPr lang="en-ZA"/>
          </a:p>
        </p:txBody>
      </p:sp>
      <p:sp>
        <p:nvSpPr>
          <p:cNvPr id="11" name="TextBox 10">
            <a:extLst>
              <a:ext uri="{FF2B5EF4-FFF2-40B4-BE49-F238E27FC236}">
                <a16:creationId xmlns:a16="http://schemas.microsoft.com/office/drawing/2014/main" id="{DEB7EC92-9BB4-44BB-8930-169742C7B3B0}"/>
              </a:ext>
            </a:extLst>
          </p:cNvPr>
          <p:cNvSpPr txBox="1"/>
          <p:nvPr/>
        </p:nvSpPr>
        <p:spPr>
          <a:xfrm>
            <a:off x="-756592" y="3068960"/>
            <a:ext cx="184731" cy="369332"/>
          </a:xfrm>
          <a:prstGeom prst="rect">
            <a:avLst/>
          </a:prstGeom>
          <a:noFill/>
        </p:spPr>
        <p:txBody>
          <a:bodyPr wrap="none" rtlCol="0">
            <a:spAutoFit/>
          </a:bodyPr>
          <a:lstStyle/>
          <a:p>
            <a:endParaRPr lang="en-ZA" dirty="0"/>
          </a:p>
        </p:txBody>
      </p:sp>
      <p:graphicFrame>
        <p:nvGraphicFramePr>
          <p:cNvPr id="2" name="Table 2">
            <a:extLst>
              <a:ext uri="{FF2B5EF4-FFF2-40B4-BE49-F238E27FC236}">
                <a16:creationId xmlns:a16="http://schemas.microsoft.com/office/drawing/2014/main" id="{EC76C343-BC03-4CBE-8E22-0A164409C950}"/>
              </a:ext>
            </a:extLst>
          </p:cNvPr>
          <p:cNvGraphicFramePr>
            <a:graphicFrameLocks noGrp="1"/>
          </p:cNvGraphicFramePr>
          <p:nvPr>
            <p:extLst>
              <p:ext uri="{D42A27DB-BD31-4B8C-83A1-F6EECF244321}">
                <p14:modId xmlns:p14="http://schemas.microsoft.com/office/powerpoint/2010/main" val="1922470471"/>
              </p:ext>
            </p:extLst>
          </p:nvPr>
        </p:nvGraphicFramePr>
        <p:xfrm>
          <a:off x="3131295" y="610155"/>
          <a:ext cx="3996081" cy="3139440"/>
        </p:xfrm>
        <a:graphic>
          <a:graphicData uri="http://schemas.openxmlformats.org/drawingml/2006/table">
            <a:tbl>
              <a:tblPr firstRow="1" bandRow="1">
                <a:tableStyleId>{5940675A-B579-460E-94D1-54222C63F5DA}</a:tableStyleId>
              </a:tblPr>
              <a:tblGrid>
                <a:gridCol w="1087665">
                  <a:extLst>
                    <a:ext uri="{9D8B030D-6E8A-4147-A177-3AD203B41FA5}">
                      <a16:colId xmlns:a16="http://schemas.microsoft.com/office/drawing/2014/main" val="1796241195"/>
                    </a:ext>
                  </a:extLst>
                </a:gridCol>
                <a:gridCol w="2908416">
                  <a:extLst>
                    <a:ext uri="{9D8B030D-6E8A-4147-A177-3AD203B41FA5}">
                      <a16:colId xmlns:a16="http://schemas.microsoft.com/office/drawing/2014/main" val="2666147613"/>
                    </a:ext>
                  </a:extLst>
                </a:gridCol>
              </a:tblGrid>
              <a:tr h="370840">
                <a:tc gridSpan="2">
                  <a:txBody>
                    <a:bodyPr/>
                    <a:lstStyle/>
                    <a:p>
                      <a:r>
                        <a:rPr lang="en-US" sz="1600" b="1" dirty="0">
                          <a:solidFill>
                            <a:schemeClr val="bg1"/>
                          </a:solidFill>
                        </a:rPr>
                        <a:t>L10 to L90</a:t>
                      </a:r>
                      <a:endParaRPr lang="en-ZA" sz="1600" b="1" dirty="0">
                        <a:solidFill>
                          <a:schemeClr val="bg1"/>
                        </a:solidFill>
                      </a:endParaRPr>
                    </a:p>
                  </a:txBody>
                  <a:tcPr>
                    <a:solidFill>
                      <a:srgbClr val="002060"/>
                    </a:solidFill>
                  </a:tcPr>
                </a:tc>
                <a:tc hMerge="1">
                  <a:txBody>
                    <a:bodyPr/>
                    <a:lstStyle/>
                    <a:p>
                      <a:endParaRPr lang="en-ZA" sz="1200" b="1" dirty="0">
                        <a:solidFill>
                          <a:schemeClr val="bg1"/>
                        </a:solidFill>
                      </a:endParaRPr>
                    </a:p>
                  </a:txBody>
                  <a:tcPr>
                    <a:solidFill>
                      <a:srgbClr val="002060"/>
                    </a:solidFill>
                  </a:tcPr>
                </a:tc>
                <a:extLst>
                  <a:ext uri="{0D108BD9-81ED-4DB2-BD59-A6C34878D82A}">
                    <a16:rowId xmlns:a16="http://schemas.microsoft.com/office/drawing/2014/main" val="920471999"/>
                  </a:ext>
                </a:extLst>
              </a:tr>
              <a:tr h="370840">
                <a:tc>
                  <a:txBody>
                    <a:bodyPr/>
                    <a:lstStyle/>
                    <a:p>
                      <a:r>
                        <a:rPr lang="en-US" sz="1200" dirty="0">
                          <a:solidFill>
                            <a:schemeClr val="tx1"/>
                          </a:solidFill>
                        </a:rPr>
                        <a:t>Main river/s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dirty="0">
                          <a:solidFill>
                            <a:schemeClr val="tx1"/>
                          </a:solidFill>
                        </a:rPr>
                        <a:t>Gamtoos, </a:t>
                      </a:r>
                      <a:r>
                        <a:rPr lang="en-ZA" sz="1200" dirty="0" err="1">
                          <a:solidFill>
                            <a:schemeClr val="tx1"/>
                          </a:solidFill>
                        </a:rPr>
                        <a:t>Kouga</a:t>
                      </a:r>
                      <a:r>
                        <a:rPr lang="en-ZA" sz="1200" dirty="0">
                          <a:solidFill>
                            <a:schemeClr val="tx1"/>
                          </a:solidFill>
                        </a:rPr>
                        <a:t>, Groot</a:t>
                      </a:r>
                    </a:p>
                  </a:txBody>
                  <a:tcPr>
                    <a:solidFill>
                      <a:schemeClr val="bg1">
                        <a:lumMod val="85000"/>
                      </a:schemeClr>
                    </a:solidFill>
                  </a:tcPr>
                </a:tc>
                <a:extLst>
                  <a:ext uri="{0D108BD9-81ED-4DB2-BD59-A6C34878D82A}">
                    <a16:rowId xmlns:a16="http://schemas.microsoft.com/office/drawing/2014/main" val="787239725"/>
                  </a:ext>
                </a:extLst>
              </a:tr>
              <a:tr h="132796">
                <a:tc>
                  <a:txBody>
                    <a:bodyPr/>
                    <a:lstStyle/>
                    <a:p>
                      <a:r>
                        <a:rPr lang="en-US" sz="1200" dirty="0">
                          <a:solidFill>
                            <a:schemeClr val="tx1"/>
                          </a:solidFill>
                        </a:rPr>
                        <a:t>Tributaries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dirty="0" err="1">
                          <a:solidFill>
                            <a:schemeClr val="tx1"/>
                          </a:solidFill>
                        </a:rPr>
                        <a:t>Sout</a:t>
                      </a:r>
                      <a:r>
                        <a:rPr lang="en-ZA" sz="1200" dirty="0">
                          <a:solidFill>
                            <a:schemeClr val="tx1"/>
                          </a:solidFill>
                        </a:rPr>
                        <a:t>, </a:t>
                      </a:r>
                      <a:r>
                        <a:rPr lang="en-ZA" sz="1200" dirty="0" err="1">
                          <a:solidFill>
                            <a:schemeClr val="tx1"/>
                          </a:solidFill>
                        </a:rPr>
                        <a:t>Buffels</a:t>
                      </a:r>
                      <a:r>
                        <a:rPr lang="en-ZA" sz="1200" dirty="0">
                          <a:solidFill>
                            <a:schemeClr val="tx1"/>
                          </a:solidFill>
                        </a:rPr>
                        <a:t>, </a:t>
                      </a:r>
                      <a:r>
                        <a:rPr lang="en-ZA" sz="1200" dirty="0" err="1">
                          <a:solidFill>
                            <a:schemeClr val="tx1"/>
                          </a:solidFill>
                        </a:rPr>
                        <a:t>Kariga</a:t>
                      </a:r>
                      <a:r>
                        <a:rPr lang="en-ZA" sz="1200" dirty="0">
                          <a:solidFill>
                            <a:schemeClr val="tx1"/>
                          </a:solidFill>
                        </a:rPr>
                        <a:t>, Plessis, </a:t>
                      </a:r>
                      <a:r>
                        <a:rPr lang="en-ZA" sz="1200" dirty="0" err="1">
                          <a:solidFill>
                            <a:schemeClr val="tx1"/>
                          </a:solidFill>
                        </a:rPr>
                        <a:t>Heuningklip</a:t>
                      </a:r>
                      <a:r>
                        <a:rPr lang="en-ZA" sz="1200" dirty="0">
                          <a:solidFill>
                            <a:schemeClr val="tx1"/>
                          </a:solidFill>
                        </a:rPr>
                        <a:t>, </a:t>
                      </a:r>
                      <a:r>
                        <a:rPr lang="en-ZA" sz="1200" dirty="0" err="1">
                          <a:solidFill>
                            <a:schemeClr val="tx1"/>
                          </a:solidFill>
                        </a:rPr>
                        <a:t>Baviaanskloof</a:t>
                      </a:r>
                      <a:endParaRPr lang="en-ZA" sz="1200" dirty="0">
                        <a:solidFill>
                          <a:schemeClr val="tx1"/>
                        </a:solidFill>
                      </a:endParaRPr>
                    </a:p>
                  </a:txBody>
                  <a:tcPr>
                    <a:solidFill>
                      <a:schemeClr val="bg1">
                        <a:lumMod val="85000"/>
                      </a:schemeClr>
                    </a:solidFill>
                  </a:tcPr>
                </a:tc>
                <a:extLst>
                  <a:ext uri="{0D108BD9-81ED-4DB2-BD59-A6C34878D82A}">
                    <a16:rowId xmlns:a16="http://schemas.microsoft.com/office/drawing/2014/main" val="4143416961"/>
                  </a:ext>
                </a:extLst>
              </a:tr>
              <a:tr h="370840">
                <a:tc>
                  <a:txBody>
                    <a:bodyPr/>
                    <a:lstStyle/>
                    <a:p>
                      <a:r>
                        <a:rPr lang="en-US" sz="1200" dirty="0">
                          <a:solidFill>
                            <a:schemeClr val="tx1"/>
                          </a:solidFill>
                        </a:rPr>
                        <a:t>Main dams</a:t>
                      </a:r>
                      <a:endParaRPr lang="en-ZA" sz="1200" dirty="0">
                        <a:solidFill>
                          <a:schemeClr val="tx1"/>
                        </a:solidFill>
                      </a:endParaRPr>
                    </a:p>
                  </a:txBody>
                  <a:tcPr>
                    <a:solidFill>
                      <a:schemeClr val="bg1">
                        <a:lumMod val="85000"/>
                      </a:schemeClr>
                    </a:solidFill>
                  </a:tcPr>
                </a:tc>
                <a:tc>
                  <a:txBody>
                    <a:bodyPr/>
                    <a:lstStyle/>
                    <a:p>
                      <a:r>
                        <a:rPr lang="en-ZA" sz="1200" dirty="0">
                          <a:solidFill>
                            <a:schemeClr val="tx1"/>
                          </a:solidFill>
                        </a:rPr>
                        <a:t>Kouga and Haarlem</a:t>
                      </a:r>
                    </a:p>
                  </a:txBody>
                  <a:tcPr>
                    <a:solidFill>
                      <a:schemeClr val="bg1">
                        <a:lumMod val="85000"/>
                      </a:schemeClr>
                    </a:solidFill>
                  </a:tcPr>
                </a:tc>
                <a:extLst>
                  <a:ext uri="{0D108BD9-81ED-4DB2-BD59-A6C34878D82A}">
                    <a16:rowId xmlns:a16="http://schemas.microsoft.com/office/drawing/2014/main" val="3337141362"/>
                  </a:ext>
                </a:extLst>
              </a:tr>
              <a:tr h="370840">
                <a:tc>
                  <a:txBody>
                    <a:bodyPr/>
                    <a:lstStyle/>
                    <a:p>
                      <a:r>
                        <a:rPr lang="en-US" sz="1200" dirty="0">
                          <a:solidFill>
                            <a:schemeClr val="tx1"/>
                          </a:solidFill>
                        </a:rPr>
                        <a:t>Estuaries</a:t>
                      </a:r>
                      <a:endParaRPr lang="en-ZA" sz="1200" dirty="0">
                        <a:solidFill>
                          <a:schemeClr val="tx1"/>
                        </a:solidFill>
                      </a:endParaRPr>
                    </a:p>
                  </a:txBody>
                  <a:tcPr>
                    <a:solidFill>
                      <a:schemeClr val="bg1">
                        <a:lumMod val="85000"/>
                      </a:schemeClr>
                    </a:solidFill>
                  </a:tcPr>
                </a:tc>
                <a:tc>
                  <a:txBody>
                    <a:bodyPr/>
                    <a:lstStyle/>
                    <a:p>
                      <a:r>
                        <a:rPr lang="en-US" sz="1200" b="0" kern="1200" dirty="0" err="1">
                          <a:solidFill>
                            <a:schemeClr val="tx1"/>
                          </a:solidFill>
                          <a:latin typeface="+mn-lt"/>
                          <a:ea typeface="+mn-ea"/>
                          <a:cs typeface="+mn-cs"/>
                        </a:rPr>
                        <a:t>Gamtoos</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116238066"/>
                  </a:ext>
                </a:extLst>
              </a:tr>
              <a:tr h="370840">
                <a:tc>
                  <a:txBody>
                    <a:bodyPr/>
                    <a:lstStyle/>
                    <a:p>
                      <a:r>
                        <a:rPr lang="en-US" sz="1200" dirty="0">
                          <a:solidFill>
                            <a:schemeClr val="tx1"/>
                          </a:solidFill>
                        </a:rPr>
                        <a:t>Biodiversity importance</a:t>
                      </a:r>
                      <a:endParaRPr lang="en-ZA" sz="1200" dirty="0">
                        <a:solidFill>
                          <a:schemeClr val="tx1"/>
                        </a:solidFill>
                      </a:endParaRPr>
                    </a:p>
                  </a:txBody>
                  <a:tcPr>
                    <a:solidFill>
                      <a:schemeClr val="bg1">
                        <a:lumMod val="85000"/>
                      </a:schemeClr>
                    </a:solidFill>
                  </a:tcPr>
                </a:tc>
                <a:tc>
                  <a:txBody>
                    <a:bodyPr/>
                    <a:lstStyle/>
                    <a:p>
                      <a:r>
                        <a:rPr lang="en-ZA" sz="1200" dirty="0" err="1">
                          <a:solidFill>
                            <a:schemeClr val="tx1"/>
                          </a:solidFill>
                        </a:rPr>
                        <a:t>Baviaanskloof</a:t>
                      </a:r>
                      <a:r>
                        <a:rPr lang="en-ZA" sz="1200" dirty="0">
                          <a:solidFill>
                            <a:schemeClr val="tx1"/>
                          </a:solidFill>
                        </a:rPr>
                        <a:t> Nature Reserve</a:t>
                      </a:r>
                    </a:p>
                  </a:txBody>
                  <a:tcPr>
                    <a:solidFill>
                      <a:schemeClr val="bg1">
                        <a:lumMod val="85000"/>
                      </a:schemeClr>
                    </a:solidFill>
                  </a:tcPr>
                </a:tc>
                <a:extLst>
                  <a:ext uri="{0D108BD9-81ED-4DB2-BD59-A6C34878D82A}">
                    <a16:rowId xmlns:a16="http://schemas.microsoft.com/office/drawing/2014/main" val="2421429803"/>
                  </a:ext>
                </a:extLst>
              </a:tr>
              <a:tr h="370840">
                <a:tc>
                  <a:txBody>
                    <a:bodyPr/>
                    <a:lstStyle/>
                    <a:p>
                      <a:r>
                        <a:rPr lang="en-US" sz="1200" dirty="0">
                          <a:solidFill>
                            <a:schemeClr val="tx1"/>
                          </a:solidFill>
                        </a:rPr>
                        <a:t>Transfers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dirty="0">
                          <a:solidFill>
                            <a:schemeClr val="tx1"/>
                          </a:solidFill>
                        </a:rPr>
                        <a:t>Transfers to </a:t>
                      </a:r>
                      <a:r>
                        <a:rPr lang="en-ZA" sz="1200" dirty="0" err="1">
                          <a:solidFill>
                            <a:schemeClr val="tx1"/>
                          </a:solidFill>
                        </a:rPr>
                        <a:t>Gqeberha</a:t>
                      </a:r>
                      <a:endParaRPr lang="en-ZA" sz="1200" dirty="0">
                        <a:solidFill>
                          <a:schemeClr val="tx1"/>
                        </a:solidFill>
                      </a:endParaRPr>
                    </a:p>
                  </a:txBody>
                  <a:tcPr>
                    <a:solidFill>
                      <a:schemeClr val="bg1">
                        <a:lumMod val="85000"/>
                      </a:schemeClr>
                    </a:solidFill>
                  </a:tcPr>
                </a:tc>
                <a:extLst>
                  <a:ext uri="{0D108BD9-81ED-4DB2-BD59-A6C34878D82A}">
                    <a16:rowId xmlns:a16="http://schemas.microsoft.com/office/drawing/2014/main" val="3883628134"/>
                  </a:ext>
                </a:extLst>
              </a:tr>
              <a:tr h="370840">
                <a:tc>
                  <a:txBody>
                    <a:bodyPr/>
                    <a:lstStyle/>
                    <a:p>
                      <a:r>
                        <a:rPr lang="en-US" sz="1200" dirty="0">
                          <a:solidFill>
                            <a:schemeClr val="tx1"/>
                          </a:solidFill>
                        </a:rPr>
                        <a:t>Main impacts</a:t>
                      </a:r>
                      <a:endParaRPr lang="en-ZA" sz="1200" dirty="0">
                        <a:solidFill>
                          <a:schemeClr val="tx1"/>
                        </a:solidFill>
                      </a:endParaRPr>
                    </a:p>
                  </a:txBody>
                  <a:tcPr>
                    <a:solidFill>
                      <a:schemeClr val="bg1">
                        <a:lumMod val="85000"/>
                      </a:schemeClr>
                    </a:solidFill>
                  </a:tcPr>
                </a:tc>
                <a:tc>
                  <a:txBody>
                    <a:bodyPr/>
                    <a:lstStyle/>
                    <a:p>
                      <a:r>
                        <a:rPr lang="en-ZA" sz="1200" dirty="0">
                          <a:solidFill>
                            <a:schemeClr val="tx1"/>
                          </a:solidFill>
                        </a:rPr>
                        <a:t>Agriculture</a:t>
                      </a:r>
                    </a:p>
                  </a:txBody>
                  <a:tcPr>
                    <a:solidFill>
                      <a:schemeClr val="bg1">
                        <a:lumMod val="85000"/>
                      </a:schemeClr>
                    </a:solidFill>
                  </a:tcPr>
                </a:tc>
                <a:extLst>
                  <a:ext uri="{0D108BD9-81ED-4DB2-BD59-A6C34878D82A}">
                    <a16:rowId xmlns:a16="http://schemas.microsoft.com/office/drawing/2014/main" val="411554711"/>
                  </a:ext>
                </a:extLst>
              </a:tr>
            </a:tbl>
          </a:graphicData>
        </a:graphic>
      </p:graphicFrame>
      <p:graphicFrame>
        <p:nvGraphicFramePr>
          <p:cNvPr id="13" name="Table 2">
            <a:extLst>
              <a:ext uri="{FF2B5EF4-FFF2-40B4-BE49-F238E27FC236}">
                <a16:creationId xmlns:a16="http://schemas.microsoft.com/office/drawing/2014/main" id="{CE8E309C-AFE9-4A0D-A6FF-060341A129BB}"/>
              </a:ext>
            </a:extLst>
          </p:cNvPr>
          <p:cNvGraphicFramePr>
            <a:graphicFrameLocks noGrp="1"/>
          </p:cNvGraphicFramePr>
          <p:nvPr>
            <p:extLst>
              <p:ext uri="{D42A27DB-BD31-4B8C-83A1-F6EECF244321}">
                <p14:modId xmlns:p14="http://schemas.microsoft.com/office/powerpoint/2010/main" val="1470989716"/>
              </p:ext>
            </p:extLst>
          </p:nvPr>
        </p:nvGraphicFramePr>
        <p:xfrm>
          <a:off x="19049" y="3706672"/>
          <a:ext cx="4091224" cy="3139440"/>
        </p:xfrm>
        <a:graphic>
          <a:graphicData uri="http://schemas.openxmlformats.org/drawingml/2006/table">
            <a:tbl>
              <a:tblPr firstRow="1" bandRow="1">
                <a:tableStyleId>{5940675A-B579-460E-94D1-54222C63F5DA}</a:tableStyleId>
              </a:tblPr>
              <a:tblGrid>
                <a:gridCol w="1067370">
                  <a:extLst>
                    <a:ext uri="{9D8B030D-6E8A-4147-A177-3AD203B41FA5}">
                      <a16:colId xmlns:a16="http://schemas.microsoft.com/office/drawing/2014/main" val="1796241195"/>
                    </a:ext>
                  </a:extLst>
                </a:gridCol>
                <a:gridCol w="3023854">
                  <a:extLst>
                    <a:ext uri="{9D8B030D-6E8A-4147-A177-3AD203B41FA5}">
                      <a16:colId xmlns:a16="http://schemas.microsoft.com/office/drawing/2014/main" val="2666147613"/>
                    </a:ext>
                  </a:extLst>
                </a:gridCol>
              </a:tblGrid>
              <a:tr h="370840">
                <a:tc gridSpan="2">
                  <a:txBody>
                    <a:bodyPr/>
                    <a:lstStyle/>
                    <a:p>
                      <a:r>
                        <a:rPr lang="en-ZA" sz="1600" dirty="0">
                          <a:solidFill>
                            <a:schemeClr val="bg1"/>
                          </a:solidFill>
                        </a:rPr>
                        <a:t>K80 and K90</a:t>
                      </a:r>
                    </a:p>
                  </a:txBody>
                  <a:tcPr>
                    <a:solidFill>
                      <a:srgbClr val="002060"/>
                    </a:solidFill>
                  </a:tcPr>
                </a:tc>
                <a:tc hMerge="1">
                  <a:txBody>
                    <a:bodyPr/>
                    <a:lstStyle/>
                    <a:p>
                      <a:endParaRPr lang="en-ZA" sz="1200" b="1" dirty="0">
                        <a:solidFill>
                          <a:schemeClr val="bg1"/>
                        </a:solidFill>
                      </a:endParaRPr>
                    </a:p>
                  </a:txBody>
                  <a:tcPr>
                    <a:solidFill>
                      <a:srgbClr val="002060"/>
                    </a:solidFill>
                  </a:tcPr>
                </a:tc>
                <a:extLst>
                  <a:ext uri="{0D108BD9-81ED-4DB2-BD59-A6C34878D82A}">
                    <a16:rowId xmlns:a16="http://schemas.microsoft.com/office/drawing/2014/main" val="920471999"/>
                  </a:ext>
                </a:extLst>
              </a:tr>
              <a:tr h="370840">
                <a:tc>
                  <a:txBody>
                    <a:bodyPr/>
                    <a:lstStyle/>
                    <a:p>
                      <a:r>
                        <a:rPr lang="en-US" sz="1200" dirty="0">
                          <a:solidFill>
                            <a:schemeClr val="tx1"/>
                          </a:solidFill>
                        </a:rPr>
                        <a:t>Main river/s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err="1">
                          <a:solidFill>
                            <a:schemeClr val="tx1"/>
                          </a:solidFill>
                          <a:latin typeface="+mn-lt"/>
                          <a:ea typeface="+mn-ea"/>
                          <a:cs typeface="+mn-cs"/>
                        </a:rPr>
                        <a:t>Tsitsikamma</a:t>
                      </a:r>
                      <a:r>
                        <a:rPr lang="en-ZA" sz="1200" b="0" kern="1200" dirty="0">
                          <a:solidFill>
                            <a:schemeClr val="tx1"/>
                          </a:solidFill>
                          <a:latin typeface="+mn-lt"/>
                          <a:ea typeface="+mn-ea"/>
                          <a:cs typeface="+mn-cs"/>
                        </a:rPr>
                        <a:t> and </a:t>
                      </a:r>
                      <a:r>
                        <a:rPr lang="en-ZA" sz="1200" b="0" kern="1200" dirty="0" err="1">
                          <a:solidFill>
                            <a:schemeClr val="tx1"/>
                          </a:solidFill>
                          <a:latin typeface="+mn-lt"/>
                          <a:ea typeface="+mn-ea"/>
                          <a:cs typeface="+mn-cs"/>
                        </a:rPr>
                        <a:t>Krom</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787239725"/>
                  </a:ext>
                </a:extLst>
              </a:tr>
              <a:tr h="132796">
                <a:tc>
                  <a:txBody>
                    <a:bodyPr/>
                    <a:lstStyle/>
                    <a:p>
                      <a:r>
                        <a:rPr lang="en-US" sz="1200" dirty="0">
                          <a:solidFill>
                            <a:schemeClr val="tx1"/>
                          </a:solidFill>
                        </a:rPr>
                        <a:t>Smaller systems</a:t>
                      </a:r>
                      <a:endParaRPr lang="en-ZA" sz="1200" dirty="0">
                        <a:solidFill>
                          <a:schemeClr val="tx1"/>
                        </a:solidFill>
                      </a:endParaRPr>
                    </a:p>
                  </a:txBody>
                  <a:tcPr>
                    <a:solidFill>
                      <a:schemeClr val="bg1">
                        <a:lumMod val="85000"/>
                      </a:schemeClr>
                    </a:solidFill>
                  </a:tcPr>
                </a:tc>
                <a:tc>
                  <a:txBody>
                    <a:bodyPr/>
                    <a:lstStyle/>
                    <a:p>
                      <a:pPr marL="0" indent="0">
                        <a:buFont typeface="Arial" panose="020B0604020202020204" pitchFamily="34" charset="0"/>
                        <a:buNone/>
                      </a:pPr>
                      <a:r>
                        <a:rPr lang="en-US" sz="1200" b="0" kern="1200" dirty="0" err="1">
                          <a:solidFill>
                            <a:schemeClr val="tx1"/>
                          </a:solidFill>
                          <a:latin typeface="+mn-lt"/>
                          <a:ea typeface="+mn-ea"/>
                          <a:cs typeface="+mn-cs"/>
                        </a:rPr>
                        <a:t>Elandsbos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Kleinbos</a:t>
                      </a:r>
                      <a:r>
                        <a:rPr lang="en-US" sz="1200" b="0" kern="1200" dirty="0">
                          <a:solidFill>
                            <a:schemeClr val="tx1"/>
                          </a:solidFill>
                          <a:latin typeface="+mn-lt"/>
                          <a:ea typeface="+mn-ea"/>
                          <a:cs typeface="+mn-cs"/>
                        </a:rPr>
                        <a:t>, Storms, Elands, Groot, </a:t>
                      </a:r>
                      <a:r>
                        <a:rPr lang="en-US" sz="1200" b="0" kern="1200" dirty="0" err="1">
                          <a:solidFill>
                            <a:schemeClr val="tx1"/>
                          </a:solidFill>
                          <a:latin typeface="+mn-lt"/>
                          <a:ea typeface="+mn-ea"/>
                          <a:cs typeface="+mn-cs"/>
                        </a:rPr>
                        <a:t>Klasies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Klipdrift</a:t>
                      </a:r>
                      <a:r>
                        <a:rPr lang="en-US" sz="1200" b="0" kern="1200" dirty="0">
                          <a:solidFill>
                            <a:schemeClr val="tx1"/>
                          </a:solidFill>
                          <a:latin typeface="+mn-lt"/>
                          <a:ea typeface="+mn-ea"/>
                          <a:cs typeface="+mn-cs"/>
                        </a:rPr>
                        <a:t> and </a:t>
                      </a:r>
                      <a:r>
                        <a:rPr lang="en-US" sz="1200" b="0" kern="1200" dirty="0" err="1">
                          <a:solidFill>
                            <a:schemeClr val="tx1"/>
                          </a:solidFill>
                          <a:latin typeface="+mn-lt"/>
                          <a:ea typeface="+mn-ea"/>
                          <a:cs typeface="+mn-cs"/>
                        </a:rPr>
                        <a:t>Seekoei</a:t>
                      </a:r>
                      <a:r>
                        <a:rPr lang="en-US" sz="1200" b="0" kern="1200" dirty="0">
                          <a:solidFill>
                            <a:schemeClr val="tx1"/>
                          </a:solidFill>
                          <a:latin typeface="+mn-lt"/>
                          <a:ea typeface="+mn-ea"/>
                          <a:cs typeface="+mn-cs"/>
                        </a:rPr>
                        <a:t>, Kabeljous</a:t>
                      </a:r>
                    </a:p>
                  </a:txBody>
                  <a:tcPr>
                    <a:solidFill>
                      <a:schemeClr val="bg1">
                        <a:lumMod val="85000"/>
                      </a:schemeClr>
                    </a:solidFill>
                  </a:tcPr>
                </a:tc>
                <a:extLst>
                  <a:ext uri="{0D108BD9-81ED-4DB2-BD59-A6C34878D82A}">
                    <a16:rowId xmlns:a16="http://schemas.microsoft.com/office/drawing/2014/main" val="4143416961"/>
                  </a:ext>
                </a:extLst>
              </a:tr>
              <a:tr h="370840">
                <a:tc>
                  <a:txBody>
                    <a:bodyPr/>
                    <a:lstStyle/>
                    <a:p>
                      <a:r>
                        <a:rPr lang="en-US" sz="1200" dirty="0">
                          <a:solidFill>
                            <a:schemeClr val="tx1"/>
                          </a:solidFill>
                        </a:rPr>
                        <a:t>Main dams</a:t>
                      </a:r>
                      <a:endParaRPr lang="en-ZA" sz="1200" dirty="0">
                        <a:solidFill>
                          <a:schemeClr val="tx1"/>
                        </a:solidFill>
                      </a:endParaRPr>
                    </a:p>
                  </a:txBody>
                  <a:tcPr>
                    <a:solidFill>
                      <a:schemeClr val="bg1">
                        <a:lumMod val="85000"/>
                      </a:schemeClr>
                    </a:solidFill>
                  </a:tcPr>
                </a:tc>
                <a:tc>
                  <a:txBody>
                    <a:bodyPr/>
                    <a:lstStyle/>
                    <a:p>
                      <a:r>
                        <a:rPr lang="en-ZA" sz="1200" b="0" kern="1200" dirty="0" err="1">
                          <a:solidFill>
                            <a:schemeClr val="tx1"/>
                          </a:solidFill>
                          <a:latin typeface="+mn-lt"/>
                          <a:ea typeface="+mn-ea"/>
                          <a:cs typeface="+mn-cs"/>
                        </a:rPr>
                        <a:t>Impofu</a:t>
                      </a:r>
                      <a:r>
                        <a:rPr lang="en-ZA" sz="1200" b="0" kern="1200" dirty="0">
                          <a:solidFill>
                            <a:schemeClr val="tx1"/>
                          </a:solidFill>
                          <a:latin typeface="+mn-lt"/>
                          <a:ea typeface="+mn-ea"/>
                          <a:cs typeface="+mn-cs"/>
                        </a:rPr>
                        <a:t> and </a:t>
                      </a:r>
                      <a:r>
                        <a:rPr lang="en-ZA" sz="1200" b="0" kern="1200" dirty="0" err="1">
                          <a:solidFill>
                            <a:schemeClr val="tx1"/>
                          </a:solidFill>
                          <a:latin typeface="+mn-lt"/>
                          <a:ea typeface="+mn-ea"/>
                          <a:cs typeface="+mn-cs"/>
                        </a:rPr>
                        <a:t>Kromriver</a:t>
                      </a:r>
                      <a:r>
                        <a:rPr lang="en-ZA" sz="1200" b="0" kern="1200" dirty="0">
                          <a:solidFill>
                            <a:schemeClr val="tx1"/>
                          </a:solidFill>
                          <a:latin typeface="+mn-lt"/>
                          <a:ea typeface="+mn-ea"/>
                          <a:cs typeface="+mn-cs"/>
                        </a:rPr>
                        <a:t> (Churchill) </a:t>
                      </a:r>
                    </a:p>
                  </a:txBody>
                  <a:tcPr>
                    <a:solidFill>
                      <a:schemeClr val="bg1">
                        <a:lumMod val="85000"/>
                      </a:schemeClr>
                    </a:solidFill>
                  </a:tcPr>
                </a:tc>
                <a:extLst>
                  <a:ext uri="{0D108BD9-81ED-4DB2-BD59-A6C34878D82A}">
                    <a16:rowId xmlns:a16="http://schemas.microsoft.com/office/drawing/2014/main" val="3337141362"/>
                  </a:ext>
                </a:extLst>
              </a:tr>
              <a:tr h="370840">
                <a:tc>
                  <a:txBody>
                    <a:bodyPr/>
                    <a:lstStyle/>
                    <a:p>
                      <a:r>
                        <a:rPr lang="en-US" sz="1200" dirty="0">
                          <a:solidFill>
                            <a:schemeClr val="tx1"/>
                          </a:solidFill>
                        </a:rPr>
                        <a:t>Estuaries</a:t>
                      </a:r>
                      <a:endParaRPr lang="en-ZA" sz="1200" dirty="0">
                        <a:solidFill>
                          <a:schemeClr val="tx1"/>
                        </a:solidFill>
                      </a:endParaRPr>
                    </a:p>
                  </a:txBody>
                  <a:tcPr>
                    <a:solidFill>
                      <a:schemeClr val="bg1">
                        <a:lumMod val="85000"/>
                      </a:schemeClr>
                    </a:solidFill>
                  </a:tcPr>
                </a:tc>
                <a:tc>
                  <a:txBody>
                    <a:bodyPr/>
                    <a:lstStyle/>
                    <a:p>
                      <a:r>
                        <a:rPr lang="en-US" sz="1200" b="0" kern="1200" dirty="0" err="1">
                          <a:solidFill>
                            <a:schemeClr val="tx1"/>
                          </a:solidFill>
                          <a:latin typeface="+mn-lt"/>
                          <a:ea typeface="+mn-ea"/>
                          <a:cs typeface="+mn-cs"/>
                        </a:rPr>
                        <a:t>Tsitsikamma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Kromme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Seekoei</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824659432"/>
                  </a:ext>
                </a:extLst>
              </a:tr>
              <a:tr h="370840">
                <a:tc>
                  <a:txBody>
                    <a:bodyPr/>
                    <a:lstStyle/>
                    <a:p>
                      <a:r>
                        <a:rPr lang="en-US" sz="1200" dirty="0">
                          <a:solidFill>
                            <a:schemeClr val="tx1"/>
                          </a:solidFill>
                        </a:rPr>
                        <a:t>Biodiversity importance</a:t>
                      </a:r>
                      <a:endParaRPr lang="en-ZA" sz="1200" dirty="0">
                        <a:solidFill>
                          <a:schemeClr val="tx1"/>
                        </a:solidFill>
                      </a:endParaRPr>
                    </a:p>
                  </a:txBody>
                  <a:tcPr>
                    <a:solidFill>
                      <a:schemeClr val="bg1">
                        <a:lumMod val="85000"/>
                      </a:schemeClr>
                    </a:solidFill>
                  </a:tcPr>
                </a:tc>
                <a:tc>
                  <a:txBody>
                    <a:bodyPr/>
                    <a:lstStyle/>
                    <a:p>
                      <a:pPr marL="0" indent="0">
                        <a:buFont typeface="Arial" panose="020B0604020202020204" pitchFamily="34" charset="0"/>
                        <a:buNone/>
                      </a:pPr>
                      <a:r>
                        <a:rPr lang="en-ZA" sz="1200" b="0" kern="1200" dirty="0" err="1">
                          <a:solidFill>
                            <a:schemeClr val="tx1"/>
                          </a:solidFill>
                          <a:latin typeface="+mn-lt"/>
                          <a:ea typeface="+mn-ea"/>
                          <a:cs typeface="+mn-cs"/>
                        </a:rPr>
                        <a:t>Tsitsikamma</a:t>
                      </a:r>
                      <a:r>
                        <a:rPr lang="en-ZA" sz="1200" b="0" kern="1200" dirty="0">
                          <a:solidFill>
                            <a:schemeClr val="tx1"/>
                          </a:solidFill>
                          <a:latin typeface="+mn-lt"/>
                          <a:ea typeface="+mn-ea"/>
                          <a:cs typeface="+mn-cs"/>
                        </a:rPr>
                        <a:t> Nature Reserve, Formosa Provincial Nature Reserve</a:t>
                      </a:r>
                    </a:p>
                  </a:txBody>
                  <a:tcPr>
                    <a:solidFill>
                      <a:schemeClr val="bg1">
                        <a:lumMod val="85000"/>
                      </a:schemeClr>
                    </a:solidFill>
                  </a:tcPr>
                </a:tc>
                <a:extLst>
                  <a:ext uri="{0D108BD9-81ED-4DB2-BD59-A6C34878D82A}">
                    <a16:rowId xmlns:a16="http://schemas.microsoft.com/office/drawing/2014/main" val="2421429803"/>
                  </a:ext>
                </a:extLst>
              </a:tr>
              <a:tr h="370840">
                <a:tc>
                  <a:txBody>
                    <a:bodyPr/>
                    <a:lstStyle/>
                    <a:p>
                      <a:r>
                        <a:rPr lang="en-US" sz="1200" dirty="0">
                          <a:solidFill>
                            <a:schemeClr val="tx1"/>
                          </a:solidFill>
                        </a:rPr>
                        <a:t>Transfers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a:solidFill>
                            <a:schemeClr val="tx1"/>
                          </a:solidFill>
                          <a:latin typeface="+mn-lt"/>
                          <a:ea typeface="+mn-ea"/>
                          <a:cs typeface="+mn-cs"/>
                        </a:rPr>
                        <a:t>None</a:t>
                      </a:r>
                    </a:p>
                  </a:txBody>
                  <a:tcPr>
                    <a:solidFill>
                      <a:schemeClr val="bg1">
                        <a:lumMod val="85000"/>
                      </a:schemeClr>
                    </a:solidFill>
                  </a:tcPr>
                </a:tc>
                <a:extLst>
                  <a:ext uri="{0D108BD9-81ED-4DB2-BD59-A6C34878D82A}">
                    <a16:rowId xmlns:a16="http://schemas.microsoft.com/office/drawing/2014/main" val="3883628134"/>
                  </a:ext>
                </a:extLst>
              </a:tr>
              <a:tr h="370840">
                <a:tc>
                  <a:txBody>
                    <a:bodyPr/>
                    <a:lstStyle/>
                    <a:p>
                      <a:r>
                        <a:rPr lang="en-US" sz="1200" dirty="0">
                          <a:solidFill>
                            <a:schemeClr val="tx1"/>
                          </a:solidFill>
                        </a:rPr>
                        <a:t>Main impacts</a:t>
                      </a:r>
                      <a:endParaRPr lang="en-ZA" sz="1200" dirty="0">
                        <a:solidFill>
                          <a:schemeClr val="tx1"/>
                        </a:solidFill>
                      </a:endParaRPr>
                    </a:p>
                  </a:txBody>
                  <a:tcPr>
                    <a:solidFill>
                      <a:schemeClr val="bg1">
                        <a:lumMod val="85000"/>
                      </a:schemeClr>
                    </a:solidFill>
                  </a:tcPr>
                </a:tc>
                <a:tc>
                  <a:txBody>
                    <a:bodyPr/>
                    <a:lstStyle/>
                    <a:p>
                      <a:r>
                        <a:rPr lang="en-ZA" sz="1200" b="0" kern="1200" dirty="0">
                          <a:solidFill>
                            <a:schemeClr val="tx1"/>
                          </a:solidFill>
                          <a:latin typeface="+mn-lt"/>
                          <a:ea typeface="+mn-ea"/>
                          <a:cs typeface="+mn-cs"/>
                        </a:rPr>
                        <a:t>Agriculture</a:t>
                      </a:r>
                    </a:p>
                  </a:txBody>
                  <a:tcPr>
                    <a:solidFill>
                      <a:schemeClr val="bg1">
                        <a:lumMod val="85000"/>
                      </a:schemeClr>
                    </a:solidFill>
                  </a:tcPr>
                </a:tc>
                <a:extLst>
                  <a:ext uri="{0D108BD9-81ED-4DB2-BD59-A6C34878D82A}">
                    <a16:rowId xmlns:a16="http://schemas.microsoft.com/office/drawing/2014/main" val="411554711"/>
                  </a:ext>
                </a:extLst>
              </a:tr>
            </a:tbl>
          </a:graphicData>
        </a:graphic>
      </p:graphicFrame>
      <p:graphicFrame>
        <p:nvGraphicFramePr>
          <p:cNvPr id="14" name="Table 2">
            <a:extLst>
              <a:ext uri="{FF2B5EF4-FFF2-40B4-BE49-F238E27FC236}">
                <a16:creationId xmlns:a16="http://schemas.microsoft.com/office/drawing/2014/main" id="{CF69268F-A6C0-4A2B-80DC-5B5419BB2C34}"/>
              </a:ext>
            </a:extLst>
          </p:cNvPr>
          <p:cNvGraphicFramePr>
            <a:graphicFrameLocks noGrp="1"/>
          </p:cNvGraphicFramePr>
          <p:nvPr>
            <p:extLst>
              <p:ext uri="{D42A27DB-BD31-4B8C-83A1-F6EECF244321}">
                <p14:modId xmlns:p14="http://schemas.microsoft.com/office/powerpoint/2010/main" val="1262937860"/>
              </p:ext>
            </p:extLst>
          </p:nvPr>
        </p:nvGraphicFramePr>
        <p:xfrm>
          <a:off x="5233316" y="2692791"/>
          <a:ext cx="3788120" cy="3225800"/>
        </p:xfrm>
        <a:graphic>
          <a:graphicData uri="http://schemas.openxmlformats.org/drawingml/2006/table">
            <a:tbl>
              <a:tblPr firstRow="1" bandRow="1">
                <a:tableStyleId>{5940675A-B579-460E-94D1-54222C63F5DA}</a:tableStyleId>
              </a:tblPr>
              <a:tblGrid>
                <a:gridCol w="1031062">
                  <a:extLst>
                    <a:ext uri="{9D8B030D-6E8A-4147-A177-3AD203B41FA5}">
                      <a16:colId xmlns:a16="http://schemas.microsoft.com/office/drawing/2014/main" val="1796241195"/>
                    </a:ext>
                  </a:extLst>
                </a:gridCol>
                <a:gridCol w="2757058">
                  <a:extLst>
                    <a:ext uri="{9D8B030D-6E8A-4147-A177-3AD203B41FA5}">
                      <a16:colId xmlns:a16="http://schemas.microsoft.com/office/drawing/2014/main" val="2666147613"/>
                    </a:ext>
                  </a:extLst>
                </a:gridCol>
              </a:tblGrid>
              <a:tr h="370840">
                <a:tc gridSpan="2">
                  <a:txBody>
                    <a:bodyPr/>
                    <a:lstStyle/>
                    <a:p>
                      <a:r>
                        <a:rPr lang="en-ZA" sz="1600" dirty="0">
                          <a:solidFill>
                            <a:schemeClr val="bg1"/>
                          </a:solidFill>
                        </a:rPr>
                        <a:t>M10, M20 and M30 </a:t>
                      </a:r>
                    </a:p>
                  </a:txBody>
                  <a:tcPr>
                    <a:solidFill>
                      <a:srgbClr val="002060"/>
                    </a:solidFill>
                  </a:tcPr>
                </a:tc>
                <a:tc hMerge="1">
                  <a:txBody>
                    <a:bodyPr/>
                    <a:lstStyle/>
                    <a:p>
                      <a:endParaRPr lang="en-ZA" sz="1200" b="1" dirty="0">
                        <a:solidFill>
                          <a:schemeClr val="bg1"/>
                        </a:solidFill>
                      </a:endParaRPr>
                    </a:p>
                  </a:txBody>
                  <a:tcPr>
                    <a:solidFill>
                      <a:srgbClr val="002060"/>
                    </a:solidFill>
                  </a:tcPr>
                </a:tc>
                <a:extLst>
                  <a:ext uri="{0D108BD9-81ED-4DB2-BD59-A6C34878D82A}">
                    <a16:rowId xmlns:a16="http://schemas.microsoft.com/office/drawing/2014/main" val="920471999"/>
                  </a:ext>
                </a:extLst>
              </a:tr>
              <a:tr h="370840">
                <a:tc>
                  <a:txBody>
                    <a:bodyPr/>
                    <a:lstStyle/>
                    <a:p>
                      <a:r>
                        <a:rPr lang="en-US" sz="1200" dirty="0">
                          <a:solidFill>
                            <a:schemeClr val="tx1"/>
                          </a:solidFill>
                        </a:rPr>
                        <a:t>Main river/s</a:t>
                      </a:r>
                      <a:endParaRPr lang="en-ZA" sz="1200" dirty="0">
                        <a:solidFill>
                          <a:schemeClr val="tx1"/>
                        </a:solidFill>
                      </a:endParaRPr>
                    </a:p>
                  </a:txBody>
                  <a:tcPr>
                    <a:solidFill>
                      <a:schemeClr val="bg1">
                        <a:lumMod val="85000"/>
                      </a:schemeClr>
                    </a:solidFill>
                  </a:tcPr>
                </a:tc>
                <a:tc>
                  <a:txBody>
                    <a:bodyPr/>
                    <a:lstStyle/>
                    <a:p>
                      <a:pPr marL="0" indent="0">
                        <a:buFont typeface="Arial" panose="020B0604020202020204" pitchFamily="34" charset="0"/>
                        <a:buNone/>
                      </a:pPr>
                      <a:r>
                        <a:rPr lang="en-ZA" sz="1200" b="0" dirty="0" err="1">
                          <a:solidFill>
                            <a:schemeClr val="tx1"/>
                          </a:solidFill>
                        </a:rPr>
                        <a:t>Swartkop</a:t>
                      </a:r>
                      <a:r>
                        <a:rPr lang="en-ZA" sz="1200" b="0" dirty="0">
                          <a:solidFill>
                            <a:schemeClr val="tx1"/>
                          </a:solidFill>
                        </a:rPr>
                        <a:t>. </a:t>
                      </a:r>
                      <a:r>
                        <a:rPr lang="en-ZA" sz="1200" b="0" dirty="0" err="1">
                          <a:solidFill>
                            <a:schemeClr val="tx1"/>
                          </a:solidFill>
                        </a:rPr>
                        <a:t>Koega</a:t>
                      </a:r>
                      <a:endParaRPr lang="en-ZA" sz="1200" b="0" dirty="0">
                        <a:solidFill>
                          <a:schemeClr val="tx1"/>
                        </a:solidFill>
                      </a:endParaRPr>
                    </a:p>
                  </a:txBody>
                  <a:tcPr>
                    <a:solidFill>
                      <a:schemeClr val="bg1">
                        <a:lumMod val="85000"/>
                      </a:schemeClr>
                    </a:solidFill>
                  </a:tcPr>
                </a:tc>
                <a:extLst>
                  <a:ext uri="{0D108BD9-81ED-4DB2-BD59-A6C34878D82A}">
                    <a16:rowId xmlns:a16="http://schemas.microsoft.com/office/drawing/2014/main" val="787239725"/>
                  </a:ext>
                </a:extLst>
              </a:tr>
              <a:tr h="132796">
                <a:tc>
                  <a:txBody>
                    <a:bodyPr/>
                    <a:lstStyle/>
                    <a:p>
                      <a:r>
                        <a:rPr lang="en-US" sz="1200" dirty="0">
                          <a:solidFill>
                            <a:schemeClr val="tx1"/>
                          </a:solidFill>
                        </a:rPr>
                        <a:t>Smaller systems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Van </a:t>
                      </a:r>
                      <a:r>
                        <a:rPr lang="en-US" sz="1200" b="0" dirty="0" err="1">
                          <a:solidFill>
                            <a:schemeClr val="tx1"/>
                          </a:solidFill>
                        </a:rPr>
                        <a:t>Stadens</a:t>
                      </a:r>
                      <a:r>
                        <a:rPr lang="en-US" sz="1200" b="0" dirty="0">
                          <a:solidFill>
                            <a:schemeClr val="tx1"/>
                          </a:solidFill>
                        </a:rPr>
                        <a:t>, Maitland, </a:t>
                      </a:r>
                      <a:r>
                        <a:rPr lang="en-US" sz="1200" b="0" dirty="0" err="1">
                          <a:solidFill>
                            <a:schemeClr val="tx1"/>
                          </a:solidFill>
                        </a:rPr>
                        <a:t>Bakens</a:t>
                      </a:r>
                      <a:r>
                        <a:rPr lang="en-US" sz="1200" b="0" dirty="0">
                          <a:solidFill>
                            <a:schemeClr val="tx1"/>
                          </a:solidFill>
                        </a:rPr>
                        <a:t>, </a:t>
                      </a:r>
                      <a:r>
                        <a:rPr lang="en-US" sz="1200" b="0" dirty="0" err="1">
                          <a:solidFill>
                            <a:schemeClr val="tx1"/>
                          </a:solidFill>
                        </a:rPr>
                        <a:t>Papkuils</a:t>
                      </a:r>
                      <a:r>
                        <a:rPr lang="en-US" sz="1200" b="0" dirty="0">
                          <a:solidFill>
                            <a:schemeClr val="tx1"/>
                          </a:solidFill>
                        </a:rPr>
                        <a:t>, </a:t>
                      </a:r>
                      <a:r>
                        <a:rPr lang="en-US" sz="1200" b="0" dirty="0" err="1">
                          <a:solidFill>
                            <a:schemeClr val="tx1"/>
                          </a:solidFill>
                        </a:rPr>
                        <a:t>Coega</a:t>
                      </a:r>
                      <a:endParaRPr lang="en-ZA" sz="1200" dirty="0">
                        <a:solidFill>
                          <a:schemeClr val="tx1"/>
                        </a:solidFill>
                      </a:endParaRPr>
                    </a:p>
                  </a:txBody>
                  <a:tcPr>
                    <a:solidFill>
                      <a:schemeClr val="bg1">
                        <a:lumMod val="85000"/>
                      </a:schemeClr>
                    </a:solidFill>
                  </a:tcPr>
                </a:tc>
                <a:extLst>
                  <a:ext uri="{0D108BD9-81ED-4DB2-BD59-A6C34878D82A}">
                    <a16:rowId xmlns:a16="http://schemas.microsoft.com/office/drawing/2014/main" val="4143416961"/>
                  </a:ext>
                </a:extLst>
              </a:tr>
              <a:tr h="370840">
                <a:tc>
                  <a:txBody>
                    <a:bodyPr/>
                    <a:lstStyle/>
                    <a:p>
                      <a:r>
                        <a:rPr lang="en-US" sz="1200" dirty="0">
                          <a:solidFill>
                            <a:schemeClr val="tx1"/>
                          </a:solidFill>
                        </a:rPr>
                        <a:t>Main dams</a:t>
                      </a:r>
                      <a:endParaRPr lang="en-ZA" sz="1200" dirty="0">
                        <a:solidFill>
                          <a:schemeClr val="tx1"/>
                        </a:solidFill>
                      </a:endParaRPr>
                    </a:p>
                  </a:txBody>
                  <a:tcPr>
                    <a:solidFill>
                      <a:schemeClr val="bg1">
                        <a:lumMod val="85000"/>
                      </a:schemeClr>
                    </a:solidFill>
                  </a:tcPr>
                </a:tc>
                <a:tc>
                  <a:txBody>
                    <a:bodyPr/>
                    <a:lstStyle/>
                    <a:p>
                      <a:pPr marL="0" indent="0">
                        <a:buFont typeface="Arial" panose="020B0604020202020204" pitchFamily="34" charset="0"/>
                        <a:buNone/>
                      </a:pPr>
                      <a:r>
                        <a:rPr lang="en-ZA" sz="1200" b="0" dirty="0" err="1">
                          <a:solidFill>
                            <a:schemeClr val="tx1"/>
                          </a:solidFill>
                        </a:rPr>
                        <a:t>Groendal</a:t>
                      </a:r>
                      <a:r>
                        <a:rPr lang="en-ZA" sz="1200" b="0" dirty="0">
                          <a:solidFill>
                            <a:schemeClr val="tx1"/>
                          </a:solidFill>
                        </a:rPr>
                        <a:t>, </a:t>
                      </a:r>
                      <a:r>
                        <a:rPr lang="en-ZA" sz="1200" b="0" dirty="0" err="1">
                          <a:solidFill>
                            <a:schemeClr val="tx1"/>
                          </a:solidFill>
                        </a:rPr>
                        <a:t>Bulkrivier</a:t>
                      </a:r>
                      <a:r>
                        <a:rPr lang="en-ZA" sz="1200" b="0" dirty="0">
                          <a:solidFill>
                            <a:schemeClr val="tx1"/>
                          </a:solidFill>
                        </a:rPr>
                        <a:t>, Sand River, Van </a:t>
                      </a:r>
                      <a:r>
                        <a:rPr lang="en-ZA" sz="1200" b="0" dirty="0" err="1">
                          <a:solidFill>
                            <a:schemeClr val="tx1"/>
                          </a:solidFill>
                        </a:rPr>
                        <a:t>Stadens</a:t>
                      </a:r>
                      <a:endParaRPr lang="en-ZA" sz="1200" b="0" dirty="0">
                        <a:solidFill>
                          <a:schemeClr val="tx1"/>
                        </a:solidFill>
                      </a:endParaRPr>
                    </a:p>
                  </a:txBody>
                  <a:tcPr>
                    <a:solidFill>
                      <a:schemeClr val="bg1">
                        <a:lumMod val="85000"/>
                      </a:schemeClr>
                    </a:solidFill>
                  </a:tcPr>
                </a:tc>
                <a:extLst>
                  <a:ext uri="{0D108BD9-81ED-4DB2-BD59-A6C34878D82A}">
                    <a16:rowId xmlns:a16="http://schemas.microsoft.com/office/drawing/2014/main" val="3337141362"/>
                  </a:ext>
                </a:extLst>
              </a:tr>
              <a:tr h="370840">
                <a:tc>
                  <a:txBody>
                    <a:bodyPr/>
                    <a:lstStyle/>
                    <a:p>
                      <a:r>
                        <a:rPr lang="en-US" sz="1200" dirty="0">
                          <a:solidFill>
                            <a:schemeClr val="tx1"/>
                          </a:solidFill>
                        </a:rPr>
                        <a:t>Estuaries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Van </a:t>
                      </a:r>
                      <a:r>
                        <a:rPr lang="en-US" sz="1200" b="0" kern="1200" dirty="0" err="1">
                          <a:solidFill>
                            <a:schemeClr val="tx1"/>
                          </a:solidFill>
                          <a:latin typeface="+mn-lt"/>
                          <a:ea typeface="+mn-ea"/>
                          <a:cs typeface="+mn-cs"/>
                        </a:rPr>
                        <a:t>Stadens</a:t>
                      </a:r>
                      <a:r>
                        <a:rPr lang="en-US" sz="1200" b="0" kern="1200" dirty="0">
                          <a:solidFill>
                            <a:schemeClr val="tx1"/>
                          </a:solidFill>
                          <a:latin typeface="+mn-lt"/>
                          <a:ea typeface="+mn-ea"/>
                          <a:cs typeface="+mn-cs"/>
                        </a:rPr>
                        <a:t>, Swartkops, </a:t>
                      </a:r>
                      <a:r>
                        <a:rPr lang="en-US" sz="1200" b="0" kern="1200" dirty="0" err="1">
                          <a:solidFill>
                            <a:schemeClr val="tx1"/>
                          </a:solidFill>
                          <a:latin typeface="+mn-lt"/>
                          <a:ea typeface="+mn-ea"/>
                          <a:cs typeface="+mn-cs"/>
                        </a:rPr>
                        <a:t>Coega</a:t>
                      </a:r>
                      <a:r>
                        <a:rPr lang="en-US" sz="1200" b="0" kern="1200" dirty="0">
                          <a:solidFill>
                            <a:schemeClr val="tx1"/>
                          </a:solidFill>
                          <a:latin typeface="+mn-lt"/>
                          <a:ea typeface="+mn-ea"/>
                          <a:cs typeface="+mn-cs"/>
                        </a:rPr>
                        <a:t> </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065150386"/>
                  </a:ext>
                </a:extLst>
              </a:tr>
              <a:tr h="370840">
                <a:tc>
                  <a:txBody>
                    <a:bodyPr/>
                    <a:lstStyle/>
                    <a:p>
                      <a:r>
                        <a:rPr lang="en-US" sz="1200" dirty="0">
                          <a:solidFill>
                            <a:schemeClr val="tx1"/>
                          </a:solidFill>
                        </a:rPr>
                        <a:t>Biodiversity importance</a:t>
                      </a:r>
                      <a:endParaRPr lang="en-ZA" sz="1200" dirty="0">
                        <a:solidFill>
                          <a:schemeClr val="tx1"/>
                        </a:solidFill>
                      </a:endParaRPr>
                    </a:p>
                  </a:txBody>
                  <a:tcPr>
                    <a:solidFill>
                      <a:schemeClr val="bg1">
                        <a:lumMod val="85000"/>
                      </a:schemeClr>
                    </a:solidFill>
                  </a:tcPr>
                </a:tc>
                <a:tc>
                  <a:txBody>
                    <a:bodyPr/>
                    <a:lstStyle/>
                    <a:p>
                      <a:r>
                        <a:rPr lang="en-GB" sz="1200" b="0" dirty="0" err="1">
                          <a:solidFill>
                            <a:schemeClr val="tx1"/>
                          </a:solidFill>
                        </a:rPr>
                        <a:t>Groendal</a:t>
                      </a:r>
                      <a:r>
                        <a:rPr lang="en-GB" sz="1200" b="0" dirty="0">
                          <a:solidFill>
                            <a:schemeClr val="tx1"/>
                          </a:solidFill>
                        </a:rPr>
                        <a:t> Nature reserve</a:t>
                      </a:r>
                      <a:endParaRPr lang="en-ZA" sz="1200" dirty="0">
                        <a:solidFill>
                          <a:schemeClr val="tx1"/>
                        </a:solidFill>
                      </a:endParaRPr>
                    </a:p>
                  </a:txBody>
                  <a:tcPr>
                    <a:solidFill>
                      <a:schemeClr val="bg1">
                        <a:lumMod val="85000"/>
                      </a:schemeClr>
                    </a:solidFill>
                  </a:tcPr>
                </a:tc>
                <a:extLst>
                  <a:ext uri="{0D108BD9-81ED-4DB2-BD59-A6C34878D82A}">
                    <a16:rowId xmlns:a16="http://schemas.microsoft.com/office/drawing/2014/main" val="2421429803"/>
                  </a:ext>
                </a:extLst>
              </a:tr>
              <a:tr h="370840">
                <a:tc>
                  <a:txBody>
                    <a:bodyPr/>
                    <a:lstStyle/>
                    <a:p>
                      <a:r>
                        <a:rPr lang="en-US" sz="1200" dirty="0">
                          <a:solidFill>
                            <a:schemeClr val="tx1"/>
                          </a:solidFill>
                        </a:rPr>
                        <a:t>Transfers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None</a:t>
                      </a:r>
                      <a:endParaRPr lang="en-ZA" sz="1200" dirty="0">
                        <a:solidFill>
                          <a:schemeClr val="tx1"/>
                        </a:solidFill>
                      </a:endParaRPr>
                    </a:p>
                  </a:txBody>
                  <a:tcPr>
                    <a:solidFill>
                      <a:schemeClr val="bg1">
                        <a:lumMod val="85000"/>
                      </a:schemeClr>
                    </a:solidFill>
                  </a:tcPr>
                </a:tc>
                <a:extLst>
                  <a:ext uri="{0D108BD9-81ED-4DB2-BD59-A6C34878D82A}">
                    <a16:rowId xmlns:a16="http://schemas.microsoft.com/office/drawing/2014/main" val="3883628134"/>
                  </a:ext>
                </a:extLst>
              </a:tr>
              <a:tr h="370840">
                <a:tc>
                  <a:txBody>
                    <a:bodyPr/>
                    <a:lstStyle/>
                    <a:p>
                      <a:r>
                        <a:rPr lang="en-US" sz="1200" dirty="0">
                          <a:solidFill>
                            <a:schemeClr val="tx1"/>
                          </a:solidFill>
                        </a:rPr>
                        <a:t>Main impacts</a:t>
                      </a:r>
                      <a:endParaRPr lang="en-ZA" sz="1200" dirty="0">
                        <a:solidFill>
                          <a:schemeClr val="tx1"/>
                        </a:solidFill>
                      </a:endParaRPr>
                    </a:p>
                  </a:txBody>
                  <a:tcPr>
                    <a:solidFill>
                      <a:schemeClr val="bg1">
                        <a:lumMod val="85000"/>
                      </a:schemeClr>
                    </a:solidFill>
                  </a:tcPr>
                </a:tc>
                <a:tc>
                  <a:txBody>
                    <a:bodyPr/>
                    <a:lstStyle/>
                    <a:p>
                      <a:r>
                        <a:rPr lang="en-ZA" sz="1200" b="0" dirty="0">
                          <a:solidFill>
                            <a:schemeClr val="tx1"/>
                          </a:solidFill>
                        </a:rPr>
                        <a:t>Domestic</a:t>
                      </a:r>
                      <a:endParaRPr lang="en-ZA" sz="1200" dirty="0">
                        <a:solidFill>
                          <a:schemeClr val="tx1"/>
                        </a:solidFill>
                      </a:endParaRPr>
                    </a:p>
                  </a:txBody>
                  <a:tcPr>
                    <a:solidFill>
                      <a:schemeClr val="bg1">
                        <a:lumMod val="85000"/>
                      </a:schemeClr>
                    </a:solidFill>
                  </a:tcPr>
                </a:tc>
                <a:extLst>
                  <a:ext uri="{0D108BD9-81ED-4DB2-BD59-A6C34878D82A}">
                    <a16:rowId xmlns:a16="http://schemas.microsoft.com/office/drawing/2014/main" val="411554711"/>
                  </a:ext>
                </a:extLst>
              </a:tr>
            </a:tbl>
          </a:graphicData>
        </a:graphic>
      </p:graphicFrame>
    </p:spTree>
    <p:extLst>
      <p:ext uri="{BB962C8B-B14F-4D97-AF65-F5344CB8AC3E}">
        <p14:creationId xmlns:p14="http://schemas.microsoft.com/office/powerpoint/2010/main" val="87074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50</a:t>
            </a:fld>
            <a:endParaRPr lang="en-ZA" dirty="0"/>
          </a:p>
        </p:txBody>
      </p:sp>
      <p:sp>
        <p:nvSpPr>
          <p:cNvPr id="9" name="Title 7"/>
          <p:cNvSpPr>
            <a:spLocks noGrp="1" noChangeArrowheads="1"/>
          </p:cNvSpPr>
          <p:nvPr>
            <p:ph type="title"/>
          </p:nvPr>
        </p:nvSpPr>
        <p:spPr bwMode="auto">
          <a:xfrm>
            <a:off x="0" y="259766"/>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IUA_R01, R02</a:t>
            </a:r>
          </a:p>
        </p:txBody>
      </p:sp>
      <p:grpSp>
        <p:nvGrpSpPr>
          <p:cNvPr id="6" name="Group 5">
            <a:extLst>
              <a:ext uri="{FF2B5EF4-FFF2-40B4-BE49-F238E27FC236}">
                <a16:creationId xmlns:a16="http://schemas.microsoft.com/office/drawing/2014/main" id="{DB9F3E2E-0119-4BA0-9A02-EAD4D69FF36C}"/>
              </a:ext>
            </a:extLst>
          </p:cNvPr>
          <p:cNvGrpSpPr/>
          <p:nvPr/>
        </p:nvGrpSpPr>
        <p:grpSpPr>
          <a:xfrm>
            <a:off x="-54850" y="775520"/>
            <a:ext cx="9083036" cy="6046266"/>
            <a:chOff x="251520" y="1412776"/>
            <a:chExt cx="8559427" cy="4928735"/>
          </a:xfrm>
        </p:grpSpPr>
        <p:pic>
          <p:nvPicPr>
            <p:cNvPr id="3" name="Picture 2" descr="Map&#10;&#10;Description automatically generated">
              <a:extLst>
                <a:ext uri="{FF2B5EF4-FFF2-40B4-BE49-F238E27FC236}">
                  <a16:creationId xmlns:a16="http://schemas.microsoft.com/office/drawing/2014/main" id="{74A90B4D-0BF7-4093-A5B6-9845DE1C97B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8724" r="3538" b="15431"/>
            <a:stretch/>
          </p:blipFill>
          <p:spPr>
            <a:xfrm>
              <a:off x="314003" y="1443912"/>
              <a:ext cx="8496944" cy="4897599"/>
            </a:xfrm>
            <a:prstGeom prst="rect">
              <a:avLst/>
            </a:prstGeom>
          </p:spPr>
        </p:pic>
        <p:sp>
          <p:nvSpPr>
            <p:cNvPr id="4" name="Rectangle 3">
              <a:extLst>
                <a:ext uri="{FF2B5EF4-FFF2-40B4-BE49-F238E27FC236}">
                  <a16:creationId xmlns:a16="http://schemas.microsoft.com/office/drawing/2014/main" id="{97AE4CDB-FB80-4A1D-AB41-5CFA3161204E}"/>
                </a:ext>
              </a:extLst>
            </p:cNvPr>
            <p:cNvSpPr/>
            <p:nvPr/>
          </p:nvSpPr>
          <p:spPr>
            <a:xfrm>
              <a:off x="251520" y="1412776"/>
              <a:ext cx="56886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1" name="Oval 10">
            <a:extLst>
              <a:ext uri="{FF2B5EF4-FFF2-40B4-BE49-F238E27FC236}">
                <a16:creationId xmlns:a16="http://schemas.microsoft.com/office/drawing/2014/main" id="{09AB8488-4409-47D2-8DF1-33B214459B2A}"/>
              </a:ext>
            </a:extLst>
          </p:cNvPr>
          <p:cNvSpPr/>
          <p:nvPr/>
        </p:nvSpPr>
        <p:spPr>
          <a:xfrm>
            <a:off x="5286144" y="1611517"/>
            <a:ext cx="3761824" cy="3531636"/>
          </a:xfrm>
          <a:prstGeom prst="ellipse">
            <a:avLst/>
          </a:prstGeom>
          <a:solidFill>
            <a:schemeClr val="accent6">
              <a:lumMod val="40000"/>
              <a:lumOff val="6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3C11FAF1-6D4B-4A75-9EE1-6DC6C9B21F99}"/>
              </a:ext>
            </a:extLst>
          </p:cNvPr>
          <p:cNvSpPr txBox="1"/>
          <p:nvPr/>
        </p:nvSpPr>
        <p:spPr>
          <a:xfrm>
            <a:off x="5841858" y="1920895"/>
            <a:ext cx="3074237" cy="2862322"/>
          </a:xfrm>
          <a:prstGeom prst="rect">
            <a:avLst/>
          </a:prstGeom>
          <a:noFill/>
          <a:ln w="25400">
            <a:noFill/>
          </a:ln>
        </p:spPr>
        <p:txBody>
          <a:bodyPr wrap="square">
            <a:spAutoFit/>
          </a:bodyPr>
          <a:lstStyle/>
          <a:p>
            <a:pPr marL="228600" lvl="1" indent="-228600">
              <a:buFont typeface="Arial" panose="020B0604020202020204" pitchFamily="34" charset="0"/>
              <a:buChar char="•"/>
            </a:pPr>
            <a:r>
              <a:rPr lang="en-US" sz="1000" dirty="0"/>
              <a:t>Stressed catchments</a:t>
            </a:r>
          </a:p>
          <a:p>
            <a:pPr marL="228600" lvl="1" indent="-228600">
              <a:buFont typeface="Arial" panose="020B0604020202020204" pitchFamily="34" charset="0"/>
              <a:buChar char="•"/>
            </a:pPr>
            <a:r>
              <a:rPr lang="en-US" sz="1000" dirty="0"/>
              <a:t>Water transfers from </a:t>
            </a:r>
            <a:r>
              <a:rPr lang="en-US" sz="1000" dirty="0" err="1"/>
              <a:t>Wiggleswade</a:t>
            </a:r>
            <a:r>
              <a:rPr lang="en-US" sz="1000" dirty="0"/>
              <a:t> Dam </a:t>
            </a:r>
            <a:br>
              <a:rPr lang="en-US" sz="1000" dirty="0"/>
            </a:br>
            <a:r>
              <a:rPr lang="en-US" sz="1000" dirty="0"/>
              <a:t>(Kei River) -</a:t>
            </a:r>
            <a:r>
              <a:rPr lang="en-US" sz="1000" dirty="0" err="1"/>
              <a:t>Amathola</a:t>
            </a:r>
            <a:r>
              <a:rPr lang="en-US" sz="1000" dirty="0"/>
              <a:t> system</a:t>
            </a:r>
          </a:p>
          <a:p>
            <a:pPr marL="228600" lvl="1" indent="-228600">
              <a:buFont typeface="Arial" panose="020B0604020202020204" pitchFamily="34" charset="0"/>
              <a:buChar char="•"/>
            </a:pPr>
            <a:r>
              <a:rPr lang="en-ZA" sz="1000" dirty="0"/>
              <a:t>SWSA </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Various dams on Buffalo and Nahoon Rivers (water supply to EL for domestic/ irrigation use)</a:t>
            </a:r>
          </a:p>
          <a:p>
            <a:pPr marL="228600" lvl="1" indent="-228600">
              <a:buFont typeface="Arial" panose="020B0604020202020204" pitchFamily="34" charset="0"/>
              <a:buChar char="•"/>
            </a:pPr>
            <a:r>
              <a:rPr lang="en-ZA" sz="1000" dirty="0"/>
              <a:t>Water quality impacts (large urban/industrial areas)</a:t>
            </a:r>
          </a:p>
          <a:p>
            <a:pPr marL="228600" lvl="1" indent="-228600">
              <a:buFont typeface="Arial" panose="020B0604020202020204" pitchFamily="34" charset="0"/>
              <a:buChar char="•"/>
            </a:pPr>
            <a:r>
              <a:rPr lang="en-ZA" sz="1000" dirty="0"/>
              <a:t>Wetlands: Wetlands: FEPA wetlands (depressions – endangered), CVB, depression and floodplains mostly PES A/B, hillslope seeps and UVB mostly PES D-F</a:t>
            </a:r>
          </a:p>
          <a:p>
            <a:pPr marL="228600" lvl="1" indent="-228600">
              <a:buFont typeface="Arial" panose="020B0604020202020204" pitchFamily="34" charset="0"/>
              <a:buChar char="•"/>
            </a:pPr>
            <a:r>
              <a:rPr lang="en-ZA" sz="1000" dirty="0"/>
              <a:t>GW: mildly stressed areas although limited use</a:t>
            </a:r>
          </a:p>
          <a:p>
            <a:pPr marL="228600" lvl="1" indent="-228600">
              <a:buFont typeface="Arial" panose="020B0604020202020204" pitchFamily="34" charset="0"/>
              <a:buChar char="•"/>
            </a:pPr>
            <a:r>
              <a:rPr lang="en-ZA" sz="1000" dirty="0"/>
              <a:t>Estuaries: LC – vulnerable, mostly low pressure except Buffalo, Blind, </a:t>
            </a:r>
            <a:r>
              <a:rPr lang="en-ZA" sz="1000" dirty="0" err="1"/>
              <a:t>Hlaze</a:t>
            </a:r>
            <a:r>
              <a:rPr lang="en-ZA" sz="1000" dirty="0"/>
              <a:t> which have high pressures (flow, quality and exotic fish – Buffalo)</a:t>
            </a:r>
          </a:p>
        </p:txBody>
      </p:sp>
      <p:pic>
        <p:nvPicPr>
          <p:cNvPr id="13" name="Picture 12">
            <a:extLst>
              <a:ext uri="{FF2B5EF4-FFF2-40B4-BE49-F238E27FC236}">
                <a16:creationId xmlns:a16="http://schemas.microsoft.com/office/drawing/2014/main" id="{26BF0900-DF61-4E5A-96BB-09FFB25884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152992" y="2512754"/>
            <a:ext cx="468053" cy="284000"/>
          </a:xfrm>
          <a:prstGeom prst="rect">
            <a:avLst/>
          </a:prstGeom>
        </p:spPr>
      </p:pic>
      <p:sp>
        <p:nvSpPr>
          <p:cNvPr id="14" name="Oval 13">
            <a:extLst>
              <a:ext uri="{FF2B5EF4-FFF2-40B4-BE49-F238E27FC236}">
                <a16:creationId xmlns:a16="http://schemas.microsoft.com/office/drawing/2014/main" id="{0EB21C89-2645-4282-9795-4C3B4FA31DB5}"/>
              </a:ext>
            </a:extLst>
          </p:cNvPr>
          <p:cNvSpPr/>
          <p:nvPr/>
        </p:nvSpPr>
        <p:spPr>
          <a:xfrm>
            <a:off x="1548143" y="3429000"/>
            <a:ext cx="3346275" cy="2827791"/>
          </a:xfrm>
          <a:prstGeom prst="ellipse">
            <a:avLst/>
          </a:prstGeom>
          <a:solidFill>
            <a:srgbClr val="D68C8A">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69554502-EAAC-43D4-96F3-244742E28517}"/>
              </a:ext>
            </a:extLst>
          </p:cNvPr>
          <p:cNvSpPr txBox="1"/>
          <p:nvPr/>
        </p:nvSpPr>
        <p:spPr>
          <a:xfrm>
            <a:off x="2056042" y="3704283"/>
            <a:ext cx="2515958" cy="2246769"/>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Various small dams (irrigation and municipal)</a:t>
            </a:r>
          </a:p>
          <a:p>
            <a:pPr marL="228600" lvl="1" indent="-228600">
              <a:buFont typeface="Arial" panose="020B0604020202020204" pitchFamily="34" charset="0"/>
              <a:buChar char="•"/>
            </a:pPr>
            <a:r>
              <a:rPr lang="en-ZA" sz="1000" dirty="0"/>
              <a:t>Forestry in upper reaches of IUA</a:t>
            </a:r>
          </a:p>
          <a:p>
            <a:pPr marL="228600" lvl="1" indent="-228600">
              <a:buFont typeface="Arial" panose="020B0604020202020204" pitchFamily="34" charset="0"/>
              <a:buChar char="•"/>
            </a:pPr>
            <a:r>
              <a:rPr lang="en-ZA" sz="1000" dirty="0"/>
              <a:t>Wetlands: Wetlands: FEPA wetlands (hillslope seep – importance for their intactness), UVB, CVB, floodplains, hillslope seeps, depressions, mostly PES D-F</a:t>
            </a:r>
          </a:p>
          <a:p>
            <a:pPr marL="228600" lvl="1" indent="-228600">
              <a:buFont typeface="Arial" panose="020B0604020202020204" pitchFamily="34" charset="0"/>
              <a:buChar char="•"/>
            </a:pPr>
            <a:r>
              <a:rPr lang="en-ZA" sz="1000" dirty="0"/>
              <a:t>GW: no stressed areas, use is limited</a:t>
            </a:r>
          </a:p>
          <a:p>
            <a:pPr marL="228600" lvl="1" indent="-228600">
              <a:buFont typeface="Arial" panose="020B0604020202020204" pitchFamily="34" charset="0"/>
              <a:buChar char="•"/>
            </a:pPr>
            <a:r>
              <a:rPr lang="en-ZA" sz="1000" dirty="0"/>
              <a:t>Estuaries: LC to vulnerable, low pressure, although high fishing effort on </a:t>
            </a:r>
            <a:r>
              <a:rPr lang="en-ZA" sz="1000" dirty="0" err="1"/>
              <a:t>Keiskamma</a:t>
            </a:r>
            <a:r>
              <a:rPr lang="en-ZA" sz="1000" dirty="0"/>
              <a:t> </a:t>
            </a:r>
          </a:p>
        </p:txBody>
      </p:sp>
      <p:pic>
        <p:nvPicPr>
          <p:cNvPr id="16" name="Picture 15">
            <a:extLst>
              <a:ext uri="{FF2B5EF4-FFF2-40B4-BE49-F238E27FC236}">
                <a16:creationId xmlns:a16="http://schemas.microsoft.com/office/drawing/2014/main" id="{E28D0739-57A7-4258-9339-57E99C578B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24531" y="3875140"/>
            <a:ext cx="428003" cy="284000"/>
          </a:xfrm>
          <a:prstGeom prst="rect">
            <a:avLst/>
          </a:prstGeom>
        </p:spPr>
      </p:pic>
      <p:sp>
        <p:nvSpPr>
          <p:cNvPr id="18" name="TextBox 17">
            <a:extLst>
              <a:ext uri="{FF2B5EF4-FFF2-40B4-BE49-F238E27FC236}">
                <a16:creationId xmlns:a16="http://schemas.microsoft.com/office/drawing/2014/main" id="{DB96A37D-3EF3-47EE-B7ED-39DC91270467}"/>
              </a:ext>
            </a:extLst>
          </p:cNvPr>
          <p:cNvSpPr txBox="1"/>
          <p:nvPr/>
        </p:nvSpPr>
        <p:spPr>
          <a:xfrm>
            <a:off x="6623224" y="1663282"/>
            <a:ext cx="1319233" cy="276999"/>
          </a:xfrm>
          <a:prstGeom prst="rect">
            <a:avLst/>
          </a:prstGeom>
          <a:noFill/>
          <a:ln w="25400">
            <a:noFill/>
          </a:ln>
        </p:spPr>
        <p:txBody>
          <a:bodyPr wrap="square">
            <a:spAutoFit/>
          </a:bodyPr>
          <a:lstStyle/>
          <a:p>
            <a:pPr marL="0" lvl="1"/>
            <a:r>
              <a:rPr lang="en-US" sz="1200" b="1" dirty="0"/>
              <a:t>IUA_R02</a:t>
            </a:r>
            <a:endParaRPr lang="en-ZA" sz="1200" b="1" dirty="0"/>
          </a:p>
        </p:txBody>
      </p:sp>
      <p:sp>
        <p:nvSpPr>
          <p:cNvPr id="19" name="TextBox 18">
            <a:extLst>
              <a:ext uri="{FF2B5EF4-FFF2-40B4-BE49-F238E27FC236}">
                <a16:creationId xmlns:a16="http://schemas.microsoft.com/office/drawing/2014/main" id="{88782967-1F84-49E2-ADF8-9109E6286C30}"/>
              </a:ext>
            </a:extLst>
          </p:cNvPr>
          <p:cNvSpPr txBox="1"/>
          <p:nvPr/>
        </p:nvSpPr>
        <p:spPr>
          <a:xfrm>
            <a:off x="2764940" y="3517239"/>
            <a:ext cx="912680" cy="276999"/>
          </a:xfrm>
          <a:prstGeom prst="rect">
            <a:avLst/>
          </a:prstGeom>
          <a:noFill/>
          <a:ln w="25400">
            <a:noFill/>
          </a:ln>
        </p:spPr>
        <p:txBody>
          <a:bodyPr wrap="square">
            <a:spAutoFit/>
          </a:bodyPr>
          <a:lstStyle/>
          <a:p>
            <a:pPr marL="0" lvl="1"/>
            <a:r>
              <a:rPr lang="en-US" sz="1200" b="1" dirty="0"/>
              <a:t>IUA_R01</a:t>
            </a:r>
            <a:endParaRPr lang="en-ZA" sz="1200" b="1" dirty="0"/>
          </a:p>
        </p:txBody>
      </p:sp>
    </p:spTree>
    <p:extLst>
      <p:ext uri="{BB962C8B-B14F-4D97-AF65-F5344CB8AC3E}">
        <p14:creationId xmlns:p14="http://schemas.microsoft.com/office/powerpoint/2010/main" val="192580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14" grpId="0" animBg="1"/>
      <p:bldP spid="14" grpId="1" animBg="1"/>
      <p:bldP spid="15" grpId="0"/>
      <p:bldP spid="15" grpId="1"/>
      <p:bldP spid="18" grpId="0"/>
      <p:bldP spid="18" grpId="1"/>
      <p:bldP spid="19" grpId="0"/>
      <p:bldP spid="19"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51</a:t>
            </a:fld>
            <a:endParaRPr lang="en-ZA" dirty="0"/>
          </a:p>
        </p:txBody>
      </p:sp>
      <p:sp>
        <p:nvSpPr>
          <p:cNvPr id="9" name="Title 7"/>
          <p:cNvSpPr>
            <a:spLocks noGrp="1" noChangeArrowheads="1"/>
          </p:cNvSpPr>
          <p:nvPr>
            <p:ph type="title"/>
          </p:nvPr>
        </p:nvSpPr>
        <p:spPr bwMode="auto">
          <a:xfrm>
            <a:off x="0" y="259766"/>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IUA_S01, S02, S03</a:t>
            </a:r>
          </a:p>
        </p:txBody>
      </p:sp>
      <p:grpSp>
        <p:nvGrpSpPr>
          <p:cNvPr id="6" name="Group 5">
            <a:extLst>
              <a:ext uri="{FF2B5EF4-FFF2-40B4-BE49-F238E27FC236}">
                <a16:creationId xmlns:a16="http://schemas.microsoft.com/office/drawing/2014/main" id="{DB9F3E2E-0119-4BA0-9A02-EAD4D69FF36C}"/>
              </a:ext>
            </a:extLst>
          </p:cNvPr>
          <p:cNvGrpSpPr/>
          <p:nvPr/>
        </p:nvGrpSpPr>
        <p:grpSpPr>
          <a:xfrm>
            <a:off x="-65884" y="721431"/>
            <a:ext cx="9083036" cy="6046266"/>
            <a:chOff x="251520" y="1412776"/>
            <a:chExt cx="8559427" cy="4928735"/>
          </a:xfrm>
        </p:grpSpPr>
        <p:pic>
          <p:nvPicPr>
            <p:cNvPr id="3" name="Picture 2" descr="Map&#10;&#10;Description automatically generated">
              <a:extLst>
                <a:ext uri="{FF2B5EF4-FFF2-40B4-BE49-F238E27FC236}">
                  <a16:creationId xmlns:a16="http://schemas.microsoft.com/office/drawing/2014/main" id="{74A90B4D-0BF7-4093-A5B6-9845DE1C97B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8724" r="3538" b="15431"/>
            <a:stretch/>
          </p:blipFill>
          <p:spPr>
            <a:xfrm>
              <a:off x="314003" y="1443912"/>
              <a:ext cx="8496944" cy="4897599"/>
            </a:xfrm>
            <a:prstGeom prst="rect">
              <a:avLst/>
            </a:prstGeom>
          </p:spPr>
        </p:pic>
        <p:sp>
          <p:nvSpPr>
            <p:cNvPr id="4" name="Rectangle 3">
              <a:extLst>
                <a:ext uri="{FF2B5EF4-FFF2-40B4-BE49-F238E27FC236}">
                  <a16:creationId xmlns:a16="http://schemas.microsoft.com/office/drawing/2014/main" id="{97AE4CDB-FB80-4A1D-AB41-5CFA3161204E}"/>
                </a:ext>
              </a:extLst>
            </p:cNvPr>
            <p:cNvSpPr/>
            <p:nvPr/>
          </p:nvSpPr>
          <p:spPr>
            <a:xfrm>
              <a:off x="251520" y="1412776"/>
              <a:ext cx="56886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4" name="Oval 13">
            <a:extLst>
              <a:ext uri="{FF2B5EF4-FFF2-40B4-BE49-F238E27FC236}">
                <a16:creationId xmlns:a16="http://schemas.microsoft.com/office/drawing/2014/main" id="{0EB21C89-2645-4282-9795-4C3B4FA31DB5}"/>
              </a:ext>
            </a:extLst>
          </p:cNvPr>
          <p:cNvSpPr/>
          <p:nvPr/>
        </p:nvSpPr>
        <p:spPr>
          <a:xfrm>
            <a:off x="1537825" y="2122054"/>
            <a:ext cx="2708144" cy="2723301"/>
          </a:xfrm>
          <a:prstGeom prst="ellipse">
            <a:avLst/>
          </a:prstGeom>
          <a:solidFill>
            <a:schemeClr val="accent1">
              <a:lumMod val="40000"/>
              <a:lumOff val="60000"/>
              <a:alpha val="71765"/>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69554502-EAAC-43D4-96F3-244742E28517}"/>
              </a:ext>
            </a:extLst>
          </p:cNvPr>
          <p:cNvSpPr txBox="1"/>
          <p:nvPr/>
        </p:nvSpPr>
        <p:spPr>
          <a:xfrm>
            <a:off x="1840750" y="2456142"/>
            <a:ext cx="2302525" cy="2246769"/>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Various small dams (irrigation and domestic)</a:t>
            </a:r>
          </a:p>
          <a:p>
            <a:pPr marL="228600" lvl="1" indent="-228600">
              <a:buFont typeface="Arial" panose="020B0604020202020204" pitchFamily="34" charset="0"/>
              <a:buChar char="•"/>
            </a:pPr>
            <a:r>
              <a:rPr lang="en-ZA" sz="1000" dirty="0"/>
              <a:t>Forestry in upper reaches of IUA</a:t>
            </a:r>
          </a:p>
          <a:p>
            <a:pPr marL="228600" lvl="1" indent="-228600">
              <a:buFont typeface="Arial" panose="020B0604020202020204" pitchFamily="34" charset="0"/>
              <a:buChar char="•"/>
            </a:pPr>
            <a:r>
              <a:rPr lang="en-ZA" sz="1000" dirty="0"/>
              <a:t>Wetlands: various FEPA wetlands due to crane breeding/feeding sites, CVB and depressions mostly PES A/B, floodplain D-F and UVB mostly A-C</a:t>
            </a:r>
          </a:p>
          <a:p>
            <a:pPr marL="228600" lvl="1" indent="-228600">
              <a:buFont typeface="Arial" panose="020B0604020202020204" pitchFamily="34" charset="0"/>
              <a:buChar char="•"/>
            </a:pPr>
            <a:r>
              <a:rPr lang="en-ZA" sz="1000" dirty="0"/>
              <a:t>GW: low to moderately stressed, limited use, but some areas stressed where there is use</a:t>
            </a:r>
          </a:p>
        </p:txBody>
      </p:sp>
      <p:pic>
        <p:nvPicPr>
          <p:cNvPr id="16" name="Picture 15">
            <a:extLst>
              <a:ext uri="{FF2B5EF4-FFF2-40B4-BE49-F238E27FC236}">
                <a16:creationId xmlns:a16="http://schemas.microsoft.com/office/drawing/2014/main" id="{E28D0739-57A7-4258-9339-57E99C578B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16735" y="2608910"/>
            <a:ext cx="400232" cy="284000"/>
          </a:xfrm>
          <a:prstGeom prst="rect">
            <a:avLst/>
          </a:prstGeom>
        </p:spPr>
      </p:pic>
      <p:sp>
        <p:nvSpPr>
          <p:cNvPr id="19" name="TextBox 18">
            <a:extLst>
              <a:ext uri="{FF2B5EF4-FFF2-40B4-BE49-F238E27FC236}">
                <a16:creationId xmlns:a16="http://schemas.microsoft.com/office/drawing/2014/main" id="{88782967-1F84-49E2-ADF8-9109E6286C30}"/>
              </a:ext>
            </a:extLst>
          </p:cNvPr>
          <p:cNvSpPr txBox="1"/>
          <p:nvPr/>
        </p:nvSpPr>
        <p:spPr>
          <a:xfrm>
            <a:off x="2453871" y="2220407"/>
            <a:ext cx="912680" cy="276999"/>
          </a:xfrm>
          <a:prstGeom prst="rect">
            <a:avLst/>
          </a:prstGeom>
          <a:noFill/>
          <a:ln w="25400">
            <a:noFill/>
          </a:ln>
        </p:spPr>
        <p:txBody>
          <a:bodyPr wrap="square">
            <a:spAutoFit/>
          </a:bodyPr>
          <a:lstStyle/>
          <a:p>
            <a:pPr marL="0" lvl="1"/>
            <a:r>
              <a:rPr lang="en-US" sz="1200" b="1" dirty="0"/>
              <a:t>IUA_S02</a:t>
            </a:r>
            <a:endParaRPr lang="en-ZA" sz="1200" b="1" dirty="0"/>
          </a:p>
        </p:txBody>
      </p:sp>
      <p:sp>
        <p:nvSpPr>
          <p:cNvPr id="17" name="Oval 16">
            <a:extLst>
              <a:ext uri="{FF2B5EF4-FFF2-40B4-BE49-F238E27FC236}">
                <a16:creationId xmlns:a16="http://schemas.microsoft.com/office/drawing/2014/main" id="{84464E8D-2584-4024-9801-5FEBBFB8CAE2}"/>
              </a:ext>
            </a:extLst>
          </p:cNvPr>
          <p:cNvSpPr/>
          <p:nvPr/>
        </p:nvSpPr>
        <p:spPr>
          <a:xfrm>
            <a:off x="5613149" y="4010685"/>
            <a:ext cx="3541763" cy="2723301"/>
          </a:xfrm>
          <a:prstGeom prst="ellipse">
            <a:avLst/>
          </a:prstGeom>
          <a:solidFill>
            <a:schemeClr val="accent2">
              <a:lumMod val="40000"/>
              <a:lumOff val="60000"/>
              <a:alpha val="71765"/>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0" name="TextBox 19">
            <a:extLst>
              <a:ext uri="{FF2B5EF4-FFF2-40B4-BE49-F238E27FC236}">
                <a16:creationId xmlns:a16="http://schemas.microsoft.com/office/drawing/2014/main" id="{C24A26BA-9E35-46B0-AA7D-67A9333D9035}"/>
              </a:ext>
            </a:extLst>
          </p:cNvPr>
          <p:cNvSpPr txBox="1"/>
          <p:nvPr/>
        </p:nvSpPr>
        <p:spPr>
          <a:xfrm>
            <a:off x="6046471" y="4212453"/>
            <a:ext cx="3048020" cy="2400657"/>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a:t>Various large dams (mostly irrigation and some domestic)</a:t>
            </a:r>
          </a:p>
          <a:p>
            <a:pPr marL="228600" lvl="1" indent="-228600">
              <a:buFont typeface="Arial" panose="020B0604020202020204" pitchFamily="34" charset="0"/>
              <a:buChar char="•"/>
            </a:pPr>
            <a:r>
              <a:rPr lang="en-ZA" sz="1000" dirty="0"/>
              <a:t>Forestry and alien vegetation</a:t>
            </a:r>
          </a:p>
          <a:p>
            <a:pPr marL="228600" lvl="1" indent="-228600">
              <a:buFont typeface="Arial" panose="020B0604020202020204" pitchFamily="34" charset="0"/>
              <a:buChar char="•"/>
            </a:pPr>
            <a:r>
              <a:rPr lang="en-ZA" sz="1000" dirty="0"/>
              <a:t>Transfers from </a:t>
            </a:r>
            <a:r>
              <a:rPr lang="en-ZA" sz="1000" dirty="0" err="1"/>
              <a:t>Wriggleswade</a:t>
            </a:r>
            <a:r>
              <a:rPr lang="en-ZA" sz="1000" dirty="0"/>
              <a:t> Dam to the Buffalo River in IUA_R02</a:t>
            </a:r>
          </a:p>
          <a:p>
            <a:pPr marL="228600" lvl="1" indent="-228600">
              <a:buFont typeface="Arial" panose="020B0604020202020204" pitchFamily="34" charset="0"/>
              <a:buChar char="•"/>
            </a:pPr>
            <a:r>
              <a:rPr lang="en-ZA" sz="1000" dirty="0"/>
              <a:t>Wetlands: FEPA wetlands (depression or hillslope seeps) – endangered threat status</a:t>
            </a:r>
          </a:p>
          <a:p>
            <a:pPr marL="228600" lvl="1" indent="-228600">
              <a:buFont typeface="Arial" panose="020B0604020202020204" pitchFamily="34" charset="0"/>
              <a:buChar char="•"/>
            </a:pPr>
            <a:r>
              <a:rPr lang="en-ZA" sz="1000" dirty="0"/>
              <a:t>GW: moderately stressed although limited use</a:t>
            </a:r>
          </a:p>
          <a:p>
            <a:pPr marL="228600" lvl="1" indent="-228600">
              <a:buFont typeface="Arial" panose="020B0604020202020204" pitchFamily="34" charset="0"/>
              <a:buChar char="•"/>
            </a:pPr>
            <a:r>
              <a:rPr lang="en-ZA" sz="1000" dirty="0"/>
              <a:t>Estuaries: Vulnerable and important systems  - only large fluvially and permanently open moth estuary in the water temperate bioregion. Great Kei, moderate pressures (flow, fish – exotics and fishing effort)</a:t>
            </a:r>
          </a:p>
        </p:txBody>
      </p:sp>
      <p:pic>
        <p:nvPicPr>
          <p:cNvPr id="21" name="Picture 20">
            <a:extLst>
              <a:ext uri="{FF2B5EF4-FFF2-40B4-BE49-F238E27FC236}">
                <a16:creationId xmlns:a16="http://schemas.microsoft.com/office/drawing/2014/main" id="{724357D3-67AA-40C5-953B-A97382B788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314960" y="4383310"/>
            <a:ext cx="518515" cy="284000"/>
          </a:xfrm>
          <a:prstGeom prst="rect">
            <a:avLst/>
          </a:prstGeom>
        </p:spPr>
      </p:pic>
      <p:sp>
        <p:nvSpPr>
          <p:cNvPr id="22" name="TextBox 21">
            <a:extLst>
              <a:ext uri="{FF2B5EF4-FFF2-40B4-BE49-F238E27FC236}">
                <a16:creationId xmlns:a16="http://schemas.microsoft.com/office/drawing/2014/main" id="{106AF600-7579-4891-A416-C584D1CC3BA3}"/>
              </a:ext>
            </a:extLst>
          </p:cNvPr>
          <p:cNvSpPr txBox="1"/>
          <p:nvPr/>
        </p:nvSpPr>
        <p:spPr>
          <a:xfrm>
            <a:off x="7112003" y="4048040"/>
            <a:ext cx="912680" cy="276999"/>
          </a:xfrm>
          <a:prstGeom prst="rect">
            <a:avLst/>
          </a:prstGeom>
          <a:noFill/>
          <a:ln w="25400">
            <a:noFill/>
          </a:ln>
        </p:spPr>
        <p:txBody>
          <a:bodyPr wrap="square">
            <a:spAutoFit/>
          </a:bodyPr>
          <a:lstStyle/>
          <a:p>
            <a:pPr marL="0" lvl="1"/>
            <a:r>
              <a:rPr lang="en-US" sz="1200" b="1" dirty="0"/>
              <a:t>IUA_S03</a:t>
            </a:r>
            <a:endParaRPr lang="en-ZA" sz="1200" b="1" dirty="0"/>
          </a:p>
        </p:txBody>
      </p:sp>
      <p:sp>
        <p:nvSpPr>
          <p:cNvPr id="23" name="Oval 22">
            <a:extLst>
              <a:ext uri="{FF2B5EF4-FFF2-40B4-BE49-F238E27FC236}">
                <a16:creationId xmlns:a16="http://schemas.microsoft.com/office/drawing/2014/main" id="{D40241CC-21DD-4106-A478-78ED096C672F}"/>
              </a:ext>
            </a:extLst>
          </p:cNvPr>
          <p:cNvSpPr/>
          <p:nvPr/>
        </p:nvSpPr>
        <p:spPr>
          <a:xfrm>
            <a:off x="3821051" y="763045"/>
            <a:ext cx="2947923" cy="2958000"/>
          </a:xfrm>
          <a:prstGeom prst="ellipse">
            <a:avLst/>
          </a:prstGeom>
          <a:solidFill>
            <a:srgbClr val="FFCCFF">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4" name="TextBox 23">
            <a:extLst>
              <a:ext uri="{FF2B5EF4-FFF2-40B4-BE49-F238E27FC236}">
                <a16:creationId xmlns:a16="http://schemas.microsoft.com/office/drawing/2014/main" id="{29356A9E-4830-4F47-8A6F-B4C700F81941}"/>
              </a:ext>
            </a:extLst>
          </p:cNvPr>
          <p:cNvSpPr txBox="1"/>
          <p:nvPr/>
        </p:nvSpPr>
        <p:spPr>
          <a:xfrm>
            <a:off x="4220614" y="1005360"/>
            <a:ext cx="2434143" cy="2554545"/>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r>
              <a:rPr lang="en-ZA" sz="1000" dirty="0"/>
              <a:t>Highly rural</a:t>
            </a:r>
          </a:p>
          <a:p>
            <a:pPr marL="228600" lvl="1" indent="-228600">
              <a:buFont typeface="Arial" panose="020B0604020202020204" pitchFamily="34" charset="0"/>
              <a:buChar char="•"/>
            </a:pPr>
            <a:r>
              <a:rPr lang="en-ZA" sz="1000" dirty="0"/>
              <a:t>Various small dams (mostly domestic and some irrigation)</a:t>
            </a:r>
          </a:p>
          <a:p>
            <a:pPr marL="228600" lvl="1" indent="-228600">
              <a:buFont typeface="Arial" panose="020B0604020202020204" pitchFamily="34" charset="0"/>
              <a:buChar char="•"/>
            </a:pPr>
            <a:r>
              <a:rPr lang="en-ZA" sz="1000" dirty="0"/>
              <a:t>High alien vegetation </a:t>
            </a:r>
          </a:p>
          <a:p>
            <a:pPr marL="228600" lvl="1" indent="-228600">
              <a:buFont typeface="Arial" panose="020B0604020202020204" pitchFamily="34" charset="0"/>
              <a:buChar char="•"/>
            </a:pPr>
            <a:r>
              <a:rPr lang="en-ZA" sz="1000" dirty="0"/>
              <a:t>Hydropower associated with the </a:t>
            </a:r>
            <a:r>
              <a:rPr lang="en-ZA" sz="1000" dirty="0" err="1"/>
              <a:t>Ncora</a:t>
            </a:r>
            <a:r>
              <a:rPr lang="en-ZA" sz="1000" dirty="0"/>
              <a:t> Dam</a:t>
            </a:r>
          </a:p>
          <a:p>
            <a:pPr marL="228600" lvl="1" indent="-228600">
              <a:buFont typeface="Arial" panose="020B0604020202020204" pitchFamily="34" charset="0"/>
              <a:buChar char="•"/>
            </a:pPr>
            <a:r>
              <a:rPr lang="en-ZA" sz="1000" dirty="0"/>
              <a:t>Water transfers –upper </a:t>
            </a:r>
            <a:r>
              <a:rPr lang="en-ZA" sz="1000" dirty="0" err="1"/>
              <a:t>Mbashe</a:t>
            </a:r>
            <a:r>
              <a:rPr lang="en-ZA" sz="1000" dirty="0"/>
              <a:t> River</a:t>
            </a:r>
          </a:p>
          <a:p>
            <a:pPr marL="228600" lvl="1" indent="-228600">
              <a:buFont typeface="Arial" panose="020B0604020202020204" pitchFamily="34" charset="0"/>
              <a:buChar char="•"/>
            </a:pPr>
            <a:r>
              <a:rPr lang="en-ZA" sz="1000" dirty="0"/>
              <a:t>Quality impacts (WWTW)</a:t>
            </a:r>
          </a:p>
          <a:p>
            <a:pPr marL="228600" lvl="1" indent="-228600">
              <a:buFont typeface="Arial" panose="020B0604020202020204" pitchFamily="34" charset="0"/>
              <a:buChar char="•"/>
            </a:pPr>
            <a:r>
              <a:rPr lang="en-ZA" sz="1000" dirty="0"/>
              <a:t>Forestry in upper reaches of IUA</a:t>
            </a:r>
          </a:p>
          <a:p>
            <a:pPr marL="228600" lvl="1" indent="-228600">
              <a:buFont typeface="Arial" panose="020B0604020202020204" pitchFamily="34" charset="0"/>
              <a:buChar char="•"/>
            </a:pPr>
            <a:r>
              <a:rPr lang="en-ZA" sz="1000" dirty="0"/>
              <a:t>Wetlands: some FEPA wetlands (depressions, C/UVB in the Groot-Rei River catchment. </a:t>
            </a:r>
          </a:p>
          <a:p>
            <a:pPr marL="228600" lvl="1" indent="-228600">
              <a:buFont typeface="Arial" panose="020B0604020202020204" pitchFamily="34" charset="0"/>
              <a:buChar char="•"/>
            </a:pPr>
            <a:r>
              <a:rPr lang="en-ZA" sz="1000" dirty="0"/>
              <a:t>GW: no stressed areas, domestic/rural use</a:t>
            </a:r>
          </a:p>
        </p:txBody>
      </p:sp>
      <p:sp>
        <p:nvSpPr>
          <p:cNvPr id="26" name="TextBox 25">
            <a:extLst>
              <a:ext uri="{FF2B5EF4-FFF2-40B4-BE49-F238E27FC236}">
                <a16:creationId xmlns:a16="http://schemas.microsoft.com/office/drawing/2014/main" id="{7CE6AB79-73D2-4963-A676-25AA9223B048}"/>
              </a:ext>
            </a:extLst>
          </p:cNvPr>
          <p:cNvSpPr txBox="1"/>
          <p:nvPr/>
        </p:nvSpPr>
        <p:spPr>
          <a:xfrm>
            <a:off x="4880582" y="808248"/>
            <a:ext cx="912680" cy="276999"/>
          </a:xfrm>
          <a:prstGeom prst="rect">
            <a:avLst/>
          </a:prstGeom>
          <a:noFill/>
          <a:ln w="25400">
            <a:noFill/>
          </a:ln>
        </p:spPr>
        <p:txBody>
          <a:bodyPr wrap="square">
            <a:spAutoFit/>
          </a:bodyPr>
          <a:lstStyle/>
          <a:p>
            <a:pPr marL="0" lvl="1"/>
            <a:r>
              <a:rPr lang="en-US" sz="1200" b="1" dirty="0"/>
              <a:t>IUA_S01</a:t>
            </a:r>
            <a:endParaRPr lang="en-ZA" sz="1200" b="1" dirty="0"/>
          </a:p>
        </p:txBody>
      </p:sp>
    </p:spTree>
    <p:extLst>
      <p:ext uri="{BB962C8B-B14F-4D97-AF65-F5344CB8AC3E}">
        <p14:creationId xmlns:p14="http://schemas.microsoft.com/office/powerpoint/2010/main" val="50099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P spid="19" grpId="0"/>
      <p:bldP spid="19" grpId="1"/>
      <p:bldP spid="17" grpId="0" animBg="1"/>
      <p:bldP spid="17" grpId="1" animBg="1"/>
      <p:bldP spid="20" grpId="0"/>
      <p:bldP spid="20" grpId="1"/>
      <p:bldP spid="22" grpId="0"/>
      <p:bldP spid="22" grpId="1"/>
      <p:bldP spid="23" grpId="0" animBg="1"/>
      <p:bldP spid="23" grpId="1" animBg="1"/>
      <p:bldP spid="24" grpId="0"/>
      <p:bldP spid="24" grpId="1"/>
      <p:bldP spid="26" grpId="0"/>
      <p:bldP spid="26"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12AE970-E955-4E79-9CA7-874CA946C027}" type="slidenum">
              <a:rPr lang="en-ZA" smtClean="0"/>
              <a:pPr/>
              <a:t>52</a:t>
            </a:fld>
            <a:endParaRPr lang="en-ZA" dirty="0"/>
          </a:p>
        </p:txBody>
      </p:sp>
      <p:sp>
        <p:nvSpPr>
          <p:cNvPr id="9" name="Title 7"/>
          <p:cNvSpPr>
            <a:spLocks noGrp="1" noChangeArrowheads="1"/>
          </p:cNvSpPr>
          <p:nvPr>
            <p:ph type="title"/>
          </p:nvPr>
        </p:nvSpPr>
        <p:spPr bwMode="auto">
          <a:xfrm>
            <a:off x="0" y="259766"/>
            <a:ext cx="9124950" cy="46166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400" b="1" dirty="0">
                <a:solidFill>
                  <a:srgbClr val="FFFFFF"/>
                </a:solidFill>
                <a:effectLst>
                  <a:outerShdw blurRad="38100" dist="38100" dir="2700000" algn="tl">
                    <a:srgbClr val="000000">
                      <a:alpha val="43137"/>
                    </a:srgbClr>
                  </a:outerShdw>
                </a:effectLst>
                <a:latin typeface="Century Gothic" panose="020B0502020202020204" pitchFamily="34" charset="0"/>
              </a:rPr>
              <a:t>Delineated IUAs: IUA_T01, T02, T03, T04</a:t>
            </a:r>
          </a:p>
        </p:txBody>
      </p:sp>
      <p:grpSp>
        <p:nvGrpSpPr>
          <p:cNvPr id="6" name="Group 5">
            <a:extLst>
              <a:ext uri="{FF2B5EF4-FFF2-40B4-BE49-F238E27FC236}">
                <a16:creationId xmlns:a16="http://schemas.microsoft.com/office/drawing/2014/main" id="{DB9F3E2E-0119-4BA0-9A02-EAD4D69FF36C}"/>
              </a:ext>
            </a:extLst>
          </p:cNvPr>
          <p:cNvGrpSpPr/>
          <p:nvPr/>
        </p:nvGrpSpPr>
        <p:grpSpPr>
          <a:xfrm>
            <a:off x="-54850" y="775520"/>
            <a:ext cx="9083036" cy="6046266"/>
            <a:chOff x="251520" y="1412776"/>
            <a:chExt cx="8559427" cy="4928735"/>
          </a:xfrm>
        </p:grpSpPr>
        <p:pic>
          <p:nvPicPr>
            <p:cNvPr id="3" name="Picture 2" descr="Map&#10;&#10;Description automatically generated">
              <a:extLst>
                <a:ext uri="{FF2B5EF4-FFF2-40B4-BE49-F238E27FC236}">
                  <a16:creationId xmlns:a16="http://schemas.microsoft.com/office/drawing/2014/main" id="{74A90B4D-0BF7-4093-A5B6-9845DE1C97B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8724" r="3538" b="15431"/>
            <a:stretch/>
          </p:blipFill>
          <p:spPr>
            <a:xfrm>
              <a:off x="314003" y="1443912"/>
              <a:ext cx="8496944" cy="4897599"/>
            </a:xfrm>
            <a:prstGeom prst="rect">
              <a:avLst/>
            </a:prstGeom>
          </p:spPr>
        </p:pic>
        <p:sp>
          <p:nvSpPr>
            <p:cNvPr id="4" name="Rectangle 3">
              <a:extLst>
                <a:ext uri="{FF2B5EF4-FFF2-40B4-BE49-F238E27FC236}">
                  <a16:creationId xmlns:a16="http://schemas.microsoft.com/office/drawing/2014/main" id="{97AE4CDB-FB80-4A1D-AB41-5CFA3161204E}"/>
                </a:ext>
              </a:extLst>
            </p:cNvPr>
            <p:cNvSpPr/>
            <p:nvPr/>
          </p:nvSpPr>
          <p:spPr>
            <a:xfrm>
              <a:off x="251520" y="1412776"/>
              <a:ext cx="56886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4" name="Oval 13">
            <a:extLst>
              <a:ext uri="{FF2B5EF4-FFF2-40B4-BE49-F238E27FC236}">
                <a16:creationId xmlns:a16="http://schemas.microsoft.com/office/drawing/2014/main" id="{0EB21C89-2645-4282-9795-4C3B4FA31DB5}"/>
              </a:ext>
            </a:extLst>
          </p:cNvPr>
          <p:cNvSpPr/>
          <p:nvPr/>
        </p:nvSpPr>
        <p:spPr>
          <a:xfrm>
            <a:off x="3195969" y="1497644"/>
            <a:ext cx="2676702" cy="2439884"/>
          </a:xfrm>
          <a:prstGeom prst="ellipse">
            <a:avLst/>
          </a:prstGeom>
          <a:solidFill>
            <a:schemeClr val="accent4">
              <a:lumMod val="60000"/>
              <a:lumOff val="40000"/>
              <a:alpha val="71765"/>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69554502-EAAC-43D4-96F3-244742E28517}"/>
              </a:ext>
            </a:extLst>
          </p:cNvPr>
          <p:cNvSpPr txBox="1"/>
          <p:nvPr/>
        </p:nvSpPr>
        <p:spPr>
          <a:xfrm>
            <a:off x="3428995" y="1819421"/>
            <a:ext cx="2310146" cy="1938992"/>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Fish corridor </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ZA" sz="1000" dirty="0" err="1"/>
              <a:t>Mabeleni</a:t>
            </a:r>
            <a:r>
              <a:rPr lang="en-ZA" sz="1000" dirty="0"/>
              <a:t> Dam </a:t>
            </a:r>
          </a:p>
          <a:p>
            <a:pPr marL="228600" lvl="1" indent="-228600">
              <a:buFont typeface="Arial" panose="020B0604020202020204" pitchFamily="34" charset="0"/>
              <a:buChar char="•"/>
            </a:pPr>
            <a:r>
              <a:rPr lang="en-ZA" sz="1000" dirty="0"/>
              <a:t>Water use largely for forestry (58%) with some domestic and irrigation use</a:t>
            </a:r>
          </a:p>
          <a:p>
            <a:pPr marL="228600" lvl="1" indent="-228600">
              <a:buFont typeface="Arial" panose="020B0604020202020204" pitchFamily="34" charset="0"/>
              <a:buChar char="•"/>
            </a:pPr>
            <a:r>
              <a:rPr lang="en-ZA" sz="1000" dirty="0"/>
              <a:t>Wetlands: </a:t>
            </a:r>
            <a:r>
              <a:rPr lang="en-US" sz="1000" dirty="0"/>
              <a:t>FEPA wetlands (crane breeding/feeding sites located in key water supply areas in this catchment).</a:t>
            </a:r>
          </a:p>
          <a:p>
            <a:pPr marL="228600" lvl="1" indent="-228600">
              <a:buFont typeface="Arial" panose="020B0604020202020204" pitchFamily="34" charset="0"/>
              <a:buChar char="•"/>
            </a:pPr>
            <a:r>
              <a:rPr lang="en-ZA" sz="1000" dirty="0"/>
              <a:t>GW: moderate to highly stress but with limited use</a:t>
            </a:r>
          </a:p>
        </p:txBody>
      </p:sp>
      <p:pic>
        <p:nvPicPr>
          <p:cNvPr id="16" name="Picture 15">
            <a:extLst>
              <a:ext uri="{FF2B5EF4-FFF2-40B4-BE49-F238E27FC236}">
                <a16:creationId xmlns:a16="http://schemas.microsoft.com/office/drawing/2014/main" id="{E28D0739-57A7-4258-9339-57E99C578B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86754" y="1992358"/>
            <a:ext cx="401556" cy="284000"/>
          </a:xfrm>
          <a:prstGeom prst="rect">
            <a:avLst/>
          </a:prstGeom>
        </p:spPr>
      </p:pic>
      <p:sp>
        <p:nvSpPr>
          <p:cNvPr id="19" name="TextBox 18">
            <a:extLst>
              <a:ext uri="{FF2B5EF4-FFF2-40B4-BE49-F238E27FC236}">
                <a16:creationId xmlns:a16="http://schemas.microsoft.com/office/drawing/2014/main" id="{88782967-1F84-49E2-ADF8-9109E6286C30}"/>
              </a:ext>
            </a:extLst>
          </p:cNvPr>
          <p:cNvSpPr txBox="1"/>
          <p:nvPr/>
        </p:nvSpPr>
        <p:spPr>
          <a:xfrm>
            <a:off x="4077980" y="1577784"/>
            <a:ext cx="912680" cy="276999"/>
          </a:xfrm>
          <a:prstGeom prst="rect">
            <a:avLst/>
          </a:prstGeom>
          <a:noFill/>
          <a:ln w="25400">
            <a:noFill/>
          </a:ln>
        </p:spPr>
        <p:txBody>
          <a:bodyPr wrap="square">
            <a:spAutoFit/>
          </a:bodyPr>
          <a:lstStyle/>
          <a:p>
            <a:pPr marL="0" lvl="1"/>
            <a:r>
              <a:rPr lang="en-US" sz="1200" b="1" dirty="0"/>
              <a:t>IUA_T01</a:t>
            </a:r>
            <a:endParaRPr lang="en-ZA" sz="1200" b="1" dirty="0"/>
          </a:p>
        </p:txBody>
      </p:sp>
      <p:sp>
        <p:nvSpPr>
          <p:cNvPr id="17" name="Oval 16">
            <a:extLst>
              <a:ext uri="{FF2B5EF4-FFF2-40B4-BE49-F238E27FC236}">
                <a16:creationId xmlns:a16="http://schemas.microsoft.com/office/drawing/2014/main" id="{84464E8D-2584-4024-9801-5FEBBFB8CAE2}"/>
              </a:ext>
            </a:extLst>
          </p:cNvPr>
          <p:cNvSpPr/>
          <p:nvPr/>
        </p:nvSpPr>
        <p:spPr>
          <a:xfrm>
            <a:off x="6569693" y="3937528"/>
            <a:ext cx="2573979" cy="2028057"/>
          </a:xfrm>
          <a:prstGeom prst="ellipse">
            <a:avLst/>
          </a:prstGeom>
          <a:solidFill>
            <a:srgbClr val="FF66FF">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0" name="TextBox 19">
            <a:extLst>
              <a:ext uri="{FF2B5EF4-FFF2-40B4-BE49-F238E27FC236}">
                <a16:creationId xmlns:a16="http://schemas.microsoft.com/office/drawing/2014/main" id="{C24A26BA-9E35-46B0-AA7D-67A9333D9035}"/>
              </a:ext>
            </a:extLst>
          </p:cNvPr>
          <p:cNvSpPr txBox="1"/>
          <p:nvPr/>
        </p:nvSpPr>
        <p:spPr>
          <a:xfrm>
            <a:off x="6671000" y="4314977"/>
            <a:ext cx="2539328" cy="1323439"/>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US" sz="1000" dirty="0"/>
              <a:t>Flagship free-flowing rivers</a:t>
            </a:r>
          </a:p>
          <a:p>
            <a:pPr marL="228600" lvl="1" indent="-228600">
              <a:buFont typeface="Arial" panose="020B0604020202020204" pitchFamily="34" charset="0"/>
              <a:buChar char="•"/>
            </a:pPr>
            <a:r>
              <a:rPr lang="en-ZA" sz="1000" dirty="0"/>
              <a:t>Wetlands: depressions, PES D-F</a:t>
            </a:r>
          </a:p>
          <a:p>
            <a:pPr marL="228600" lvl="1" indent="-228600">
              <a:buFont typeface="Arial" panose="020B0604020202020204" pitchFamily="34" charset="0"/>
              <a:buChar char="•"/>
            </a:pPr>
            <a:r>
              <a:rPr lang="en-ZA" sz="1000" dirty="0"/>
              <a:t>GW: limited use</a:t>
            </a:r>
          </a:p>
          <a:p>
            <a:pPr marL="228600" lvl="1" indent="-228600">
              <a:buFont typeface="Arial" panose="020B0604020202020204" pitchFamily="34" charset="0"/>
              <a:buChar char="•"/>
            </a:pPr>
            <a:r>
              <a:rPr lang="en-ZA" sz="1000" dirty="0"/>
              <a:t>Estuaries: </a:t>
            </a:r>
            <a:r>
              <a:rPr lang="en-US" sz="1000" dirty="0"/>
              <a:t>Various sensitive estuaries categorized as endangered </a:t>
            </a:r>
          </a:p>
          <a:p>
            <a:pPr marL="228600" lvl="1" indent="-228600">
              <a:buFont typeface="Arial" panose="020B0604020202020204" pitchFamily="34" charset="0"/>
              <a:buChar char="•"/>
            </a:pPr>
            <a:endParaRPr lang="en-ZA" sz="1000" dirty="0"/>
          </a:p>
        </p:txBody>
      </p:sp>
      <p:pic>
        <p:nvPicPr>
          <p:cNvPr id="21" name="Picture 20">
            <a:extLst>
              <a:ext uri="{FF2B5EF4-FFF2-40B4-BE49-F238E27FC236}">
                <a16:creationId xmlns:a16="http://schemas.microsoft.com/office/drawing/2014/main" id="{724357D3-67AA-40C5-953B-A97382B788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947342" y="4465717"/>
            <a:ext cx="431979" cy="284000"/>
          </a:xfrm>
          <a:prstGeom prst="rect">
            <a:avLst/>
          </a:prstGeom>
        </p:spPr>
      </p:pic>
      <p:sp>
        <p:nvSpPr>
          <p:cNvPr id="22" name="TextBox 21">
            <a:extLst>
              <a:ext uri="{FF2B5EF4-FFF2-40B4-BE49-F238E27FC236}">
                <a16:creationId xmlns:a16="http://schemas.microsoft.com/office/drawing/2014/main" id="{106AF600-7579-4891-A416-C584D1CC3BA3}"/>
              </a:ext>
            </a:extLst>
          </p:cNvPr>
          <p:cNvSpPr txBox="1"/>
          <p:nvPr/>
        </p:nvSpPr>
        <p:spPr>
          <a:xfrm>
            <a:off x="7400342" y="4011093"/>
            <a:ext cx="912680" cy="276999"/>
          </a:xfrm>
          <a:prstGeom prst="rect">
            <a:avLst/>
          </a:prstGeom>
          <a:noFill/>
          <a:ln w="25400">
            <a:noFill/>
          </a:ln>
        </p:spPr>
        <p:txBody>
          <a:bodyPr wrap="square">
            <a:spAutoFit/>
          </a:bodyPr>
          <a:lstStyle/>
          <a:p>
            <a:pPr marL="0" lvl="1"/>
            <a:r>
              <a:rPr lang="en-US" sz="1200" b="1" dirty="0"/>
              <a:t>IUA_T04</a:t>
            </a:r>
            <a:endParaRPr lang="en-ZA" sz="1200" b="1" dirty="0"/>
          </a:p>
        </p:txBody>
      </p:sp>
      <p:sp>
        <p:nvSpPr>
          <p:cNvPr id="23" name="Oval 22">
            <a:extLst>
              <a:ext uri="{FF2B5EF4-FFF2-40B4-BE49-F238E27FC236}">
                <a16:creationId xmlns:a16="http://schemas.microsoft.com/office/drawing/2014/main" id="{D40241CC-21DD-4106-A478-78ED096C672F}"/>
              </a:ext>
            </a:extLst>
          </p:cNvPr>
          <p:cNvSpPr/>
          <p:nvPr/>
        </p:nvSpPr>
        <p:spPr>
          <a:xfrm>
            <a:off x="5723717" y="722405"/>
            <a:ext cx="3401233" cy="2642972"/>
          </a:xfrm>
          <a:prstGeom prst="ellipse">
            <a:avLst/>
          </a:prstGeom>
          <a:solidFill>
            <a:srgbClr val="FFE89F">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4" name="TextBox 23">
            <a:extLst>
              <a:ext uri="{FF2B5EF4-FFF2-40B4-BE49-F238E27FC236}">
                <a16:creationId xmlns:a16="http://schemas.microsoft.com/office/drawing/2014/main" id="{29356A9E-4830-4F47-8A6F-B4C700F81941}"/>
              </a:ext>
            </a:extLst>
          </p:cNvPr>
          <p:cNvSpPr txBox="1"/>
          <p:nvPr/>
        </p:nvSpPr>
        <p:spPr>
          <a:xfrm>
            <a:off x="6051156" y="1303110"/>
            <a:ext cx="2951185" cy="1631216"/>
          </a:xfrm>
          <a:prstGeom prst="rect">
            <a:avLst/>
          </a:prstGeom>
          <a:noFill/>
          <a:ln w="25400">
            <a:noFill/>
          </a:ln>
        </p:spPr>
        <p:txBody>
          <a:bodyPr wrap="square">
            <a:spAutoFit/>
          </a:bodyPr>
          <a:lstStyle/>
          <a:p>
            <a:pPr marL="228600" lvl="1" indent="-228600">
              <a:buFont typeface="Arial" panose="020B0604020202020204" pitchFamily="34" charset="0"/>
              <a:buChar char="•"/>
            </a:pPr>
            <a:endParaRPr lang="en-US" sz="1000" dirty="0"/>
          </a:p>
          <a:p>
            <a:pPr marL="228600" lvl="1" indent="-228600">
              <a:buFont typeface="Arial" panose="020B0604020202020204" pitchFamily="34" charset="0"/>
              <a:buChar char="•"/>
            </a:pPr>
            <a:r>
              <a:rPr lang="en-US" sz="1000" dirty="0"/>
              <a:t>The most developed IUA in T catchment</a:t>
            </a:r>
          </a:p>
          <a:p>
            <a:pPr marL="228600" lvl="1" indent="-228600">
              <a:buFont typeface="Arial" panose="020B0604020202020204" pitchFamily="34" charset="0"/>
              <a:buChar char="•"/>
            </a:pPr>
            <a:r>
              <a:rPr lang="en-US" sz="1000" dirty="0"/>
              <a:t>Mthatha Dam with hydropower releases resulting in artificial flows</a:t>
            </a:r>
          </a:p>
          <a:p>
            <a:pPr marL="228600" lvl="1" indent="-228600">
              <a:buFont typeface="Arial" panose="020B0604020202020204" pitchFamily="34" charset="0"/>
              <a:buChar char="•"/>
            </a:pPr>
            <a:r>
              <a:rPr lang="en-US" sz="1000" dirty="0"/>
              <a:t>Quality/ quantity concerns</a:t>
            </a:r>
          </a:p>
          <a:p>
            <a:pPr marL="228600" lvl="1" indent="-228600">
              <a:buFont typeface="Arial" panose="020B0604020202020204" pitchFamily="34" charset="0"/>
              <a:buChar char="•"/>
            </a:pPr>
            <a:r>
              <a:rPr lang="en-ZA" sz="1000" dirty="0"/>
              <a:t>Wetlands: FEPA wetlands (C/UVB) located within IBA and endangered threat status</a:t>
            </a:r>
          </a:p>
          <a:p>
            <a:pPr marL="228600" lvl="1" indent="-228600">
              <a:buFont typeface="Arial" panose="020B0604020202020204" pitchFamily="34" charset="0"/>
              <a:buChar char="•"/>
            </a:pPr>
            <a:r>
              <a:rPr lang="en-ZA" sz="1000" dirty="0"/>
              <a:t>GW: moderately stressed, but limited use</a:t>
            </a:r>
          </a:p>
          <a:p>
            <a:pPr marL="228600" lvl="1" indent="-228600">
              <a:buFont typeface="Arial" panose="020B0604020202020204" pitchFamily="34" charset="0"/>
              <a:buChar char="•"/>
            </a:pPr>
            <a:r>
              <a:rPr lang="en-ZA" sz="1000" dirty="0"/>
              <a:t>Estuaries: Endangered, moderate pressures (quality, fish – fishing effort and high exotics) </a:t>
            </a:r>
          </a:p>
        </p:txBody>
      </p:sp>
      <p:sp>
        <p:nvSpPr>
          <p:cNvPr id="26" name="TextBox 25">
            <a:extLst>
              <a:ext uri="{FF2B5EF4-FFF2-40B4-BE49-F238E27FC236}">
                <a16:creationId xmlns:a16="http://schemas.microsoft.com/office/drawing/2014/main" id="{7CE6AB79-73D2-4963-A676-25AA9223B048}"/>
              </a:ext>
            </a:extLst>
          </p:cNvPr>
          <p:cNvSpPr txBox="1"/>
          <p:nvPr/>
        </p:nvSpPr>
        <p:spPr>
          <a:xfrm>
            <a:off x="6921302" y="748782"/>
            <a:ext cx="912680" cy="276999"/>
          </a:xfrm>
          <a:prstGeom prst="rect">
            <a:avLst/>
          </a:prstGeom>
          <a:noFill/>
          <a:ln w="25400">
            <a:noFill/>
          </a:ln>
        </p:spPr>
        <p:txBody>
          <a:bodyPr wrap="square">
            <a:spAutoFit/>
          </a:bodyPr>
          <a:lstStyle/>
          <a:p>
            <a:pPr marL="0" lvl="1"/>
            <a:r>
              <a:rPr lang="en-US" sz="1200" b="1" dirty="0"/>
              <a:t>IUA_T03</a:t>
            </a:r>
            <a:endParaRPr lang="en-ZA" sz="1200" b="1" dirty="0"/>
          </a:p>
        </p:txBody>
      </p:sp>
      <p:sp>
        <p:nvSpPr>
          <p:cNvPr id="18" name="Oval 17">
            <a:extLst>
              <a:ext uri="{FF2B5EF4-FFF2-40B4-BE49-F238E27FC236}">
                <a16:creationId xmlns:a16="http://schemas.microsoft.com/office/drawing/2014/main" id="{66C580DB-28FD-4642-98E3-2925DD9240A4}"/>
              </a:ext>
            </a:extLst>
          </p:cNvPr>
          <p:cNvSpPr/>
          <p:nvPr/>
        </p:nvSpPr>
        <p:spPr>
          <a:xfrm>
            <a:off x="1955677" y="3958053"/>
            <a:ext cx="3342799" cy="2680872"/>
          </a:xfrm>
          <a:prstGeom prst="ellipse">
            <a:avLst/>
          </a:prstGeom>
          <a:solidFill>
            <a:srgbClr val="99FF99">
              <a:alpha val="71765"/>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5" name="TextBox 24">
            <a:extLst>
              <a:ext uri="{FF2B5EF4-FFF2-40B4-BE49-F238E27FC236}">
                <a16:creationId xmlns:a16="http://schemas.microsoft.com/office/drawing/2014/main" id="{2DBE48B9-2984-4DA3-B7B3-3332AA2498A2}"/>
              </a:ext>
            </a:extLst>
          </p:cNvPr>
          <p:cNvSpPr txBox="1"/>
          <p:nvPr/>
        </p:nvSpPr>
        <p:spPr>
          <a:xfrm>
            <a:off x="2360214" y="4223766"/>
            <a:ext cx="2573979" cy="2246769"/>
          </a:xfrm>
          <a:prstGeom prst="rect">
            <a:avLst/>
          </a:prstGeom>
          <a:noFill/>
          <a:ln w="25400">
            <a:noFill/>
          </a:ln>
        </p:spPr>
        <p:txBody>
          <a:bodyPr wrap="square">
            <a:spAutoFit/>
          </a:bodyPr>
          <a:lstStyle/>
          <a:p>
            <a:pPr marL="228600" lvl="1" indent="-228600">
              <a:buFont typeface="Arial" panose="020B0604020202020204" pitchFamily="34" charset="0"/>
              <a:buChar char="•"/>
            </a:pPr>
            <a:r>
              <a:rPr lang="en-ZA" sz="1000" dirty="0"/>
              <a:t>SWSA</a:t>
            </a:r>
          </a:p>
          <a:p>
            <a:pPr marL="228600" lvl="1" indent="-228600">
              <a:buFont typeface="Arial" panose="020B0604020202020204" pitchFamily="34" charset="0"/>
              <a:buChar char="•"/>
            </a:pPr>
            <a:endParaRPr lang="en-ZA" sz="1000" dirty="0"/>
          </a:p>
          <a:p>
            <a:pPr marL="228600" lvl="1" indent="-228600">
              <a:buFont typeface="Arial" panose="020B0604020202020204" pitchFamily="34" charset="0"/>
              <a:buChar char="•"/>
            </a:pPr>
            <a:r>
              <a:rPr lang="en-US" sz="1000" dirty="0"/>
              <a:t>Transfers from </a:t>
            </a:r>
            <a:r>
              <a:rPr lang="en-US" sz="1000" dirty="0" err="1"/>
              <a:t>Ncora</a:t>
            </a:r>
            <a:r>
              <a:rPr lang="en-US" sz="1000" dirty="0"/>
              <a:t> Dam (Kei system) </a:t>
            </a:r>
          </a:p>
          <a:p>
            <a:pPr marL="228600" lvl="1" indent="-228600">
              <a:buFont typeface="Arial" panose="020B0604020202020204" pitchFamily="34" charset="0"/>
              <a:buChar char="•"/>
            </a:pPr>
            <a:r>
              <a:rPr lang="en-US" sz="1000" dirty="0"/>
              <a:t>Hydropower scheme at Colly Wobbles in the </a:t>
            </a:r>
            <a:r>
              <a:rPr lang="en-US" sz="1000" dirty="0" err="1"/>
              <a:t>Mbashe</a:t>
            </a:r>
            <a:r>
              <a:rPr lang="en-US" sz="1000" dirty="0"/>
              <a:t> River</a:t>
            </a:r>
          </a:p>
          <a:p>
            <a:pPr marL="228600" lvl="1" indent="-228600">
              <a:buFont typeface="Arial" panose="020B0604020202020204" pitchFamily="34" charset="0"/>
              <a:buChar char="•"/>
            </a:pPr>
            <a:r>
              <a:rPr lang="en-ZA" sz="1000" dirty="0"/>
              <a:t>Water use mainly forestry</a:t>
            </a:r>
            <a:r>
              <a:rPr lang="en-US" sz="1000" dirty="0"/>
              <a:t> (28%) and domestic (39%)</a:t>
            </a:r>
            <a:endParaRPr lang="en-ZA" sz="1000" dirty="0"/>
          </a:p>
          <a:p>
            <a:pPr marL="228600" lvl="1" indent="-228600">
              <a:buFont typeface="Arial" panose="020B0604020202020204" pitchFamily="34" charset="0"/>
              <a:buChar char="•"/>
            </a:pPr>
            <a:r>
              <a:rPr lang="en-ZA" sz="1000" dirty="0"/>
              <a:t>Wetlands: FEPA wetlands (depressions) – endangered threat status</a:t>
            </a:r>
          </a:p>
          <a:p>
            <a:pPr marL="228600" lvl="1" indent="-228600">
              <a:buFont typeface="Arial" panose="020B0604020202020204" pitchFamily="34" charset="0"/>
              <a:buChar char="•"/>
            </a:pPr>
            <a:r>
              <a:rPr lang="en-ZA" sz="1000" dirty="0"/>
              <a:t>GW: mildly stressed, limited use </a:t>
            </a:r>
          </a:p>
          <a:p>
            <a:pPr marL="228600" lvl="1" indent="-228600">
              <a:buFont typeface="Arial" panose="020B0604020202020204" pitchFamily="34" charset="0"/>
              <a:buChar char="•"/>
            </a:pPr>
            <a:r>
              <a:rPr lang="en-ZA" sz="1000" dirty="0"/>
              <a:t>Estuaries: Endangered -  Low pressures</a:t>
            </a:r>
          </a:p>
        </p:txBody>
      </p:sp>
      <p:pic>
        <p:nvPicPr>
          <p:cNvPr id="27" name="Picture 26">
            <a:extLst>
              <a:ext uri="{FF2B5EF4-FFF2-40B4-BE49-F238E27FC236}">
                <a16:creationId xmlns:a16="http://schemas.microsoft.com/office/drawing/2014/main" id="{392EC530-575B-43AD-8999-C522FFB418E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640525" y="4402914"/>
            <a:ext cx="447416" cy="284000"/>
          </a:xfrm>
          <a:prstGeom prst="rect">
            <a:avLst/>
          </a:prstGeom>
        </p:spPr>
      </p:pic>
      <p:sp>
        <p:nvSpPr>
          <p:cNvPr id="28" name="TextBox 27">
            <a:extLst>
              <a:ext uri="{FF2B5EF4-FFF2-40B4-BE49-F238E27FC236}">
                <a16:creationId xmlns:a16="http://schemas.microsoft.com/office/drawing/2014/main" id="{F1EABBB2-0E87-433F-832B-D19A522C473B}"/>
              </a:ext>
            </a:extLst>
          </p:cNvPr>
          <p:cNvSpPr txBox="1"/>
          <p:nvPr/>
        </p:nvSpPr>
        <p:spPr>
          <a:xfrm>
            <a:off x="3165300" y="4037978"/>
            <a:ext cx="912680" cy="276999"/>
          </a:xfrm>
          <a:prstGeom prst="rect">
            <a:avLst/>
          </a:prstGeom>
          <a:noFill/>
          <a:ln w="25400">
            <a:noFill/>
          </a:ln>
        </p:spPr>
        <p:txBody>
          <a:bodyPr wrap="square">
            <a:spAutoFit/>
          </a:bodyPr>
          <a:lstStyle/>
          <a:p>
            <a:pPr marL="0" lvl="1"/>
            <a:r>
              <a:rPr lang="en-US" sz="1200" b="1" dirty="0"/>
              <a:t>IUA_T02</a:t>
            </a:r>
            <a:endParaRPr lang="en-ZA" sz="1200" b="1" dirty="0"/>
          </a:p>
        </p:txBody>
      </p:sp>
      <p:pic>
        <p:nvPicPr>
          <p:cNvPr id="29" name="Picture 28">
            <a:extLst>
              <a:ext uri="{FF2B5EF4-FFF2-40B4-BE49-F238E27FC236}">
                <a16:creationId xmlns:a16="http://schemas.microsoft.com/office/drawing/2014/main" id="{DC10C9C7-069C-43E2-AFEA-15AAF477D2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350502" y="1213644"/>
            <a:ext cx="510451" cy="284000"/>
          </a:xfrm>
          <a:prstGeom prst="rect">
            <a:avLst/>
          </a:prstGeom>
        </p:spPr>
      </p:pic>
    </p:spTree>
    <p:extLst>
      <p:ext uri="{BB962C8B-B14F-4D97-AF65-F5344CB8AC3E}">
        <p14:creationId xmlns:p14="http://schemas.microsoft.com/office/powerpoint/2010/main" val="224687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0"/>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P spid="19" grpId="0"/>
      <p:bldP spid="19" grpId="1"/>
      <p:bldP spid="17" grpId="0" animBg="1"/>
      <p:bldP spid="17" grpId="1" animBg="1"/>
      <p:bldP spid="20" grpId="0"/>
      <p:bldP spid="20" grpId="1"/>
      <p:bldP spid="22" grpId="0"/>
      <p:bldP spid="22" grpId="1"/>
      <p:bldP spid="23" grpId="0" animBg="1"/>
      <p:bldP spid="23" grpId="1" animBg="1"/>
      <p:bldP spid="24" grpId="0"/>
      <p:bldP spid="24" grpId="1"/>
      <p:bldP spid="26" grpId="0"/>
      <p:bldP spid="26" grpId="1"/>
      <p:bldP spid="18" grpId="0" animBg="1"/>
      <p:bldP spid="18" grpId="1" animBg="1"/>
      <p:bldP spid="25" grpId="0"/>
      <p:bldP spid="25" grpId="1"/>
      <p:bldP spid="28" grpId="0"/>
      <p:bldP spid="28"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51520" y="835033"/>
            <a:ext cx="8263830" cy="5596732"/>
          </a:xfrm>
        </p:spPr>
        <p:txBody>
          <a:bodyPr>
            <a:normAutofit/>
          </a:bodyPr>
          <a:lstStyle/>
          <a:p>
            <a:r>
              <a:rPr lang="en-US" sz="2200" dirty="0"/>
              <a:t>Resource Units and prioritization of all components</a:t>
            </a:r>
          </a:p>
          <a:p>
            <a:pPr marL="685800" lvl="2" indent="-285750" defTabSz="914400" eaLnBrk="1" hangingPunct="1">
              <a:spcBef>
                <a:spcPts val="0"/>
              </a:spcBef>
            </a:pPr>
            <a:r>
              <a:rPr lang="en-US" sz="2000" kern="1200" dirty="0">
                <a:solidFill>
                  <a:schemeClr val="tx1"/>
                </a:solidFill>
                <a:latin typeface="Arial" panose="020B0604020202020204" pitchFamily="34" charset="0"/>
                <a:ea typeface="+mn-ea"/>
                <a:cs typeface="Arial" panose="020B0604020202020204" pitchFamily="34" charset="0"/>
              </a:rPr>
              <a:t>Nested in an IUA</a:t>
            </a:r>
          </a:p>
          <a:p>
            <a:pPr marL="685800" lvl="2" indent="-285750" defTabSz="914400" eaLnBrk="1" hangingPunct="1">
              <a:spcBef>
                <a:spcPts val="0"/>
              </a:spcBef>
            </a:pPr>
            <a:r>
              <a:rPr lang="en-US" sz="2000" kern="1200" dirty="0">
                <a:solidFill>
                  <a:schemeClr val="tx1"/>
                </a:solidFill>
                <a:latin typeface="Arial" panose="020B0604020202020204" pitchFamily="34" charset="0"/>
                <a:ea typeface="+mn-ea"/>
                <a:cs typeface="Arial" panose="020B0604020202020204" pitchFamily="34" charset="0"/>
              </a:rPr>
              <a:t>Linear stretches of rivers which require different EWRs (due to different flow patterns, reaction of habitat and biota to stress, management and operational structures)</a:t>
            </a:r>
          </a:p>
          <a:p>
            <a:pPr marL="685800" lvl="2" indent="-285750" defTabSz="914400" eaLnBrk="1" hangingPunct="1">
              <a:spcBef>
                <a:spcPts val="0"/>
              </a:spcBef>
            </a:pPr>
            <a:r>
              <a:rPr lang="en-US" sz="2000" kern="1200" dirty="0">
                <a:solidFill>
                  <a:schemeClr val="tx1"/>
                </a:solidFill>
                <a:latin typeface="Arial" panose="020B0604020202020204" pitchFamily="34" charset="0"/>
                <a:ea typeface="+mn-ea"/>
                <a:cs typeface="Arial" panose="020B0604020202020204" pitchFamily="34" charset="0"/>
              </a:rPr>
              <a:t>Can also be priority wetland areas / dams / estuaries / important GW systems</a:t>
            </a:r>
          </a:p>
          <a:p>
            <a:pPr marL="685800" lvl="2" indent="-285750" defTabSz="914400" eaLnBrk="1" hangingPunct="1">
              <a:spcBef>
                <a:spcPts val="0"/>
              </a:spcBef>
            </a:pPr>
            <a:r>
              <a:rPr lang="en-US" sz="2000" kern="1200" dirty="0">
                <a:solidFill>
                  <a:schemeClr val="tx1"/>
                </a:solidFill>
                <a:latin typeface="Arial" panose="020B0604020202020204" pitchFamily="34" charset="0"/>
                <a:ea typeface="+mn-ea"/>
                <a:cs typeface="Arial" panose="020B0604020202020204" pitchFamily="34" charset="0"/>
              </a:rPr>
              <a:t>RQOs to be set</a:t>
            </a:r>
            <a:r>
              <a:rPr lang="en-US" sz="2000" dirty="0">
                <a:latin typeface="Arial" panose="020B0604020202020204" pitchFamily="34" charset="0"/>
                <a:ea typeface="+mn-ea"/>
                <a:cs typeface="Arial" panose="020B0604020202020204" pitchFamily="34" charset="0"/>
              </a:rPr>
              <a:t> per priority RU</a:t>
            </a:r>
            <a:endParaRPr lang="en-US" sz="2000" kern="1200" dirty="0">
              <a:solidFill>
                <a:schemeClr val="tx1"/>
              </a:solidFill>
              <a:latin typeface="Arial" panose="020B0604020202020204" pitchFamily="34" charset="0"/>
              <a:ea typeface="+mn-ea"/>
              <a:cs typeface="Arial" panose="020B0604020202020204" pitchFamily="34" charset="0"/>
            </a:endParaRPr>
          </a:p>
          <a:p>
            <a:r>
              <a:rPr lang="en-US" sz="2200" dirty="0"/>
              <a:t>Resource Units Report</a:t>
            </a:r>
          </a:p>
          <a:p>
            <a:r>
              <a:rPr lang="en-US" sz="2200" dirty="0"/>
              <a:t>Preparation for in-field verification/field surveys:</a:t>
            </a:r>
          </a:p>
          <a:p>
            <a:pPr marL="685800" lvl="2" indent="-285750" defTabSz="914400" eaLnBrk="1" hangingPunct="1">
              <a:spcBef>
                <a:spcPts val="0"/>
              </a:spcBef>
            </a:pPr>
            <a:r>
              <a:rPr lang="en-US" sz="2000" dirty="0">
                <a:latin typeface="Arial" panose="020B0604020202020204" pitchFamily="34" charset="0"/>
                <a:ea typeface="+mn-ea"/>
                <a:cs typeface="Arial" panose="020B0604020202020204" pitchFamily="34" charset="0"/>
              </a:rPr>
              <a:t>Wetlands: August 2022</a:t>
            </a:r>
          </a:p>
          <a:p>
            <a:pPr marL="685800" lvl="2" indent="-285750" defTabSz="914400" eaLnBrk="1" hangingPunct="1">
              <a:spcBef>
                <a:spcPts val="0"/>
              </a:spcBef>
            </a:pPr>
            <a:r>
              <a:rPr lang="en-US" sz="2000" dirty="0">
                <a:latin typeface="Arial" panose="020B0604020202020204" pitchFamily="34" charset="0"/>
                <a:ea typeface="+mn-ea"/>
                <a:cs typeface="Arial" panose="020B0604020202020204" pitchFamily="34" charset="0"/>
              </a:rPr>
              <a:t>Groundwater: July 2022</a:t>
            </a:r>
          </a:p>
          <a:p>
            <a:pPr marL="685800" lvl="2" indent="-285750" defTabSz="914400" eaLnBrk="1" hangingPunct="1">
              <a:spcBef>
                <a:spcPts val="0"/>
              </a:spcBef>
            </a:pPr>
            <a:r>
              <a:rPr lang="en-US" sz="2000" dirty="0">
                <a:latin typeface="Arial" panose="020B0604020202020204" pitchFamily="34" charset="0"/>
                <a:ea typeface="+mn-ea"/>
                <a:cs typeface="Arial" panose="020B0604020202020204" pitchFamily="34" charset="0"/>
              </a:rPr>
              <a:t>Rivers &amp; Estuaries: September 2022</a:t>
            </a:r>
          </a:p>
          <a:p>
            <a:pPr marL="685800" lvl="2" indent="-285750" defTabSz="914400" eaLnBrk="1" hangingPunct="1">
              <a:spcBef>
                <a:spcPts val="0"/>
              </a:spcBef>
            </a:pPr>
            <a:r>
              <a:rPr lang="en-US" sz="2000" dirty="0">
                <a:latin typeface="Arial" panose="020B0604020202020204" pitchFamily="34" charset="0"/>
                <a:ea typeface="+mn-ea"/>
                <a:cs typeface="Arial" panose="020B0604020202020204" pitchFamily="34" charset="0"/>
              </a:rPr>
              <a:t>Request from stakeholders for access to properties where survey sites are located</a:t>
            </a:r>
          </a:p>
          <a:p>
            <a:pPr lvl="1"/>
            <a:endParaRPr lang="en-US" sz="1800" dirty="0"/>
          </a:p>
          <a:p>
            <a:endParaRPr lang="en-US" sz="2800"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53</a:t>
            </a:fld>
            <a:endParaRPr lang="en-ZA" dirty="0"/>
          </a:p>
        </p:txBody>
      </p:sp>
      <p:sp>
        <p:nvSpPr>
          <p:cNvPr id="9" name="Title 7"/>
          <p:cNvSpPr>
            <a:spLocks noGrp="1" noChangeArrowheads="1"/>
          </p:cNvSpPr>
          <p:nvPr>
            <p:ph type="title"/>
          </p:nvPr>
        </p:nvSpPr>
        <p:spPr bwMode="auto">
          <a:xfrm>
            <a:off x="0" y="228989"/>
            <a:ext cx="9124950" cy="52322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Next steps…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74521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51520" y="835033"/>
            <a:ext cx="8263830" cy="5596732"/>
          </a:xfrm>
        </p:spPr>
        <p:txBody>
          <a:bodyPr>
            <a:normAutofit/>
          </a:bodyPr>
          <a:lstStyle/>
          <a:p>
            <a:pPr marL="342900" lvl="2" indent="-342900"/>
            <a:r>
              <a:rPr lang="en-US" sz="2200" dirty="0"/>
              <a:t>Rivers &amp; Estuaries:</a:t>
            </a:r>
          </a:p>
          <a:p>
            <a:pPr marL="800100" lvl="3" indent="-342900"/>
            <a:r>
              <a:rPr lang="en-US" sz="1800" dirty="0"/>
              <a:t>Eco-classification</a:t>
            </a:r>
          </a:p>
          <a:p>
            <a:pPr marL="800100" lvl="3" indent="-342900"/>
            <a:r>
              <a:rPr lang="en-US" sz="1800" dirty="0"/>
              <a:t>Ecological Water Requirements quantification</a:t>
            </a:r>
          </a:p>
          <a:p>
            <a:pPr marL="342900" lvl="2" indent="-342900"/>
            <a:r>
              <a:rPr lang="en-US" sz="2200" dirty="0"/>
              <a:t>Wetland Reserve Report, including assessment and condition</a:t>
            </a:r>
          </a:p>
          <a:p>
            <a:pPr marL="342900" lvl="2" indent="-342900"/>
            <a:r>
              <a:rPr lang="en-US" sz="2200" dirty="0"/>
              <a:t>Groundwater Reserve Report, including assessment, quantification and requirements</a:t>
            </a:r>
          </a:p>
          <a:p>
            <a:pPr marL="342900" lvl="2" indent="-342900"/>
            <a:r>
              <a:rPr lang="en-US" sz="2200" dirty="0"/>
              <a:t>Scenarios: Socio-Ecological consequences and trade-offs</a:t>
            </a:r>
          </a:p>
          <a:p>
            <a:pPr marL="342900" lvl="2" indent="-342900"/>
            <a:r>
              <a:rPr lang="en-US" sz="2200" dirty="0"/>
              <a:t>Socio-economics assessments</a:t>
            </a:r>
          </a:p>
          <a:p>
            <a:pPr marL="342900" lvl="2" indent="-342900"/>
            <a:r>
              <a:rPr lang="en-US" sz="2200" dirty="0"/>
              <a:t>Determine Water Resource Classes / IUA </a:t>
            </a:r>
          </a:p>
          <a:p>
            <a:pPr marL="342900" lvl="2" indent="-342900"/>
            <a:r>
              <a:rPr lang="en-US" sz="2200" dirty="0"/>
              <a:t>Determinate RQOs / RU</a:t>
            </a:r>
          </a:p>
          <a:p>
            <a:pPr marL="342900" lvl="2" indent="-342900"/>
            <a:r>
              <a:rPr lang="en-US" sz="2200" dirty="0"/>
              <a:t>Public meeting round 2… ~2024</a:t>
            </a:r>
          </a:p>
          <a:p>
            <a:pPr lvl="1"/>
            <a:endParaRPr lang="en-US" sz="1800" dirty="0"/>
          </a:p>
          <a:p>
            <a:endParaRPr lang="en-US" sz="2800" dirty="0"/>
          </a:p>
        </p:txBody>
      </p:sp>
      <p:sp>
        <p:nvSpPr>
          <p:cNvPr id="8" name="Slide Number Placeholder 7"/>
          <p:cNvSpPr>
            <a:spLocks noGrp="1"/>
          </p:cNvSpPr>
          <p:nvPr>
            <p:ph type="sldNum" sz="quarter" idx="12"/>
          </p:nvPr>
        </p:nvSpPr>
        <p:spPr/>
        <p:txBody>
          <a:bodyPr/>
          <a:lstStyle/>
          <a:p>
            <a:fld id="{212AE970-E955-4E79-9CA7-874CA946C027}" type="slidenum">
              <a:rPr lang="en-ZA" smtClean="0"/>
              <a:pPr/>
              <a:t>54</a:t>
            </a:fld>
            <a:endParaRPr lang="en-ZA" dirty="0"/>
          </a:p>
        </p:txBody>
      </p:sp>
      <p:sp>
        <p:nvSpPr>
          <p:cNvPr id="9" name="Title 7"/>
          <p:cNvSpPr>
            <a:spLocks noGrp="1" noChangeArrowheads="1"/>
          </p:cNvSpPr>
          <p:nvPr>
            <p:ph type="title"/>
          </p:nvPr>
        </p:nvSpPr>
        <p:spPr bwMode="auto">
          <a:xfrm>
            <a:off x="0" y="228989"/>
            <a:ext cx="9124950" cy="523220"/>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Next steps…</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39480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noChangeArrowheads="1"/>
          </p:cNvSpPr>
          <p:nvPr/>
        </p:nvSpPr>
        <p:spPr bwMode="auto">
          <a:xfrm>
            <a:off x="0" y="131305"/>
            <a:ext cx="9144000" cy="535531"/>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defPPr>
              <a:defRPr lang="en-US"/>
            </a:defPPr>
            <a:lvl1pPr eaLnBrk="0" hangingPunct="0">
              <a:spcAft>
                <a:spcPts val="600"/>
              </a:spcAft>
              <a:defRPr sz="2800" b="1">
                <a:solidFill>
                  <a:srgbClr val="FFFFFF"/>
                </a:solidFill>
                <a:effectLst>
                  <a:outerShdw blurRad="38100" dist="38100" dir="2700000" algn="tl">
                    <a:srgbClr val="000000">
                      <a:alpha val="43137"/>
                    </a:srgbClr>
                  </a:outerShdw>
                </a:effectLst>
                <a:latin typeface="Century Gothic" panose="020B0502020202020204" pitchFamily="34" charset="0"/>
                <a:ea typeface="ＭＳ Ｐゴシック" pitchFamily="-108" charset="-128"/>
                <a:cs typeface="ＭＳ Ｐゴシック" pitchFamily="-108" charset="-128"/>
              </a:defRPr>
            </a:lvl1pPr>
            <a:lvl2pPr algn="ctr" eaLnBrk="0" hangingPunct="0">
              <a:defRPr sz="4400">
                <a:latin typeface="Arial" charset="0"/>
                <a:ea typeface="ＭＳ Ｐゴシック" pitchFamily="-108" charset="-128"/>
                <a:cs typeface="ＭＳ Ｐゴシック" pitchFamily="-108" charset="-128"/>
              </a:defRPr>
            </a:lvl2pPr>
            <a:lvl3pPr algn="ctr" eaLnBrk="0" hangingPunct="0">
              <a:defRPr sz="4400">
                <a:latin typeface="Arial" charset="0"/>
                <a:ea typeface="ＭＳ Ｐゴシック" pitchFamily="-108" charset="-128"/>
                <a:cs typeface="ＭＳ Ｐゴシック" pitchFamily="-108" charset="-128"/>
              </a:defRPr>
            </a:lvl3pPr>
            <a:lvl4pPr algn="ctr" eaLnBrk="0" hangingPunct="0">
              <a:defRPr sz="4400">
                <a:latin typeface="Arial" charset="0"/>
                <a:ea typeface="ＭＳ Ｐゴシック" pitchFamily="-108" charset="-128"/>
                <a:cs typeface="ＭＳ Ｐゴシック" pitchFamily="-108" charset="-128"/>
              </a:defRPr>
            </a:lvl4pPr>
            <a:lvl5pPr algn="ctr" eaLnBrk="0" hangingPunct="0">
              <a:defRPr sz="4400">
                <a:latin typeface="Arial" charset="0"/>
                <a:ea typeface="ＭＳ Ｐゴシック" pitchFamily="-108" charset="-128"/>
                <a:cs typeface="ＭＳ Ｐゴシック" pitchFamily="-108" charset="-128"/>
              </a:defRPr>
            </a:lvl5pPr>
            <a:lvl6pPr marL="4572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6pPr>
            <a:lvl7pPr marL="9144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7pPr>
            <a:lvl8pPr marL="13716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8pPr>
            <a:lvl9pPr marL="18288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9pPr>
          </a:lstStyle>
          <a:p>
            <a:endParaRPr lang="en-ZA" dirty="0"/>
          </a:p>
        </p:txBody>
      </p:sp>
      <p:sp>
        <p:nvSpPr>
          <p:cNvPr id="9" name="Content Placeholder 5">
            <a:extLst>
              <a:ext uri="{FF2B5EF4-FFF2-40B4-BE49-F238E27FC236}">
                <a16:creationId xmlns:a16="http://schemas.microsoft.com/office/drawing/2014/main" id="{48B2E438-02EE-43ED-AAEE-59EC6FD1ED3F}"/>
              </a:ext>
            </a:extLst>
          </p:cNvPr>
          <p:cNvSpPr txBox="1">
            <a:spLocks/>
          </p:cNvSpPr>
          <p:nvPr/>
        </p:nvSpPr>
        <p:spPr>
          <a:xfrm>
            <a:off x="19050" y="817435"/>
            <a:ext cx="9124950" cy="6094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0"/>
              </a:spcBef>
            </a:pPr>
            <a:endParaRPr lang="en-ZA" dirty="0">
              <a:latin typeface="Calibri" panose="020F0502020204030204" pitchFamily="34" charset="0"/>
              <a:cs typeface="Times New Roman" panose="02020603050405020304" pitchFamily="18" charset="0"/>
            </a:endParaRPr>
          </a:p>
        </p:txBody>
      </p:sp>
      <p:sp>
        <p:nvSpPr>
          <p:cNvPr id="8" name="Content Placeholder 5">
            <a:extLst>
              <a:ext uri="{FF2B5EF4-FFF2-40B4-BE49-F238E27FC236}">
                <a16:creationId xmlns:a16="http://schemas.microsoft.com/office/drawing/2014/main" id="{43E514B5-92E4-42FC-B1F4-1F8EEF0DD21D}"/>
              </a:ext>
            </a:extLst>
          </p:cNvPr>
          <p:cNvSpPr txBox="1">
            <a:spLocks/>
          </p:cNvSpPr>
          <p:nvPr/>
        </p:nvSpPr>
        <p:spPr>
          <a:xfrm>
            <a:off x="5580112" y="1484784"/>
            <a:ext cx="3456384" cy="5355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endParaRPr lang="en-ZA" sz="3000" dirty="0">
              <a:latin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F5EB0B2D-7878-485E-981A-CB979A2A4FA0}"/>
              </a:ext>
            </a:extLst>
          </p:cNvPr>
          <p:cNvSpPr>
            <a:spLocks noGrp="1"/>
          </p:cNvSpPr>
          <p:nvPr>
            <p:ph idx="1"/>
          </p:nvPr>
        </p:nvSpPr>
        <p:spPr>
          <a:xfrm>
            <a:off x="312344" y="884077"/>
            <a:ext cx="3653074" cy="5089845"/>
          </a:xfrm>
        </p:spPr>
        <p:txBody>
          <a:bodyPr>
            <a:normAutofit/>
          </a:bodyPr>
          <a:lstStyle/>
          <a:p>
            <a:pPr marL="0" lvl="2" indent="0">
              <a:spcBef>
                <a:spcPct val="0"/>
              </a:spcBef>
              <a:buNone/>
            </a:pPr>
            <a:r>
              <a:rPr lang="en-US" sz="1600" b="1" u="sng" dirty="0">
                <a:latin typeface="Arial" pitchFamily="34" charset="0"/>
                <a:ea typeface="ＭＳ Ｐゴシック" pitchFamily="34" charset="-128"/>
              </a:rPr>
              <a:t>Professional Service Provider:</a:t>
            </a:r>
          </a:p>
          <a:p>
            <a:pPr marL="0" lvl="2" indent="0">
              <a:spcBef>
                <a:spcPct val="0"/>
              </a:spcBef>
              <a:buNone/>
            </a:pPr>
            <a:r>
              <a:rPr lang="en-US" sz="1400" dirty="0">
                <a:latin typeface="Arial" pitchFamily="34" charset="0"/>
                <a:ea typeface="ＭＳ Ｐゴシック" pitchFamily="34" charset="-128"/>
              </a:rPr>
              <a:t>Stakeholder Engagement Specialist</a:t>
            </a:r>
          </a:p>
          <a:p>
            <a:pPr marL="0" lvl="2" indent="0">
              <a:spcBef>
                <a:spcPct val="0"/>
              </a:spcBef>
              <a:buNone/>
            </a:pPr>
            <a:r>
              <a:rPr lang="en-US" sz="1400" dirty="0" err="1">
                <a:latin typeface="Arial" pitchFamily="34" charset="0"/>
                <a:ea typeface="ＭＳ Ｐゴシック" pitchFamily="34" charset="-128"/>
              </a:rPr>
              <a:t>Ms</a:t>
            </a:r>
            <a:r>
              <a:rPr lang="en-US" sz="1400" dirty="0">
                <a:latin typeface="Arial" pitchFamily="34" charset="0"/>
                <a:ea typeface="ＭＳ Ｐゴシック" pitchFamily="34" charset="-128"/>
              </a:rPr>
              <a:t> Fonda Lewis</a:t>
            </a:r>
          </a:p>
          <a:p>
            <a:pPr marL="0" lvl="2" indent="0">
              <a:spcBef>
                <a:spcPct val="0"/>
              </a:spcBef>
              <a:buNone/>
            </a:pPr>
            <a:r>
              <a:rPr lang="en-US" sz="1400" dirty="0">
                <a:latin typeface="Arial" pitchFamily="34" charset="0"/>
                <a:ea typeface="ＭＳ Ｐゴシック" pitchFamily="34" charset="-128"/>
              </a:rPr>
              <a:t>082 707 4061</a:t>
            </a:r>
          </a:p>
          <a:p>
            <a:pPr marL="0" lvl="2" indent="0">
              <a:spcBef>
                <a:spcPct val="0"/>
              </a:spcBef>
              <a:buNone/>
            </a:pPr>
            <a:r>
              <a:rPr lang="en-US" sz="1400" dirty="0">
                <a:latin typeface="Arial" pitchFamily="34" charset="0"/>
                <a:ea typeface="ＭＳ Ｐゴシック" pitchFamily="34" charset="-128"/>
                <a:hlinkClick r:id="rId3"/>
              </a:rPr>
              <a:t>Stakeholder.fish@groundtruth.co.za</a:t>
            </a:r>
            <a:endParaRPr lang="en-US" sz="1400" dirty="0">
              <a:latin typeface="Arial" pitchFamily="34" charset="0"/>
              <a:ea typeface="ＭＳ Ｐゴシック" pitchFamily="34" charset="-128"/>
            </a:endParaRPr>
          </a:p>
          <a:p>
            <a:pPr marL="285750" lvl="2" indent="-285750">
              <a:spcBef>
                <a:spcPct val="0"/>
              </a:spcBef>
            </a:pPr>
            <a:endParaRPr lang="en-US" sz="1400" dirty="0">
              <a:latin typeface="Arial" pitchFamily="34" charset="0"/>
              <a:ea typeface="ＭＳ Ｐゴシック" pitchFamily="34" charset="-128"/>
            </a:endParaRPr>
          </a:p>
          <a:p>
            <a:pPr marL="0" lvl="2" indent="0">
              <a:spcBef>
                <a:spcPct val="0"/>
              </a:spcBef>
              <a:buNone/>
            </a:pPr>
            <a:r>
              <a:rPr lang="en-US" sz="1400" dirty="0">
                <a:latin typeface="Arial" pitchFamily="34" charset="0"/>
                <a:ea typeface="ＭＳ Ｐゴシック" pitchFamily="34" charset="-128"/>
              </a:rPr>
              <a:t>Project Director</a:t>
            </a:r>
          </a:p>
          <a:p>
            <a:pPr marL="0" lvl="2" indent="0">
              <a:spcBef>
                <a:spcPct val="0"/>
              </a:spcBef>
              <a:buNone/>
            </a:pPr>
            <a:r>
              <a:rPr lang="en-US" sz="1400" dirty="0">
                <a:latin typeface="Arial" pitchFamily="34" charset="0"/>
                <a:ea typeface="ＭＳ Ｐゴシック" pitchFamily="34" charset="-128"/>
              </a:rPr>
              <a:t>Dr Mark Graham</a:t>
            </a:r>
          </a:p>
          <a:p>
            <a:pPr marL="0" lvl="2" indent="0">
              <a:spcBef>
                <a:spcPct val="0"/>
              </a:spcBef>
              <a:buNone/>
            </a:pPr>
            <a:r>
              <a:rPr lang="en-US" sz="1400" dirty="0">
                <a:latin typeface="Arial" pitchFamily="34" charset="0"/>
                <a:ea typeface="ＭＳ Ｐゴシック" pitchFamily="34" charset="-128"/>
              </a:rPr>
              <a:t>mark@groundtruth.co.za</a:t>
            </a:r>
          </a:p>
          <a:p>
            <a:pPr marL="0" lvl="2" indent="0">
              <a:spcBef>
                <a:spcPct val="0"/>
              </a:spcBef>
              <a:buNone/>
            </a:pPr>
            <a:endParaRPr lang="en-US" sz="1400" dirty="0">
              <a:latin typeface="Arial" pitchFamily="34" charset="0"/>
              <a:ea typeface="ＭＳ Ｐゴシック" pitchFamily="34" charset="-128"/>
            </a:endParaRPr>
          </a:p>
          <a:p>
            <a:pPr marL="0" lvl="2" indent="0">
              <a:spcBef>
                <a:spcPct val="0"/>
              </a:spcBef>
              <a:buNone/>
            </a:pPr>
            <a:r>
              <a:rPr lang="en-US" sz="1400" dirty="0">
                <a:latin typeface="Arial" pitchFamily="34" charset="0"/>
                <a:ea typeface="ＭＳ Ｐゴシック" pitchFamily="34" charset="-128"/>
              </a:rPr>
              <a:t>Project Manager</a:t>
            </a:r>
          </a:p>
          <a:p>
            <a:pPr marL="0" lvl="2" indent="0">
              <a:spcBef>
                <a:spcPct val="0"/>
              </a:spcBef>
              <a:buNone/>
            </a:pPr>
            <a:r>
              <a:rPr lang="en-US" sz="1400" dirty="0" err="1">
                <a:latin typeface="Arial" pitchFamily="34" charset="0"/>
                <a:ea typeface="ＭＳ Ｐゴシック" pitchFamily="34" charset="-128"/>
              </a:rPr>
              <a:t>Mrs</a:t>
            </a:r>
            <a:r>
              <a:rPr lang="en-US" sz="1400" dirty="0">
                <a:latin typeface="Arial" pitchFamily="34" charset="0"/>
                <a:ea typeface="ＭＳ Ｐゴシック" pitchFamily="34" charset="-128"/>
              </a:rPr>
              <a:t> Kylie Farrell</a:t>
            </a:r>
          </a:p>
          <a:p>
            <a:pPr marL="0" lvl="2" indent="0">
              <a:spcBef>
                <a:spcPct val="0"/>
              </a:spcBef>
              <a:buNone/>
            </a:pPr>
            <a:r>
              <a:rPr lang="en-US" sz="1400" dirty="0">
                <a:latin typeface="Arial" pitchFamily="34" charset="0"/>
                <a:ea typeface="ＭＳ Ｐゴシック" pitchFamily="34" charset="-128"/>
              </a:rPr>
              <a:t>083 686 4212</a:t>
            </a:r>
          </a:p>
          <a:p>
            <a:pPr marL="0" lvl="2" indent="0">
              <a:spcBef>
                <a:spcPct val="0"/>
              </a:spcBef>
              <a:buNone/>
            </a:pPr>
            <a:r>
              <a:rPr lang="en-US" sz="1400" dirty="0">
                <a:latin typeface="Arial" pitchFamily="34" charset="0"/>
                <a:ea typeface="ＭＳ Ｐゴシック" pitchFamily="34" charset="-128"/>
                <a:hlinkClick r:id="rId4"/>
              </a:rPr>
              <a:t>Kylie.farrell9@gmail.com</a:t>
            </a:r>
            <a:endParaRPr lang="en-US" sz="1400" dirty="0">
              <a:latin typeface="Arial" pitchFamily="34" charset="0"/>
              <a:ea typeface="ＭＳ Ｐゴシック" pitchFamily="34" charset="-128"/>
            </a:endParaRPr>
          </a:p>
          <a:p>
            <a:pPr marL="285750" lvl="2" indent="-285750">
              <a:spcBef>
                <a:spcPct val="0"/>
              </a:spcBef>
            </a:pPr>
            <a:endParaRPr lang="en-US" sz="1400" dirty="0">
              <a:latin typeface="Arial" pitchFamily="34" charset="0"/>
              <a:ea typeface="ＭＳ Ｐゴシック" pitchFamily="34" charset="-128"/>
            </a:endParaRPr>
          </a:p>
          <a:p>
            <a:pPr marL="141288" lvl="1" indent="-541338" defTabSz="541338"/>
            <a:endParaRPr lang="en-ZA" sz="1400" dirty="0"/>
          </a:p>
        </p:txBody>
      </p:sp>
      <p:sp>
        <p:nvSpPr>
          <p:cNvPr id="10" name="Content Placeholder 2">
            <a:extLst>
              <a:ext uri="{FF2B5EF4-FFF2-40B4-BE49-F238E27FC236}">
                <a16:creationId xmlns:a16="http://schemas.microsoft.com/office/drawing/2014/main" id="{AA039543-CD0A-4BB3-B050-4FAC41E0AD98}"/>
              </a:ext>
            </a:extLst>
          </p:cNvPr>
          <p:cNvSpPr txBox="1">
            <a:spLocks/>
          </p:cNvSpPr>
          <p:nvPr/>
        </p:nvSpPr>
        <p:spPr>
          <a:xfrm>
            <a:off x="5032784" y="888459"/>
            <a:ext cx="3875825" cy="5089845"/>
          </a:xfr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spcBef>
                <a:spcPct val="0"/>
              </a:spcBef>
              <a:buFont typeface="Arial" panose="020B0604020202020204" pitchFamily="34" charset="0"/>
              <a:buNone/>
            </a:pPr>
            <a:r>
              <a:rPr lang="en-US" sz="1600" b="1" u="sng" dirty="0">
                <a:latin typeface="Arial" pitchFamily="34" charset="0"/>
                <a:ea typeface="ＭＳ Ｐゴシック" pitchFamily="34" charset="-128"/>
              </a:rPr>
              <a:t>Department of Water and Sanitation:</a:t>
            </a:r>
          </a:p>
          <a:p>
            <a:pPr marL="0" lvl="2" indent="0">
              <a:spcBef>
                <a:spcPct val="0"/>
              </a:spcBef>
              <a:buFont typeface="Arial" panose="020B0604020202020204" pitchFamily="34" charset="0"/>
              <a:buNone/>
            </a:pPr>
            <a:r>
              <a:rPr lang="en-US" sz="1400" dirty="0">
                <a:latin typeface="Arial" pitchFamily="34" charset="0"/>
                <a:ea typeface="ＭＳ Ｐゴシック" pitchFamily="34" charset="-128"/>
              </a:rPr>
              <a:t>Project Manager </a:t>
            </a:r>
          </a:p>
          <a:p>
            <a:pPr marL="0" lvl="2" indent="0">
              <a:spcBef>
                <a:spcPct val="0"/>
              </a:spcBef>
              <a:buFont typeface="Arial" panose="020B0604020202020204" pitchFamily="34" charset="0"/>
              <a:buNone/>
            </a:pPr>
            <a:r>
              <a:rPr lang="en-US" sz="1400" dirty="0" err="1">
                <a:latin typeface="Arial" pitchFamily="34" charset="0"/>
                <a:ea typeface="ＭＳ Ｐゴシック" pitchFamily="34" charset="-128"/>
              </a:rPr>
              <a:t>Mr</a:t>
            </a:r>
            <a:r>
              <a:rPr lang="en-US" sz="1400" dirty="0">
                <a:latin typeface="Arial" pitchFamily="34" charset="0"/>
                <a:ea typeface="ＭＳ Ｐゴシック" pitchFamily="34" charset="-128"/>
              </a:rPr>
              <a:t> Lawrence Mulangaphuma</a:t>
            </a:r>
          </a:p>
          <a:p>
            <a:pPr marL="0" lvl="2" indent="0">
              <a:spcBef>
                <a:spcPct val="0"/>
              </a:spcBef>
              <a:buFont typeface="Arial" panose="020B0604020202020204" pitchFamily="34" charset="0"/>
              <a:buNone/>
            </a:pPr>
            <a:r>
              <a:rPr lang="en-US" sz="1400" dirty="0">
                <a:latin typeface="Arial" pitchFamily="34" charset="0"/>
                <a:ea typeface="ＭＳ Ｐゴシック" pitchFamily="34" charset="-128"/>
              </a:rPr>
              <a:t>083 496 1916 / 012 336 8956</a:t>
            </a:r>
          </a:p>
          <a:p>
            <a:pPr marL="0" lvl="2" indent="0">
              <a:spcBef>
                <a:spcPct val="0"/>
              </a:spcBef>
              <a:buFont typeface="Arial" panose="020B0604020202020204" pitchFamily="34" charset="0"/>
              <a:buNone/>
            </a:pPr>
            <a:r>
              <a:rPr lang="en-US" sz="1400" dirty="0">
                <a:latin typeface="Arial" pitchFamily="34" charset="0"/>
                <a:ea typeface="ＭＳ Ｐゴシック" pitchFamily="34" charset="-128"/>
                <a:hlinkClick r:id="rId5"/>
              </a:rPr>
              <a:t>mulangaphumaL@dws.gov.za</a:t>
            </a:r>
            <a:endParaRPr lang="en-US" sz="1400" dirty="0">
              <a:latin typeface="Arial" pitchFamily="34" charset="0"/>
              <a:ea typeface="ＭＳ Ｐゴシック" pitchFamily="34" charset="-128"/>
            </a:endParaRPr>
          </a:p>
          <a:p>
            <a:pPr marL="0" lvl="2" indent="0">
              <a:spcBef>
                <a:spcPct val="0"/>
              </a:spcBef>
              <a:buFont typeface="Arial" panose="020B0604020202020204" pitchFamily="34" charset="0"/>
              <a:buNone/>
            </a:pPr>
            <a:endParaRPr lang="en-US" sz="1400" dirty="0">
              <a:latin typeface="Arial" pitchFamily="34" charset="0"/>
              <a:ea typeface="ＭＳ Ｐゴシック" pitchFamily="34" charset="-128"/>
            </a:endParaRPr>
          </a:p>
          <a:p>
            <a:pPr marL="0" lvl="2" indent="0">
              <a:spcBef>
                <a:spcPct val="0"/>
              </a:spcBef>
              <a:buFont typeface="Arial" panose="020B0604020202020204" pitchFamily="34" charset="0"/>
              <a:buNone/>
            </a:pPr>
            <a:endParaRPr lang="en-US" sz="1400" dirty="0">
              <a:latin typeface="Arial" pitchFamily="34" charset="0"/>
              <a:ea typeface="ＭＳ Ｐゴシック" pitchFamily="34" charset="-128"/>
            </a:endParaRPr>
          </a:p>
          <a:p>
            <a:pPr marL="0" lvl="2" indent="0">
              <a:spcBef>
                <a:spcPct val="0"/>
              </a:spcBef>
              <a:buFont typeface="Arial" panose="020B0604020202020204" pitchFamily="34" charset="0"/>
              <a:buNone/>
            </a:pPr>
            <a:r>
              <a:rPr lang="en-US" sz="1400" dirty="0">
                <a:latin typeface="Arial" pitchFamily="34" charset="0"/>
                <a:ea typeface="ＭＳ Ｐゴシック" pitchFamily="34" charset="-128"/>
              </a:rPr>
              <a:t>Scientific Manager </a:t>
            </a:r>
          </a:p>
          <a:p>
            <a:pPr marL="0" lvl="2" indent="0">
              <a:spcBef>
                <a:spcPct val="0"/>
              </a:spcBef>
              <a:buFont typeface="Arial" panose="020B0604020202020204" pitchFamily="34" charset="0"/>
              <a:buNone/>
            </a:pPr>
            <a:r>
              <a:rPr lang="en-US" sz="1400" dirty="0" err="1">
                <a:latin typeface="Arial" pitchFamily="34" charset="0"/>
                <a:ea typeface="ＭＳ Ｐゴシック" pitchFamily="34" charset="-128"/>
              </a:rPr>
              <a:t>Ms</a:t>
            </a:r>
            <a:r>
              <a:rPr lang="en-US" sz="1400" dirty="0">
                <a:latin typeface="Arial" pitchFamily="34" charset="0"/>
                <a:ea typeface="ＭＳ Ｐゴシック" pitchFamily="34" charset="-128"/>
              </a:rPr>
              <a:t> Rendani Mudzanani</a:t>
            </a:r>
          </a:p>
          <a:p>
            <a:pPr marL="0" lvl="2" indent="0">
              <a:spcBef>
                <a:spcPct val="0"/>
              </a:spcBef>
              <a:buFont typeface="Arial" panose="020B0604020202020204" pitchFamily="34" charset="0"/>
              <a:buNone/>
            </a:pPr>
            <a:r>
              <a:rPr lang="en-US" sz="1400" dirty="0">
                <a:latin typeface="Arial" pitchFamily="34" charset="0"/>
                <a:ea typeface="ＭＳ Ｐゴシック" pitchFamily="34" charset="-128"/>
              </a:rPr>
              <a:t>012 336 8934</a:t>
            </a:r>
          </a:p>
          <a:p>
            <a:pPr marL="0" lvl="2" indent="0">
              <a:spcBef>
                <a:spcPct val="0"/>
              </a:spcBef>
              <a:buFont typeface="Arial" panose="020B0604020202020204" pitchFamily="34" charset="0"/>
              <a:buNone/>
            </a:pPr>
            <a:r>
              <a:rPr lang="en-US" sz="1400" dirty="0">
                <a:latin typeface="Arial" pitchFamily="34" charset="0"/>
                <a:ea typeface="ＭＳ Ｐゴシック" pitchFamily="34" charset="-128"/>
                <a:hlinkClick r:id="rId6"/>
              </a:rPr>
              <a:t>MudzananiR@dws.gov.za</a:t>
            </a:r>
            <a:endParaRPr lang="en-US" sz="1400" dirty="0">
              <a:latin typeface="Arial" pitchFamily="34" charset="0"/>
              <a:ea typeface="ＭＳ Ｐゴシック" pitchFamily="34" charset="-128"/>
            </a:endParaRPr>
          </a:p>
          <a:p>
            <a:pPr marL="141288" lvl="1" indent="-541338" defTabSz="541338"/>
            <a:endParaRPr lang="en-ZA" sz="1400" dirty="0"/>
          </a:p>
        </p:txBody>
      </p:sp>
      <p:sp>
        <p:nvSpPr>
          <p:cNvPr id="11" name="Title 7">
            <a:extLst>
              <a:ext uri="{FF2B5EF4-FFF2-40B4-BE49-F238E27FC236}">
                <a16:creationId xmlns:a16="http://schemas.microsoft.com/office/drawing/2014/main" id="{7F303971-7C66-4BFC-BA58-57CF5D994504}"/>
              </a:ext>
            </a:extLst>
          </p:cNvPr>
          <p:cNvSpPr txBox="1">
            <a:spLocks noChangeArrowheads="1"/>
          </p:cNvSpPr>
          <p:nvPr/>
        </p:nvSpPr>
        <p:spPr bwMode="auto">
          <a:xfrm>
            <a:off x="3865830" y="3770223"/>
            <a:ext cx="4251803" cy="861774"/>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defPPr>
              <a:defRPr lang="en-US"/>
            </a:defPPr>
            <a:lvl1pPr eaLnBrk="0" hangingPunct="0">
              <a:spcAft>
                <a:spcPts val="600"/>
              </a:spcAft>
              <a:defRPr sz="2800" b="1">
                <a:solidFill>
                  <a:srgbClr val="FFFFFF"/>
                </a:solidFill>
                <a:effectLst>
                  <a:outerShdw blurRad="38100" dist="38100" dir="2700000" algn="tl">
                    <a:srgbClr val="000000">
                      <a:alpha val="43137"/>
                    </a:srgbClr>
                  </a:outerShdw>
                </a:effectLst>
                <a:latin typeface="Century Gothic" panose="020B0502020202020204" pitchFamily="34" charset="0"/>
                <a:ea typeface="ＭＳ Ｐゴシック" pitchFamily="-108" charset="-128"/>
                <a:cs typeface="ＭＳ Ｐゴシック" pitchFamily="-108" charset="-128"/>
              </a:defRPr>
            </a:lvl1pPr>
            <a:lvl2pPr algn="ctr" eaLnBrk="0" hangingPunct="0">
              <a:defRPr sz="4400">
                <a:latin typeface="Arial" charset="0"/>
                <a:ea typeface="ＭＳ Ｐゴシック" pitchFamily="-108" charset="-128"/>
                <a:cs typeface="ＭＳ Ｐゴシック" pitchFamily="-108" charset="-128"/>
              </a:defRPr>
            </a:lvl2pPr>
            <a:lvl3pPr algn="ctr" eaLnBrk="0" hangingPunct="0">
              <a:defRPr sz="4400">
                <a:latin typeface="Arial" charset="0"/>
                <a:ea typeface="ＭＳ Ｐゴシック" pitchFamily="-108" charset="-128"/>
                <a:cs typeface="ＭＳ Ｐゴシック" pitchFamily="-108" charset="-128"/>
              </a:defRPr>
            </a:lvl3pPr>
            <a:lvl4pPr algn="ctr" eaLnBrk="0" hangingPunct="0">
              <a:defRPr sz="4400">
                <a:latin typeface="Arial" charset="0"/>
                <a:ea typeface="ＭＳ Ｐゴシック" pitchFamily="-108" charset="-128"/>
                <a:cs typeface="ＭＳ Ｐゴシック" pitchFamily="-108" charset="-128"/>
              </a:defRPr>
            </a:lvl4pPr>
            <a:lvl5pPr algn="ctr" eaLnBrk="0" hangingPunct="0">
              <a:defRPr sz="4400">
                <a:latin typeface="Arial" charset="0"/>
                <a:ea typeface="ＭＳ Ｐゴシック" pitchFamily="-108" charset="-128"/>
                <a:cs typeface="ＭＳ Ｐゴシック" pitchFamily="-108" charset="-128"/>
              </a:defRPr>
            </a:lvl5pPr>
            <a:lvl6pPr marL="4572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6pPr>
            <a:lvl7pPr marL="9144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7pPr>
            <a:lvl8pPr marL="13716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8pPr>
            <a:lvl9pPr marL="1828800" algn="ctr" defTabSz="457200" fontAlgn="base">
              <a:spcBef>
                <a:spcPct val="0"/>
              </a:spcBef>
              <a:spcAft>
                <a:spcPct val="0"/>
              </a:spcAft>
              <a:defRPr sz="4400">
                <a:latin typeface="Calibri" pitchFamily="-108" charset="0"/>
                <a:ea typeface="ＭＳ Ｐゴシック" pitchFamily="-108" charset="-128"/>
                <a:cs typeface="ＭＳ Ｐゴシック" pitchFamily="-108" charset="-128"/>
              </a:defRPr>
            </a:lvl9pPr>
          </a:lstStyle>
          <a:p>
            <a:pPr algn="ctr"/>
            <a:r>
              <a:rPr lang="en-US" sz="5000" dirty="0"/>
              <a:t>THANK-YOU</a:t>
            </a:r>
            <a:endParaRPr lang="en-ZA" sz="5000" dirty="0"/>
          </a:p>
        </p:txBody>
      </p:sp>
    </p:spTree>
    <p:extLst>
      <p:ext uri="{BB962C8B-B14F-4D97-AF65-F5344CB8AC3E}">
        <p14:creationId xmlns:p14="http://schemas.microsoft.com/office/powerpoint/2010/main" val="1353016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2C1F6A7A-F32D-4987-804A-CF050F8D2E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25" t="6584" r="18501" b="16602"/>
          <a:stretch/>
        </p:blipFill>
        <p:spPr>
          <a:xfrm>
            <a:off x="-1" y="782987"/>
            <a:ext cx="6515231" cy="6075013"/>
          </a:xfrm>
          <a:prstGeom prst="rect">
            <a:avLst/>
          </a:prstGeom>
          <a:ln w="12700">
            <a:solidFill>
              <a:schemeClr val="accent6">
                <a:lumMod val="50000"/>
              </a:schemeClr>
            </a:solidFill>
          </a:ln>
        </p:spPr>
      </p:pic>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Area: </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Rivers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(Drainage Region Q)</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6</a:t>
            </a:fld>
            <a:endParaRPr lang="en-ZA"/>
          </a:p>
        </p:txBody>
      </p:sp>
      <p:sp>
        <p:nvSpPr>
          <p:cNvPr id="11" name="TextBox 10">
            <a:extLst>
              <a:ext uri="{FF2B5EF4-FFF2-40B4-BE49-F238E27FC236}">
                <a16:creationId xmlns:a16="http://schemas.microsoft.com/office/drawing/2014/main" id="{DEB7EC92-9BB4-44BB-8930-169742C7B3B0}"/>
              </a:ext>
            </a:extLst>
          </p:cNvPr>
          <p:cNvSpPr txBox="1"/>
          <p:nvPr/>
        </p:nvSpPr>
        <p:spPr>
          <a:xfrm>
            <a:off x="-756592" y="3068960"/>
            <a:ext cx="184731" cy="369332"/>
          </a:xfrm>
          <a:prstGeom prst="rect">
            <a:avLst/>
          </a:prstGeom>
          <a:noFill/>
        </p:spPr>
        <p:txBody>
          <a:bodyPr wrap="none" rtlCol="0">
            <a:spAutoFit/>
          </a:bodyPr>
          <a:lstStyle/>
          <a:p>
            <a:endParaRPr lang="en-ZA" dirty="0"/>
          </a:p>
        </p:txBody>
      </p:sp>
      <p:graphicFrame>
        <p:nvGraphicFramePr>
          <p:cNvPr id="10" name="Table 2">
            <a:extLst>
              <a:ext uri="{FF2B5EF4-FFF2-40B4-BE49-F238E27FC236}">
                <a16:creationId xmlns:a16="http://schemas.microsoft.com/office/drawing/2014/main" id="{278B543E-8E8F-4B56-B76C-508F33DB0C4C}"/>
              </a:ext>
            </a:extLst>
          </p:cNvPr>
          <p:cNvGraphicFramePr>
            <a:graphicFrameLocks noGrp="1"/>
          </p:cNvGraphicFramePr>
          <p:nvPr>
            <p:extLst>
              <p:ext uri="{D42A27DB-BD31-4B8C-83A1-F6EECF244321}">
                <p14:modId xmlns:p14="http://schemas.microsoft.com/office/powerpoint/2010/main" val="4242975741"/>
              </p:ext>
            </p:extLst>
          </p:nvPr>
        </p:nvGraphicFramePr>
        <p:xfrm>
          <a:off x="5145593" y="1023746"/>
          <a:ext cx="3882994" cy="4168521"/>
        </p:xfrm>
        <a:graphic>
          <a:graphicData uri="http://schemas.openxmlformats.org/drawingml/2006/table">
            <a:tbl>
              <a:tblPr firstRow="1" bandRow="1">
                <a:tableStyleId>{5940675A-B579-460E-94D1-54222C63F5DA}</a:tableStyleId>
              </a:tblPr>
              <a:tblGrid>
                <a:gridCol w="1013045">
                  <a:extLst>
                    <a:ext uri="{9D8B030D-6E8A-4147-A177-3AD203B41FA5}">
                      <a16:colId xmlns:a16="http://schemas.microsoft.com/office/drawing/2014/main" val="1796241195"/>
                    </a:ext>
                  </a:extLst>
                </a:gridCol>
                <a:gridCol w="2869949">
                  <a:extLst>
                    <a:ext uri="{9D8B030D-6E8A-4147-A177-3AD203B41FA5}">
                      <a16:colId xmlns:a16="http://schemas.microsoft.com/office/drawing/2014/main" val="2666147613"/>
                    </a:ext>
                  </a:extLst>
                </a:gridCol>
              </a:tblGrid>
              <a:tr h="370840">
                <a:tc gridSpan="2">
                  <a:txBody>
                    <a:bodyPr/>
                    <a:lstStyle/>
                    <a:p>
                      <a:r>
                        <a:rPr lang="en-ZA" sz="1600" dirty="0">
                          <a:solidFill>
                            <a:schemeClr val="bg1"/>
                          </a:solidFill>
                        </a:rPr>
                        <a:t>Q10 - Q90</a:t>
                      </a:r>
                    </a:p>
                  </a:txBody>
                  <a:tcPr>
                    <a:solidFill>
                      <a:srgbClr val="002060"/>
                    </a:solidFill>
                  </a:tcPr>
                </a:tc>
                <a:tc hMerge="1">
                  <a:txBody>
                    <a:bodyPr/>
                    <a:lstStyle/>
                    <a:p>
                      <a:endParaRPr lang="en-ZA" sz="1200" b="1" dirty="0">
                        <a:solidFill>
                          <a:schemeClr val="bg1"/>
                        </a:solidFill>
                      </a:endParaRPr>
                    </a:p>
                  </a:txBody>
                  <a:tcPr>
                    <a:solidFill>
                      <a:srgbClr val="002060"/>
                    </a:solidFill>
                  </a:tcPr>
                </a:tc>
                <a:extLst>
                  <a:ext uri="{0D108BD9-81ED-4DB2-BD59-A6C34878D82A}">
                    <a16:rowId xmlns:a16="http://schemas.microsoft.com/office/drawing/2014/main" val="920471999"/>
                  </a:ext>
                </a:extLst>
              </a:tr>
              <a:tr h="370840">
                <a:tc>
                  <a:txBody>
                    <a:bodyPr/>
                    <a:lstStyle/>
                    <a:p>
                      <a:r>
                        <a:rPr lang="en-US" sz="1200" dirty="0">
                          <a:solidFill>
                            <a:schemeClr val="tx1"/>
                          </a:solidFill>
                        </a:rPr>
                        <a:t>Main river/s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dirty="0"/>
                        <a:t>Great Fish</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787239725"/>
                  </a:ext>
                </a:extLst>
              </a:tr>
              <a:tr h="132796">
                <a:tc>
                  <a:txBody>
                    <a:bodyPr/>
                    <a:lstStyle/>
                    <a:p>
                      <a:r>
                        <a:rPr lang="en-US" sz="1200" dirty="0">
                          <a:solidFill>
                            <a:schemeClr val="tx1"/>
                          </a:solidFill>
                        </a:rPr>
                        <a:t>Tributaries</a:t>
                      </a:r>
                      <a:endParaRPr lang="en-ZA" sz="1200" dirty="0">
                        <a:solidFill>
                          <a:schemeClr val="tx1"/>
                        </a:solidFill>
                      </a:endParaRPr>
                    </a:p>
                  </a:txBody>
                  <a:tcPr>
                    <a:solidFill>
                      <a:schemeClr val="bg1">
                        <a:lumMod val="85000"/>
                      </a:schemeClr>
                    </a:solidFill>
                  </a:tcPr>
                </a:tc>
                <a:tc>
                  <a:txBody>
                    <a:bodyPr/>
                    <a:lstStyle/>
                    <a:p>
                      <a:pPr marL="0" indent="0">
                        <a:buFont typeface="Arial" panose="020B0604020202020204" pitchFamily="34" charset="0"/>
                        <a:buNone/>
                      </a:pPr>
                      <a:r>
                        <a:rPr lang="en-US" sz="1200" b="0" dirty="0"/>
                        <a:t>Groot-</a:t>
                      </a:r>
                      <a:r>
                        <a:rPr lang="en-US" sz="1200" b="0" dirty="0" err="1"/>
                        <a:t>Brak</a:t>
                      </a:r>
                      <a:r>
                        <a:rPr lang="en-US" sz="1200" b="0" dirty="0"/>
                        <a:t>, </a:t>
                      </a:r>
                      <a:r>
                        <a:rPr lang="en-US" sz="1200" b="0" dirty="0" err="1"/>
                        <a:t>Pauls</a:t>
                      </a:r>
                      <a:r>
                        <a:rPr lang="en-US" sz="1200" b="0" dirty="0"/>
                        <a:t>, Tarka, </a:t>
                      </a:r>
                      <a:r>
                        <a:rPr lang="en-US" sz="1200" b="0" dirty="0" err="1"/>
                        <a:t>Baviaans</a:t>
                      </a:r>
                      <a:r>
                        <a:rPr lang="en-US" sz="1200" b="0" dirty="0"/>
                        <a:t>, Koonap, Little Fish, Kat</a:t>
                      </a:r>
                    </a:p>
                  </a:txBody>
                  <a:tcPr>
                    <a:solidFill>
                      <a:schemeClr val="bg1">
                        <a:lumMod val="85000"/>
                      </a:schemeClr>
                    </a:solidFill>
                  </a:tcPr>
                </a:tc>
                <a:extLst>
                  <a:ext uri="{0D108BD9-81ED-4DB2-BD59-A6C34878D82A}">
                    <a16:rowId xmlns:a16="http://schemas.microsoft.com/office/drawing/2014/main" val="4143416961"/>
                  </a:ext>
                </a:extLst>
              </a:tr>
              <a:tr h="370840">
                <a:tc>
                  <a:txBody>
                    <a:bodyPr/>
                    <a:lstStyle/>
                    <a:p>
                      <a:r>
                        <a:rPr lang="en-US" sz="1200" dirty="0">
                          <a:solidFill>
                            <a:schemeClr val="tx1"/>
                          </a:solidFill>
                        </a:rPr>
                        <a:t>Main dams</a:t>
                      </a:r>
                      <a:endParaRPr lang="en-ZA" sz="1200" dirty="0">
                        <a:solidFill>
                          <a:schemeClr val="tx1"/>
                        </a:solidFill>
                      </a:endParaRPr>
                    </a:p>
                  </a:txBody>
                  <a:tcPr>
                    <a:solidFill>
                      <a:schemeClr val="bg1">
                        <a:lumMod val="85000"/>
                      </a:schemeClr>
                    </a:solidFill>
                  </a:tcPr>
                </a:tc>
                <a:tc>
                  <a:txBody>
                    <a:bodyPr/>
                    <a:lstStyle/>
                    <a:p>
                      <a:r>
                        <a:rPr lang="en-ZA" sz="1200" b="0" dirty="0"/>
                        <a:t>Grassridge, Lake Arthur, </a:t>
                      </a:r>
                      <a:r>
                        <a:rPr lang="en-ZA" sz="1200" b="0" dirty="0" err="1"/>
                        <a:t>Kommandodrift</a:t>
                      </a:r>
                      <a:r>
                        <a:rPr lang="en-ZA" sz="1200" b="0" dirty="0"/>
                        <a:t>, </a:t>
                      </a:r>
                      <a:r>
                        <a:rPr lang="en-ZA" sz="1200" b="0" dirty="0" err="1"/>
                        <a:t>Elandsdrift</a:t>
                      </a:r>
                      <a:r>
                        <a:rPr lang="en-ZA" sz="1200" b="0" dirty="0"/>
                        <a:t>, De </a:t>
                      </a:r>
                      <a:r>
                        <a:rPr lang="en-ZA" sz="1200" b="0" dirty="0" err="1"/>
                        <a:t>Mistkraal</a:t>
                      </a:r>
                      <a:r>
                        <a:rPr lang="en-ZA" sz="1200" b="0" dirty="0"/>
                        <a:t>, </a:t>
                      </a:r>
                      <a:r>
                        <a:rPr lang="en-ZA" sz="1200" b="0" dirty="0" err="1"/>
                        <a:t>Katrivier</a:t>
                      </a:r>
                      <a:r>
                        <a:rPr lang="en-ZA" sz="1200" b="0" dirty="0"/>
                        <a:t>, Glen Melville</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337141362"/>
                  </a:ext>
                </a:extLst>
              </a:tr>
              <a:tr h="370840">
                <a:tc>
                  <a:txBody>
                    <a:bodyPr/>
                    <a:lstStyle/>
                    <a:p>
                      <a:r>
                        <a:rPr lang="en-US" sz="1200" dirty="0">
                          <a:solidFill>
                            <a:schemeClr val="tx1"/>
                          </a:solidFill>
                        </a:rPr>
                        <a:t>Estuaries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Great Fish</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1069794272"/>
                  </a:ext>
                </a:extLst>
              </a:tr>
              <a:tr h="370840">
                <a:tc>
                  <a:txBody>
                    <a:bodyPr/>
                    <a:lstStyle/>
                    <a:p>
                      <a:r>
                        <a:rPr lang="en-US" sz="1200" dirty="0">
                          <a:solidFill>
                            <a:schemeClr val="tx1"/>
                          </a:solidFill>
                        </a:rPr>
                        <a:t>Biodiversity importance</a:t>
                      </a:r>
                      <a:endParaRPr lang="en-ZA" sz="1200" dirty="0">
                        <a:solidFill>
                          <a:schemeClr val="tx1"/>
                        </a:solidFill>
                      </a:endParaRPr>
                    </a:p>
                  </a:txBody>
                  <a:tcPr>
                    <a:solidFill>
                      <a:schemeClr val="bg1">
                        <a:lumMod val="85000"/>
                      </a:schemeClr>
                    </a:solidFill>
                  </a:tcPr>
                </a:tc>
                <a:tc>
                  <a:txBody>
                    <a:bodyPr/>
                    <a:lstStyle/>
                    <a:p>
                      <a:pPr marL="0" indent="0">
                        <a:lnSpc>
                          <a:spcPct val="107000"/>
                        </a:lnSpc>
                        <a:buFont typeface="Arial" panose="020B0604020202020204" pitchFamily="34" charset="0"/>
                        <a:buNone/>
                      </a:pPr>
                      <a:r>
                        <a:rPr lang="en-ZA" sz="1200" b="0" dirty="0"/>
                        <a:t>Mount Zebra National Park</a:t>
                      </a:r>
                    </a:p>
                    <a:p>
                      <a:pPr marL="0" indent="0">
                        <a:lnSpc>
                          <a:spcPct val="107000"/>
                        </a:lnSpc>
                        <a:buFont typeface="Arial" panose="020B0604020202020204" pitchFamily="34" charset="0"/>
                        <a:buNone/>
                      </a:pPr>
                      <a:r>
                        <a:rPr lang="en-ZA" sz="1200" b="0" dirty="0" err="1"/>
                        <a:t>Renosterberg</a:t>
                      </a:r>
                      <a:r>
                        <a:rPr lang="en-ZA" sz="1200" b="0" dirty="0"/>
                        <a:t> Nature Reserve</a:t>
                      </a:r>
                    </a:p>
                    <a:p>
                      <a:pPr marL="0" indent="0">
                        <a:lnSpc>
                          <a:spcPct val="107000"/>
                        </a:lnSpc>
                        <a:buFont typeface="Arial" panose="020B0604020202020204" pitchFamily="34" charset="0"/>
                        <a:buNone/>
                      </a:pPr>
                      <a:r>
                        <a:rPr lang="en-ZA" sz="1200" b="0" dirty="0"/>
                        <a:t>The Great Fish Nature Reserve </a:t>
                      </a:r>
                    </a:p>
                    <a:p>
                      <a:pPr marL="0" indent="0">
                        <a:buFont typeface="Arial" panose="020B0604020202020204" pitchFamily="34" charset="0"/>
                        <a:buNone/>
                      </a:pPr>
                      <a:r>
                        <a:rPr lang="en-GB" sz="1200" b="0" dirty="0" err="1"/>
                        <a:t>Commandodrift</a:t>
                      </a:r>
                      <a:r>
                        <a:rPr lang="en-GB" sz="1200" b="0" dirty="0"/>
                        <a:t> nature reserve</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2421429803"/>
                  </a:ext>
                </a:extLst>
              </a:tr>
              <a:tr h="370840">
                <a:tc>
                  <a:txBody>
                    <a:bodyPr/>
                    <a:lstStyle/>
                    <a:p>
                      <a:r>
                        <a:rPr lang="en-US" sz="1200" dirty="0">
                          <a:solidFill>
                            <a:schemeClr val="tx1"/>
                          </a:solidFill>
                        </a:rPr>
                        <a:t>Transfers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t>Major transfer from the </a:t>
                      </a:r>
                      <a:r>
                        <a:rPr lang="en-GB" sz="1200" b="0" dirty="0" err="1"/>
                        <a:t>Gariep</a:t>
                      </a:r>
                      <a:r>
                        <a:rPr lang="en-GB" sz="1200" b="0" dirty="0"/>
                        <a:t> Dam (Upper Orange) to the upper reaches of the Great Fish River (</a:t>
                      </a:r>
                      <a:r>
                        <a:rPr lang="en-GB" sz="1200" b="0" dirty="0" err="1"/>
                        <a:t>Grassridge</a:t>
                      </a:r>
                      <a:r>
                        <a:rPr lang="en-GB" sz="1200" b="0" dirty="0"/>
                        <a:t> Dam)</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883628134"/>
                  </a:ext>
                </a:extLst>
              </a:tr>
              <a:tr h="370840">
                <a:tc>
                  <a:txBody>
                    <a:bodyPr/>
                    <a:lstStyle/>
                    <a:p>
                      <a:r>
                        <a:rPr lang="en-US" sz="1200" dirty="0">
                          <a:solidFill>
                            <a:schemeClr val="tx1"/>
                          </a:solidFill>
                        </a:rPr>
                        <a:t>Main impacts</a:t>
                      </a:r>
                      <a:endParaRPr lang="en-ZA" sz="1200" dirty="0">
                        <a:solidFill>
                          <a:schemeClr val="tx1"/>
                        </a:solidFill>
                      </a:endParaRPr>
                    </a:p>
                  </a:txBody>
                  <a:tcPr>
                    <a:solidFill>
                      <a:schemeClr val="bg1">
                        <a:lumMod val="85000"/>
                      </a:schemeClr>
                    </a:solidFill>
                  </a:tcPr>
                </a:tc>
                <a:tc>
                  <a:txBody>
                    <a:bodyPr/>
                    <a:lstStyle/>
                    <a:p>
                      <a:r>
                        <a:rPr lang="en-ZA" sz="1200" b="0" kern="1200" dirty="0">
                          <a:solidFill>
                            <a:schemeClr val="tx1"/>
                          </a:solidFill>
                          <a:latin typeface="+mn-lt"/>
                          <a:ea typeface="+mn-ea"/>
                          <a:cs typeface="+mn-cs"/>
                        </a:rPr>
                        <a:t>Agriculture</a:t>
                      </a:r>
                    </a:p>
                  </a:txBody>
                  <a:tcPr>
                    <a:solidFill>
                      <a:schemeClr val="bg1">
                        <a:lumMod val="85000"/>
                      </a:schemeClr>
                    </a:solidFill>
                  </a:tcPr>
                </a:tc>
                <a:extLst>
                  <a:ext uri="{0D108BD9-81ED-4DB2-BD59-A6C34878D82A}">
                    <a16:rowId xmlns:a16="http://schemas.microsoft.com/office/drawing/2014/main" val="411554711"/>
                  </a:ext>
                </a:extLst>
              </a:tr>
            </a:tbl>
          </a:graphicData>
        </a:graphic>
      </p:graphicFrame>
    </p:spTree>
    <p:extLst>
      <p:ext uri="{BB962C8B-B14F-4D97-AF65-F5344CB8AC3E}">
        <p14:creationId xmlns:p14="http://schemas.microsoft.com/office/powerpoint/2010/main" val="759649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411EB9BA-4BD1-46F5-B72A-7EADADB757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88" t="5470" r="20076" b="17716"/>
          <a:stretch/>
        </p:blipFill>
        <p:spPr>
          <a:xfrm>
            <a:off x="19050" y="782987"/>
            <a:ext cx="6075012" cy="6075013"/>
          </a:xfrm>
          <a:prstGeom prst="rect">
            <a:avLst/>
          </a:prstGeom>
          <a:ln w="12700">
            <a:solidFill>
              <a:schemeClr val="tx1"/>
            </a:solidFill>
          </a:ln>
        </p:spPr>
      </p:pic>
      <p:sp>
        <p:nvSpPr>
          <p:cNvPr id="9" name="Title 7"/>
          <p:cNvSpPr>
            <a:spLocks noGrp="1" noChangeArrowheads="1"/>
          </p:cNvSpPr>
          <p:nvPr>
            <p:ph type="title"/>
          </p:nvPr>
        </p:nvSpPr>
        <p:spPr bwMode="auto">
          <a:xfrm>
            <a:off x="0" y="167434"/>
            <a:ext cx="9124950" cy="646331"/>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Area: </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Rivers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(Drainage Regions R &amp;S) </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7</a:t>
            </a:fld>
            <a:endParaRPr lang="en-ZA"/>
          </a:p>
        </p:txBody>
      </p:sp>
      <p:sp>
        <p:nvSpPr>
          <p:cNvPr id="11" name="TextBox 10">
            <a:extLst>
              <a:ext uri="{FF2B5EF4-FFF2-40B4-BE49-F238E27FC236}">
                <a16:creationId xmlns:a16="http://schemas.microsoft.com/office/drawing/2014/main" id="{DEB7EC92-9BB4-44BB-8930-169742C7B3B0}"/>
              </a:ext>
            </a:extLst>
          </p:cNvPr>
          <p:cNvSpPr txBox="1"/>
          <p:nvPr/>
        </p:nvSpPr>
        <p:spPr>
          <a:xfrm>
            <a:off x="-756592" y="3068960"/>
            <a:ext cx="184731" cy="369332"/>
          </a:xfrm>
          <a:prstGeom prst="rect">
            <a:avLst/>
          </a:prstGeom>
          <a:noFill/>
        </p:spPr>
        <p:txBody>
          <a:bodyPr wrap="none" rtlCol="0">
            <a:spAutoFit/>
          </a:bodyPr>
          <a:lstStyle/>
          <a:p>
            <a:endParaRPr lang="en-ZA" dirty="0"/>
          </a:p>
        </p:txBody>
      </p:sp>
      <p:graphicFrame>
        <p:nvGraphicFramePr>
          <p:cNvPr id="7" name="Table 2">
            <a:extLst>
              <a:ext uri="{FF2B5EF4-FFF2-40B4-BE49-F238E27FC236}">
                <a16:creationId xmlns:a16="http://schemas.microsoft.com/office/drawing/2014/main" id="{A6565999-F0A0-47C8-8010-FE57E79D9DE8}"/>
              </a:ext>
            </a:extLst>
          </p:cNvPr>
          <p:cNvGraphicFramePr>
            <a:graphicFrameLocks noGrp="1"/>
          </p:cNvGraphicFramePr>
          <p:nvPr>
            <p:extLst>
              <p:ext uri="{D42A27DB-BD31-4B8C-83A1-F6EECF244321}">
                <p14:modId xmlns:p14="http://schemas.microsoft.com/office/powerpoint/2010/main" val="1425456633"/>
              </p:ext>
            </p:extLst>
          </p:nvPr>
        </p:nvGraphicFramePr>
        <p:xfrm>
          <a:off x="4948372" y="813765"/>
          <a:ext cx="3882994" cy="4329938"/>
        </p:xfrm>
        <a:graphic>
          <a:graphicData uri="http://schemas.openxmlformats.org/drawingml/2006/table">
            <a:tbl>
              <a:tblPr firstRow="1" bandRow="1">
                <a:tableStyleId>{5940675A-B579-460E-94D1-54222C63F5DA}</a:tableStyleId>
              </a:tblPr>
              <a:tblGrid>
                <a:gridCol w="1013045">
                  <a:extLst>
                    <a:ext uri="{9D8B030D-6E8A-4147-A177-3AD203B41FA5}">
                      <a16:colId xmlns:a16="http://schemas.microsoft.com/office/drawing/2014/main" val="1796241195"/>
                    </a:ext>
                  </a:extLst>
                </a:gridCol>
                <a:gridCol w="2869949">
                  <a:extLst>
                    <a:ext uri="{9D8B030D-6E8A-4147-A177-3AD203B41FA5}">
                      <a16:colId xmlns:a16="http://schemas.microsoft.com/office/drawing/2014/main" val="2666147613"/>
                    </a:ext>
                  </a:extLst>
                </a:gridCol>
              </a:tblGrid>
              <a:tr h="370840">
                <a:tc gridSpan="2">
                  <a:txBody>
                    <a:bodyPr/>
                    <a:lstStyle/>
                    <a:p>
                      <a:r>
                        <a:rPr lang="en-ZA" sz="1600" dirty="0">
                          <a:solidFill>
                            <a:schemeClr val="bg1"/>
                          </a:solidFill>
                        </a:rPr>
                        <a:t>S10, S20, S31, S32, S40 – S70</a:t>
                      </a:r>
                    </a:p>
                  </a:txBody>
                  <a:tcPr>
                    <a:solidFill>
                      <a:srgbClr val="002060"/>
                    </a:solidFill>
                  </a:tcPr>
                </a:tc>
                <a:tc hMerge="1">
                  <a:txBody>
                    <a:bodyPr/>
                    <a:lstStyle/>
                    <a:p>
                      <a:endParaRPr lang="en-ZA" sz="1200" b="1" dirty="0">
                        <a:solidFill>
                          <a:schemeClr val="bg1"/>
                        </a:solidFill>
                      </a:endParaRPr>
                    </a:p>
                  </a:txBody>
                  <a:tcPr>
                    <a:solidFill>
                      <a:srgbClr val="002060"/>
                    </a:solidFill>
                  </a:tcPr>
                </a:tc>
                <a:extLst>
                  <a:ext uri="{0D108BD9-81ED-4DB2-BD59-A6C34878D82A}">
                    <a16:rowId xmlns:a16="http://schemas.microsoft.com/office/drawing/2014/main" val="920471999"/>
                  </a:ext>
                </a:extLst>
              </a:tr>
              <a:tr h="370840">
                <a:tc>
                  <a:txBody>
                    <a:bodyPr/>
                    <a:lstStyle/>
                    <a:p>
                      <a:r>
                        <a:rPr lang="en-US" sz="1200" dirty="0">
                          <a:solidFill>
                            <a:schemeClr val="tx1"/>
                          </a:solidFill>
                        </a:rPr>
                        <a:t>Main river/s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Great Kei</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787239725"/>
                  </a:ext>
                </a:extLst>
              </a:tr>
              <a:tr h="132796">
                <a:tc>
                  <a:txBody>
                    <a:bodyPr/>
                    <a:lstStyle/>
                    <a:p>
                      <a:r>
                        <a:rPr lang="en-US" sz="1200" dirty="0">
                          <a:solidFill>
                            <a:schemeClr val="tx1"/>
                          </a:solidFill>
                        </a:rPr>
                        <a:t>Tributaries</a:t>
                      </a:r>
                      <a:endParaRPr lang="en-ZA" sz="1200" dirty="0">
                        <a:solidFill>
                          <a:schemeClr val="tx1"/>
                        </a:solidFill>
                      </a:endParaRPr>
                    </a:p>
                  </a:txBody>
                  <a:tcPr>
                    <a:solidFill>
                      <a:schemeClr val="bg1">
                        <a:lumMod val="85000"/>
                      </a:schemeClr>
                    </a:solidFill>
                  </a:tcPr>
                </a:tc>
                <a:tc>
                  <a:txBody>
                    <a:bodyPr/>
                    <a:lstStyle/>
                    <a:p>
                      <a:pPr marL="0" indent="0">
                        <a:buFont typeface="Arial" panose="020B0604020202020204" pitchFamily="34" charset="0"/>
                        <a:buNone/>
                      </a:pPr>
                      <a:r>
                        <a:rPr lang="en-US" sz="1200" b="0" dirty="0"/>
                        <a:t>White-Kei, </a:t>
                      </a:r>
                      <a:r>
                        <a:rPr lang="en-US" sz="1200" b="0" dirty="0" err="1"/>
                        <a:t>Indwe</a:t>
                      </a:r>
                      <a:r>
                        <a:rPr lang="en-US" sz="1200" b="0" dirty="0"/>
                        <a:t>, </a:t>
                      </a:r>
                      <a:r>
                        <a:rPr lang="en-US" sz="1200" b="0" dirty="0" err="1"/>
                        <a:t>Klipplaat</a:t>
                      </a:r>
                      <a:r>
                        <a:rPr lang="en-US" sz="1200" b="0" dirty="0"/>
                        <a:t>, </a:t>
                      </a:r>
                      <a:r>
                        <a:rPr lang="en-US" sz="1200" b="0" dirty="0" err="1"/>
                        <a:t>Klaas</a:t>
                      </a:r>
                      <a:r>
                        <a:rPr lang="en-US" sz="1200" b="0" dirty="0"/>
                        <a:t> Smit, Black-Kei, </a:t>
                      </a:r>
                      <a:r>
                        <a:rPr lang="en-US" sz="1200" b="0" dirty="0" err="1"/>
                        <a:t>Tsomo</a:t>
                      </a:r>
                      <a:r>
                        <a:rPr lang="en-US" sz="1200" b="0" dirty="0"/>
                        <a:t>, </a:t>
                      </a:r>
                      <a:r>
                        <a:rPr lang="en-US" sz="1200" b="0" dirty="0" err="1"/>
                        <a:t>Kubusi</a:t>
                      </a:r>
                      <a:r>
                        <a:rPr lang="en-US" sz="1200" b="0" dirty="0"/>
                        <a:t>, Gcuwa</a:t>
                      </a:r>
                    </a:p>
                  </a:txBody>
                  <a:tcPr>
                    <a:solidFill>
                      <a:schemeClr val="bg1">
                        <a:lumMod val="85000"/>
                      </a:schemeClr>
                    </a:solidFill>
                  </a:tcPr>
                </a:tc>
                <a:extLst>
                  <a:ext uri="{0D108BD9-81ED-4DB2-BD59-A6C34878D82A}">
                    <a16:rowId xmlns:a16="http://schemas.microsoft.com/office/drawing/2014/main" val="4143416961"/>
                  </a:ext>
                </a:extLst>
              </a:tr>
              <a:tr h="370840">
                <a:tc>
                  <a:txBody>
                    <a:bodyPr/>
                    <a:lstStyle/>
                    <a:p>
                      <a:r>
                        <a:rPr lang="en-US" sz="1200" dirty="0">
                          <a:solidFill>
                            <a:schemeClr val="tx1"/>
                          </a:solidFill>
                        </a:rPr>
                        <a:t>Main dams</a:t>
                      </a:r>
                      <a:endParaRPr lang="en-ZA" sz="1200" dirty="0">
                        <a:solidFill>
                          <a:schemeClr val="tx1"/>
                        </a:solidFill>
                      </a:endParaRPr>
                    </a:p>
                  </a:txBody>
                  <a:tcPr>
                    <a:solidFill>
                      <a:schemeClr val="bg1">
                        <a:lumMod val="85000"/>
                      </a:schemeClr>
                    </a:solidFill>
                  </a:tcPr>
                </a:tc>
                <a:tc>
                  <a:txBody>
                    <a:bodyPr/>
                    <a:lstStyle/>
                    <a:p>
                      <a:r>
                        <a:rPr lang="en-US" sz="1200" b="0" kern="1200" dirty="0" err="1">
                          <a:solidFill>
                            <a:schemeClr val="tx1"/>
                          </a:solidFill>
                          <a:latin typeface="+mn-lt"/>
                          <a:ea typeface="+mn-ea"/>
                          <a:cs typeface="+mn-cs"/>
                        </a:rPr>
                        <a:t>Xonxa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Lubisi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Doringrivier</a:t>
                      </a:r>
                      <a:r>
                        <a:rPr lang="en-US" sz="1200" b="0" kern="1200" dirty="0">
                          <a:solidFill>
                            <a:schemeClr val="tx1"/>
                          </a:solidFill>
                          <a:latin typeface="+mn-lt"/>
                          <a:ea typeface="+mn-ea"/>
                          <a:cs typeface="+mn-cs"/>
                        </a:rPr>
                        <a:t>, Waterdown, </a:t>
                      </a:r>
                      <a:r>
                        <a:rPr lang="en-US" sz="1200" b="0" kern="1200" dirty="0" err="1">
                          <a:solidFill>
                            <a:schemeClr val="tx1"/>
                          </a:solidFill>
                          <a:latin typeface="+mn-lt"/>
                          <a:ea typeface="+mn-ea"/>
                          <a:cs typeface="+mn-cs"/>
                        </a:rPr>
                        <a:t>Bonkolo</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Oxkraal</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Ncora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Tsojana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Gubu</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Wriggleswade</a:t>
                      </a:r>
                      <a:r>
                        <a:rPr lang="en-US" sz="1200" b="0" kern="1200" dirty="0">
                          <a:solidFill>
                            <a:schemeClr val="tx1"/>
                          </a:solidFill>
                          <a:latin typeface="+mn-lt"/>
                          <a:ea typeface="+mn-ea"/>
                          <a:cs typeface="+mn-cs"/>
                        </a:rPr>
                        <a:t>, Gcuwa, </a:t>
                      </a:r>
                      <a:r>
                        <a:rPr lang="en-US" sz="1200" b="0" kern="1200" dirty="0" err="1">
                          <a:solidFill>
                            <a:schemeClr val="tx1"/>
                          </a:solidFill>
                          <a:latin typeface="+mn-lt"/>
                          <a:ea typeface="+mn-ea"/>
                          <a:cs typeface="+mn-cs"/>
                        </a:rPr>
                        <a:t>Xilinxa</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337141362"/>
                  </a:ext>
                </a:extLst>
              </a:tr>
              <a:tr h="370840">
                <a:tc>
                  <a:txBody>
                    <a:bodyPr/>
                    <a:lstStyle/>
                    <a:p>
                      <a:r>
                        <a:rPr lang="en-US" sz="1200" dirty="0">
                          <a:solidFill>
                            <a:schemeClr val="tx1"/>
                          </a:solidFill>
                        </a:rPr>
                        <a:t>Estuaries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Great Kei</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481964249"/>
                  </a:ext>
                </a:extLst>
              </a:tr>
              <a:tr h="370840">
                <a:tc>
                  <a:txBody>
                    <a:bodyPr/>
                    <a:lstStyle/>
                    <a:p>
                      <a:r>
                        <a:rPr lang="en-US" sz="1200" dirty="0">
                          <a:solidFill>
                            <a:schemeClr val="tx1"/>
                          </a:solidFill>
                        </a:rPr>
                        <a:t>Biodiversity importance</a:t>
                      </a:r>
                      <a:endParaRPr lang="en-ZA" sz="1200" dirty="0">
                        <a:solidFill>
                          <a:schemeClr val="tx1"/>
                        </a:solidFill>
                      </a:endParaRPr>
                    </a:p>
                  </a:txBody>
                  <a:tcPr>
                    <a:solidFill>
                      <a:schemeClr val="bg1">
                        <a:lumMod val="85000"/>
                      </a:schemeClr>
                    </a:solidFill>
                  </a:tcPr>
                </a:tc>
                <a:tc>
                  <a:txBody>
                    <a:bodyPr/>
                    <a:lstStyle/>
                    <a:p>
                      <a:pPr marL="0" indent="0">
                        <a:lnSpc>
                          <a:spcPct val="107000"/>
                        </a:lnSpc>
                        <a:buFont typeface="Arial" panose="020B0604020202020204" pitchFamily="34" charset="0"/>
                        <a:buNone/>
                      </a:pPr>
                      <a:r>
                        <a:rPr lang="en-GB" sz="1200" b="0" kern="1200" dirty="0" err="1">
                          <a:solidFill>
                            <a:schemeClr val="tx1"/>
                          </a:solidFill>
                          <a:latin typeface="+mn-lt"/>
                          <a:ea typeface="+mn-ea"/>
                          <a:cs typeface="+mn-cs"/>
                        </a:rPr>
                        <a:t>Qacu</a:t>
                      </a:r>
                      <a:r>
                        <a:rPr lang="en-GB" sz="1200" b="0" kern="1200" dirty="0">
                          <a:solidFill>
                            <a:schemeClr val="tx1"/>
                          </a:solidFill>
                          <a:latin typeface="+mn-lt"/>
                          <a:ea typeface="+mn-ea"/>
                          <a:cs typeface="+mn-cs"/>
                        </a:rPr>
                        <a:t> nature reserve and other small nature reserves</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2421429803"/>
                  </a:ext>
                </a:extLst>
              </a:tr>
              <a:tr h="370840">
                <a:tc>
                  <a:txBody>
                    <a:bodyPr/>
                    <a:lstStyle/>
                    <a:p>
                      <a:r>
                        <a:rPr lang="en-US" sz="1200" dirty="0">
                          <a:solidFill>
                            <a:schemeClr val="tx1"/>
                          </a:solidFill>
                        </a:rPr>
                        <a:t>Transfers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latin typeface="+mn-lt"/>
                          <a:ea typeface="+mn-ea"/>
                          <a:cs typeface="+mn-cs"/>
                        </a:rPr>
                        <a:t>Ncora</a:t>
                      </a:r>
                      <a:r>
                        <a:rPr lang="en-GB" sz="1200" b="0" kern="1200" dirty="0">
                          <a:solidFill>
                            <a:schemeClr val="tx1"/>
                          </a:solidFill>
                          <a:latin typeface="+mn-lt"/>
                          <a:ea typeface="+mn-ea"/>
                          <a:cs typeface="+mn-cs"/>
                        </a:rPr>
                        <a:t> Hydropower (generates up to 2MW of peaking power) and transfers to upper </a:t>
                      </a:r>
                      <a:r>
                        <a:rPr lang="en-GB" sz="1200" b="0" kern="1200" dirty="0" err="1">
                          <a:solidFill>
                            <a:schemeClr val="tx1"/>
                          </a:solidFill>
                          <a:latin typeface="+mn-lt"/>
                          <a:ea typeface="+mn-ea"/>
                          <a:cs typeface="+mn-cs"/>
                        </a:rPr>
                        <a:t>Mbashe</a:t>
                      </a:r>
                      <a:r>
                        <a:rPr lang="en-GB" sz="1200" b="0" kern="1200" dirty="0">
                          <a:solidFill>
                            <a:schemeClr val="tx1"/>
                          </a:solidFill>
                          <a:latin typeface="+mn-lt"/>
                          <a:ea typeface="+mn-ea"/>
                          <a:cs typeface="+mn-cs"/>
                        </a:rPr>
                        <a:t> River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Transfer of water from </a:t>
                      </a:r>
                      <a:r>
                        <a:rPr lang="en-GB" sz="1200" b="0" kern="1200" dirty="0" err="1">
                          <a:solidFill>
                            <a:schemeClr val="tx1"/>
                          </a:solidFill>
                          <a:latin typeface="+mn-lt"/>
                          <a:ea typeface="+mn-ea"/>
                          <a:cs typeface="+mn-cs"/>
                        </a:rPr>
                        <a:t>Wriggleswade</a:t>
                      </a:r>
                      <a:r>
                        <a:rPr lang="en-GB" sz="1200" b="0" kern="1200" dirty="0">
                          <a:solidFill>
                            <a:schemeClr val="tx1"/>
                          </a:solidFill>
                          <a:latin typeface="+mn-lt"/>
                          <a:ea typeface="+mn-ea"/>
                          <a:cs typeface="+mn-cs"/>
                        </a:rPr>
                        <a:t> Dam to R2 (Buffalo) catchment for domestic use</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883628134"/>
                  </a:ext>
                </a:extLst>
              </a:tr>
              <a:tr h="370840">
                <a:tc>
                  <a:txBody>
                    <a:bodyPr/>
                    <a:lstStyle/>
                    <a:p>
                      <a:r>
                        <a:rPr lang="en-US" sz="1200" dirty="0">
                          <a:solidFill>
                            <a:schemeClr val="tx1"/>
                          </a:solidFill>
                        </a:rPr>
                        <a:t>Main impacts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Agriculture, domestic, irrigation </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411554711"/>
                  </a:ext>
                </a:extLst>
              </a:tr>
            </a:tbl>
          </a:graphicData>
        </a:graphic>
      </p:graphicFrame>
      <p:graphicFrame>
        <p:nvGraphicFramePr>
          <p:cNvPr id="10" name="Table 2">
            <a:extLst>
              <a:ext uri="{FF2B5EF4-FFF2-40B4-BE49-F238E27FC236}">
                <a16:creationId xmlns:a16="http://schemas.microsoft.com/office/drawing/2014/main" id="{C0AD06C1-5B4F-4735-8EB9-D1A4A0E809D2}"/>
              </a:ext>
            </a:extLst>
          </p:cNvPr>
          <p:cNvGraphicFramePr>
            <a:graphicFrameLocks noGrp="1"/>
          </p:cNvGraphicFramePr>
          <p:nvPr>
            <p:extLst>
              <p:ext uri="{D42A27DB-BD31-4B8C-83A1-F6EECF244321}">
                <p14:modId xmlns:p14="http://schemas.microsoft.com/office/powerpoint/2010/main" val="190846748"/>
              </p:ext>
            </p:extLst>
          </p:nvPr>
        </p:nvGraphicFramePr>
        <p:xfrm>
          <a:off x="474467" y="668827"/>
          <a:ext cx="3882994" cy="3850640"/>
        </p:xfrm>
        <a:graphic>
          <a:graphicData uri="http://schemas.openxmlformats.org/drawingml/2006/table">
            <a:tbl>
              <a:tblPr firstRow="1" bandRow="1">
                <a:tableStyleId>{5940675A-B579-460E-94D1-54222C63F5DA}</a:tableStyleId>
              </a:tblPr>
              <a:tblGrid>
                <a:gridCol w="1013045">
                  <a:extLst>
                    <a:ext uri="{9D8B030D-6E8A-4147-A177-3AD203B41FA5}">
                      <a16:colId xmlns:a16="http://schemas.microsoft.com/office/drawing/2014/main" val="1796241195"/>
                    </a:ext>
                  </a:extLst>
                </a:gridCol>
                <a:gridCol w="2869949">
                  <a:extLst>
                    <a:ext uri="{9D8B030D-6E8A-4147-A177-3AD203B41FA5}">
                      <a16:colId xmlns:a16="http://schemas.microsoft.com/office/drawing/2014/main" val="2666147613"/>
                    </a:ext>
                  </a:extLst>
                </a:gridCol>
              </a:tblGrid>
              <a:tr h="370840">
                <a:tc gridSpan="2">
                  <a:txBody>
                    <a:bodyPr/>
                    <a:lstStyle/>
                    <a:p>
                      <a:r>
                        <a:rPr lang="en-ZA" sz="1600" dirty="0">
                          <a:solidFill>
                            <a:schemeClr val="bg1"/>
                          </a:solidFill>
                        </a:rPr>
                        <a:t>R10 – R50</a:t>
                      </a:r>
                    </a:p>
                  </a:txBody>
                  <a:tcPr>
                    <a:solidFill>
                      <a:srgbClr val="002060"/>
                    </a:solidFill>
                  </a:tcPr>
                </a:tc>
                <a:tc hMerge="1">
                  <a:txBody>
                    <a:bodyPr/>
                    <a:lstStyle/>
                    <a:p>
                      <a:endParaRPr lang="en-ZA" sz="1200" b="1" dirty="0">
                        <a:solidFill>
                          <a:schemeClr val="bg1"/>
                        </a:solidFill>
                      </a:endParaRPr>
                    </a:p>
                  </a:txBody>
                  <a:tcPr>
                    <a:solidFill>
                      <a:srgbClr val="002060"/>
                    </a:solidFill>
                  </a:tcPr>
                </a:tc>
                <a:extLst>
                  <a:ext uri="{0D108BD9-81ED-4DB2-BD59-A6C34878D82A}">
                    <a16:rowId xmlns:a16="http://schemas.microsoft.com/office/drawing/2014/main" val="920471999"/>
                  </a:ext>
                </a:extLst>
              </a:tr>
              <a:tr h="370840">
                <a:tc>
                  <a:txBody>
                    <a:bodyPr/>
                    <a:lstStyle/>
                    <a:p>
                      <a:r>
                        <a:rPr lang="en-US" sz="1200" dirty="0">
                          <a:solidFill>
                            <a:schemeClr val="tx1"/>
                          </a:solidFill>
                        </a:rPr>
                        <a:t>Main river/s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Keiskamma, Buffalo, Nahoon</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787239725"/>
                  </a:ext>
                </a:extLst>
              </a:tr>
              <a:tr h="132796">
                <a:tc>
                  <a:txBody>
                    <a:bodyPr/>
                    <a:lstStyle/>
                    <a:p>
                      <a:r>
                        <a:rPr lang="en-US" sz="1200" dirty="0">
                          <a:solidFill>
                            <a:schemeClr val="tx1"/>
                          </a:solidFill>
                        </a:rPr>
                        <a:t>Smaller systems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err="1">
                          <a:solidFill>
                            <a:schemeClr val="tx1"/>
                          </a:solidFill>
                          <a:latin typeface="+mn-lt"/>
                          <a:ea typeface="+mn-ea"/>
                          <a:cs typeface="+mn-cs"/>
                        </a:rPr>
                        <a:t>Tyume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Qinira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Gqunube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Kwelera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Kwenxura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Quko</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Tyolomnqa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Gxulu</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Bhirha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Mgwalana</a:t>
                      </a:r>
                      <a:endParaRPr lang="en-ZA" sz="1200" b="0" kern="1200" dirty="0">
                        <a:solidFill>
                          <a:schemeClr val="tx1"/>
                        </a:solidFill>
                        <a:latin typeface="+mn-lt"/>
                        <a:ea typeface="+mn-ea"/>
                        <a:cs typeface="+mn-cs"/>
                      </a:endParaRPr>
                    </a:p>
                    <a:p>
                      <a:pPr marL="0" indent="0">
                        <a:buFont typeface="Arial" panose="020B0604020202020204" pitchFamily="34" charset="0"/>
                        <a:buNone/>
                      </a:pPr>
                      <a:endParaRPr lang="en-US"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4143416961"/>
                  </a:ext>
                </a:extLst>
              </a:tr>
              <a:tr h="370840">
                <a:tc>
                  <a:txBody>
                    <a:bodyPr/>
                    <a:lstStyle/>
                    <a:p>
                      <a:r>
                        <a:rPr lang="en-US" sz="1200" dirty="0">
                          <a:solidFill>
                            <a:schemeClr val="tx1"/>
                          </a:solidFill>
                        </a:rPr>
                        <a:t>Main dams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Sandile, </a:t>
                      </a:r>
                      <a:r>
                        <a:rPr lang="en-US" sz="1200" b="0" kern="1200" dirty="0" err="1">
                          <a:solidFill>
                            <a:schemeClr val="tx1"/>
                          </a:solidFill>
                          <a:latin typeface="+mn-lt"/>
                          <a:ea typeface="+mn-ea"/>
                          <a:cs typeface="+mn-cs"/>
                        </a:rPr>
                        <a:t>Cata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Binfield</a:t>
                      </a:r>
                      <a:r>
                        <a:rPr lang="en-US" sz="1200" b="0" kern="1200" dirty="0">
                          <a:solidFill>
                            <a:schemeClr val="tx1"/>
                          </a:solidFill>
                          <a:latin typeface="+mn-lt"/>
                          <a:ea typeface="+mn-ea"/>
                          <a:cs typeface="+mn-cs"/>
                        </a:rPr>
                        <a:t>, Laing, </a:t>
                      </a:r>
                      <a:r>
                        <a:rPr lang="en-US" sz="1200" b="0" kern="1200" dirty="0" err="1">
                          <a:solidFill>
                            <a:schemeClr val="tx1"/>
                          </a:solidFill>
                          <a:latin typeface="+mn-lt"/>
                          <a:ea typeface="+mn-ea"/>
                          <a:cs typeface="+mn-cs"/>
                        </a:rPr>
                        <a:t>Rooikrantz</a:t>
                      </a:r>
                      <a:r>
                        <a:rPr lang="en-US" sz="1200" b="0" kern="1200" dirty="0">
                          <a:solidFill>
                            <a:schemeClr val="tx1"/>
                          </a:solidFill>
                          <a:latin typeface="+mn-lt"/>
                          <a:ea typeface="+mn-ea"/>
                          <a:cs typeface="+mn-cs"/>
                        </a:rPr>
                        <a:t>, Bridle Drift, </a:t>
                      </a:r>
                      <a:r>
                        <a:rPr lang="en-GB" sz="1200" b="0" kern="1200" dirty="0">
                          <a:solidFill>
                            <a:schemeClr val="tx1"/>
                          </a:solidFill>
                          <a:latin typeface="+mn-lt"/>
                          <a:ea typeface="+mn-ea"/>
                          <a:cs typeface="+mn-cs"/>
                        </a:rPr>
                        <a:t>Nahoon</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337141362"/>
                  </a:ext>
                </a:extLst>
              </a:tr>
              <a:tr h="370840">
                <a:tc>
                  <a:txBody>
                    <a:bodyPr/>
                    <a:lstStyle/>
                    <a:p>
                      <a:r>
                        <a:rPr lang="en-US" sz="1200" dirty="0">
                          <a:solidFill>
                            <a:schemeClr val="tx1"/>
                          </a:solidFill>
                        </a:rPr>
                        <a:t>Estuaries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Bira, Keiskamma, Buffalo, </a:t>
                      </a:r>
                      <a:r>
                        <a:rPr lang="en-US" sz="1200" b="0" kern="1200" dirty="0" err="1">
                          <a:solidFill>
                            <a:schemeClr val="tx1"/>
                          </a:solidFill>
                          <a:latin typeface="+mn-lt"/>
                          <a:ea typeface="+mn-ea"/>
                          <a:cs typeface="+mn-cs"/>
                        </a:rPr>
                        <a:t>Haga-Haga</a:t>
                      </a:r>
                      <a:r>
                        <a:rPr lang="en-US" sz="1200" b="0" kern="1200" dirty="0">
                          <a:solidFill>
                            <a:schemeClr val="tx1"/>
                          </a:solidFill>
                          <a:latin typeface="+mn-lt"/>
                          <a:ea typeface="+mn-ea"/>
                          <a:cs typeface="+mn-cs"/>
                        </a:rPr>
                        <a:t>, Nahoon</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481964249"/>
                  </a:ext>
                </a:extLst>
              </a:tr>
              <a:tr h="370840">
                <a:tc>
                  <a:txBody>
                    <a:bodyPr/>
                    <a:lstStyle/>
                    <a:p>
                      <a:r>
                        <a:rPr lang="en-US" sz="1200" dirty="0">
                          <a:solidFill>
                            <a:schemeClr val="tx1"/>
                          </a:solidFill>
                        </a:rPr>
                        <a:t>Biodiversity importance</a:t>
                      </a:r>
                      <a:endParaRPr lang="en-ZA" sz="1200" dirty="0">
                        <a:solidFill>
                          <a:schemeClr val="tx1"/>
                        </a:solidFill>
                      </a:endParaRPr>
                    </a:p>
                  </a:txBody>
                  <a:tcPr>
                    <a:solidFill>
                      <a:schemeClr val="bg1">
                        <a:lumMod val="85000"/>
                      </a:schemeClr>
                    </a:solidFill>
                  </a:tcPr>
                </a:tc>
                <a:tc>
                  <a:txBody>
                    <a:bodyPr/>
                    <a:lstStyle/>
                    <a:p>
                      <a:r>
                        <a:rPr lang="en-ZA" sz="1200" b="0" kern="1200" dirty="0" err="1">
                          <a:solidFill>
                            <a:schemeClr val="tx1"/>
                          </a:solidFill>
                          <a:latin typeface="+mn-lt"/>
                          <a:ea typeface="+mn-ea"/>
                          <a:cs typeface="+mn-cs"/>
                        </a:rPr>
                        <a:t>Amathole</a:t>
                      </a:r>
                      <a:r>
                        <a:rPr lang="en-ZA" sz="1200" b="0" kern="1200" dirty="0">
                          <a:solidFill>
                            <a:schemeClr val="tx1"/>
                          </a:solidFill>
                          <a:latin typeface="+mn-lt"/>
                          <a:ea typeface="+mn-ea"/>
                          <a:cs typeface="+mn-cs"/>
                        </a:rPr>
                        <a:t> marine protected area</a:t>
                      </a:r>
                    </a:p>
                    <a:p>
                      <a:r>
                        <a:rPr lang="en-ZA" sz="1200" b="0" kern="1200" dirty="0" err="1">
                          <a:solidFill>
                            <a:schemeClr val="tx1"/>
                          </a:solidFill>
                          <a:latin typeface="+mn-lt"/>
                          <a:ea typeface="+mn-ea"/>
                          <a:cs typeface="+mn-cs"/>
                        </a:rPr>
                        <a:t>Nahoon</a:t>
                      </a:r>
                      <a:r>
                        <a:rPr lang="en-ZA" sz="1200" b="0" kern="1200" dirty="0">
                          <a:solidFill>
                            <a:schemeClr val="tx1"/>
                          </a:solidFill>
                          <a:latin typeface="+mn-lt"/>
                          <a:ea typeface="+mn-ea"/>
                          <a:cs typeface="+mn-cs"/>
                        </a:rPr>
                        <a:t> nature reserve</a:t>
                      </a:r>
                    </a:p>
                  </a:txBody>
                  <a:tcPr>
                    <a:solidFill>
                      <a:schemeClr val="bg1">
                        <a:lumMod val="85000"/>
                      </a:schemeClr>
                    </a:solidFill>
                  </a:tcPr>
                </a:tc>
                <a:extLst>
                  <a:ext uri="{0D108BD9-81ED-4DB2-BD59-A6C34878D82A}">
                    <a16:rowId xmlns:a16="http://schemas.microsoft.com/office/drawing/2014/main" val="2421429803"/>
                  </a:ext>
                </a:extLst>
              </a:tr>
              <a:tr h="370840">
                <a:tc>
                  <a:txBody>
                    <a:bodyPr/>
                    <a:lstStyle/>
                    <a:p>
                      <a:r>
                        <a:rPr lang="en-US" sz="1200" dirty="0">
                          <a:solidFill>
                            <a:schemeClr val="tx1"/>
                          </a:solidFill>
                        </a:rPr>
                        <a:t>Transfers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latin typeface="+mn-lt"/>
                          <a:ea typeface="+mn-ea"/>
                          <a:cs typeface="+mn-cs"/>
                        </a:rPr>
                        <a:t>Wriggleswade</a:t>
                      </a:r>
                      <a:r>
                        <a:rPr lang="en-GB" sz="1200" b="0" kern="1200" dirty="0">
                          <a:solidFill>
                            <a:schemeClr val="tx1"/>
                          </a:solidFill>
                          <a:latin typeface="+mn-lt"/>
                          <a:ea typeface="+mn-ea"/>
                          <a:cs typeface="+mn-cs"/>
                        </a:rPr>
                        <a:t> Dam (Kei system) to the Buffalo and </a:t>
                      </a:r>
                      <a:r>
                        <a:rPr lang="en-GB" sz="1200" b="0" kern="1200" dirty="0" err="1">
                          <a:solidFill>
                            <a:schemeClr val="tx1"/>
                          </a:solidFill>
                          <a:latin typeface="+mn-lt"/>
                          <a:ea typeface="+mn-ea"/>
                          <a:cs typeface="+mn-cs"/>
                        </a:rPr>
                        <a:t>Nahoon</a:t>
                      </a:r>
                      <a:r>
                        <a:rPr lang="en-GB" sz="1200" b="0" kern="1200" dirty="0">
                          <a:solidFill>
                            <a:schemeClr val="tx1"/>
                          </a:solidFill>
                          <a:latin typeface="+mn-lt"/>
                          <a:ea typeface="+mn-ea"/>
                          <a:cs typeface="+mn-cs"/>
                        </a:rPr>
                        <a:t> Rivers</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883628134"/>
                  </a:ext>
                </a:extLst>
              </a:tr>
              <a:tr h="370840">
                <a:tc>
                  <a:txBody>
                    <a:bodyPr/>
                    <a:lstStyle/>
                    <a:p>
                      <a:r>
                        <a:rPr lang="en-US" sz="1200" dirty="0">
                          <a:solidFill>
                            <a:schemeClr val="tx1"/>
                          </a:solidFill>
                        </a:rPr>
                        <a:t>Main impacts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Domestic, irrigation </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411554711"/>
                  </a:ext>
                </a:extLst>
              </a:tr>
            </a:tbl>
          </a:graphicData>
        </a:graphic>
      </p:graphicFrame>
    </p:spTree>
    <p:extLst>
      <p:ext uri="{BB962C8B-B14F-4D97-AF65-F5344CB8AC3E}">
        <p14:creationId xmlns:p14="http://schemas.microsoft.com/office/powerpoint/2010/main" val="287250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1D0A22-1203-458E-B46B-C6F5B4C2A9FE}"/>
              </a:ext>
            </a:extLst>
          </p:cNvPr>
          <p:cNvPicPr>
            <a:picLocks noChangeAspect="1"/>
          </p:cNvPicPr>
          <p:nvPr/>
        </p:nvPicPr>
        <p:blipFill>
          <a:blip r:embed="rId3"/>
          <a:stretch>
            <a:fillRect/>
          </a:stretch>
        </p:blipFill>
        <p:spPr>
          <a:xfrm>
            <a:off x="539551" y="948179"/>
            <a:ext cx="7704856" cy="5773297"/>
          </a:xfrm>
          <a:prstGeom prst="rect">
            <a:avLst/>
          </a:prstGeom>
        </p:spPr>
      </p:pic>
      <p:sp>
        <p:nvSpPr>
          <p:cNvPr id="9" name="Title 7"/>
          <p:cNvSpPr>
            <a:spLocks noGrp="1" noChangeArrowheads="1"/>
          </p:cNvSpPr>
          <p:nvPr>
            <p:ph type="title"/>
          </p:nvPr>
        </p:nvSpPr>
        <p:spPr bwMode="auto">
          <a:xfrm>
            <a:off x="0" y="167434"/>
            <a:ext cx="9124950" cy="646331"/>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Study Area: </a:t>
            </a: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Rivers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(Drainage Region T)</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8</a:t>
            </a:fld>
            <a:endParaRPr lang="en-ZA"/>
          </a:p>
        </p:txBody>
      </p:sp>
      <p:sp>
        <p:nvSpPr>
          <p:cNvPr id="11" name="TextBox 10">
            <a:extLst>
              <a:ext uri="{FF2B5EF4-FFF2-40B4-BE49-F238E27FC236}">
                <a16:creationId xmlns:a16="http://schemas.microsoft.com/office/drawing/2014/main" id="{DEB7EC92-9BB4-44BB-8930-169742C7B3B0}"/>
              </a:ext>
            </a:extLst>
          </p:cNvPr>
          <p:cNvSpPr txBox="1"/>
          <p:nvPr/>
        </p:nvSpPr>
        <p:spPr>
          <a:xfrm>
            <a:off x="-756592" y="3068960"/>
            <a:ext cx="184731" cy="369332"/>
          </a:xfrm>
          <a:prstGeom prst="rect">
            <a:avLst/>
          </a:prstGeom>
          <a:noFill/>
        </p:spPr>
        <p:txBody>
          <a:bodyPr wrap="none" rtlCol="0">
            <a:spAutoFit/>
          </a:bodyPr>
          <a:lstStyle/>
          <a:p>
            <a:endParaRPr lang="en-ZA" dirty="0"/>
          </a:p>
        </p:txBody>
      </p:sp>
      <p:graphicFrame>
        <p:nvGraphicFramePr>
          <p:cNvPr id="7" name="Table 2">
            <a:extLst>
              <a:ext uri="{FF2B5EF4-FFF2-40B4-BE49-F238E27FC236}">
                <a16:creationId xmlns:a16="http://schemas.microsoft.com/office/drawing/2014/main" id="{93AC2B6F-5805-44F1-9F30-BD13EADEE314}"/>
              </a:ext>
            </a:extLst>
          </p:cNvPr>
          <p:cNvGraphicFramePr>
            <a:graphicFrameLocks noGrp="1"/>
          </p:cNvGraphicFramePr>
          <p:nvPr>
            <p:extLst>
              <p:ext uri="{D42A27DB-BD31-4B8C-83A1-F6EECF244321}">
                <p14:modId xmlns:p14="http://schemas.microsoft.com/office/powerpoint/2010/main" val="2809880220"/>
              </p:ext>
            </p:extLst>
          </p:nvPr>
        </p:nvGraphicFramePr>
        <p:xfrm>
          <a:off x="1757316" y="948179"/>
          <a:ext cx="7287096" cy="3957320"/>
        </p:xfrm>
        <a:graphic>
          <a:graphicData uri="http://schemas.openxmlformats.org/drawingml/2006/table">
            <a:tbl>
              <a:tblPr firstRow="1" bandRow="1">
                <a:tableStyleId>{5940675A-B579-460E-94D1-54222C63F5DA}</a:tableStyleId>
              </a:tblPr>
              <a:tblGrid>
                <a:gridCol w="1031151">
                  <a:extLst>
                    <a:ext uri="{9D8B030D-6E8A-4147-A177-3AD203B41FA5}">
                      <a16:colId xmlns:a16="http://schemas.microsoft.com/office/drawing/2014/main" val="1796241195"/>
                    </a:ext>
                  </a:extLst>
                </a:gridCol>
                <a:gridCol w="6255945">
                  <a:extLst>
                    <a:ext uri="{9D8B030D-6E8A-4147-A177-3AD203B41FA5}">
                      <a16:colId xmlns:a16="http://schemas.microsoft.com/office/drawing/2014/main" val="2666147613"/>
                    </a:ext>
                  </a:extLst>
                </a:gridCol>
              </a:tblGrid>
              <a:tr h="370840">
                <a:tc gridSpan="2">
                  <a:txBody>
                    <a:bodyPr/>
                    <a:lstStyle/>
                    <a:p>
                      <a:r>
                        <a:rPr lang="en-ZA" sz="1600" dirty="0">
                          <a:solidFill>
                            <a:schemeClr val="bg1"/>
                          </a:solidFill>
                        </a:rPr>
                        <a:t>T11 – T13, T20, T60 – T90</a:t>
                      </a:r>
                    </a:p>
                  </a:txBody>
                  <a:tcPr>
                    <a:solidFill>
                      <a:srgbClr val="002060"/>
                    </a:solidFill>
                  </a:tcPr>
                </a:tc>
                <a:tc hMerge="1">
                  <a:txBody>
                    <a:bodyPr/>
                    <a:lstStyle/>
                    <a:p>
                      <a:endParaRPr lang="en-ZA" sz="1200" b="1" dirty="0">
                        <a:solidFill>
                          <a:schemeClr val="bg1"/>
                        </a:solidFill>
                      </a:endParaRPr>
                    </a:p>
                  </a:txBody>
                  <a:tcPr>
                    <a:solidFill>
                      <a:srgbClr val="002060"/>
                    </a:solidFill>
                  </a:tcPr>
                </a:tc>
                <a:extLst>
                  <a:ext uri="{0D108BD9-81ED-4DB2-BD59-A6C34878D82A}">
                    <a16:rowId xmlns:a16="http://schemas.microsoft.com/office/drawing/2014/main" val="920471999"/>
                  </a:ext>
                </a:extLst>
              </a:tr>
              <a:tr h="370840">
                <a:tc>
                  <a:txBody>
                    <a:bodyPr/>
                    <a:lstStyle/>
                    <a:p>
                      <a:r>
                        <a:rPr lang="en-US" sz="1200" dirty="0">
                          <a:solidFill>
                            <a:schemeClr val="tx1"/>
                          </a:solidFill>
                        </a:rPr>
                        <a:t>Main river/s</a:t>
                      </a:r>
                      <a:endParaRPr lang="en-ZA" sz="1200" dirty="0">
                        <a:solidFill>
                          <a:schemeClr val="tx1"/>
                        </a:solidFill>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Mbashe, Mthatha</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787239725"/>
                  </a:ext>
                </a:extLst>
              </a:tr>
              <a:tr h="132796">
                <a:tc>
                  <a:txBody>
                    <a:bodyPr/>
                    <a:lstStyle/>
                    <a:p>
                      <a:r>
                        <a:rPr lang="en-US" sz="1200" dirty="0">
                          <a:solidFill>
                            <a:schemeClr val="tx1"/>
                          </a:solidFill>
                        </a:rPr>
                        <a:t>Other systems</a:t>
                      </a:r>
                      <a:endParaRPr lang="en-ZA" sz="1200" dirty="0">
                        <a:solidFill>
                          <a:schemeClr val="tx1"/>
                        </a:solidFill>
                      </a:endParaRPr>
                    </a:p>
                  </a:txBody>
                  <a:tcPr>
                    <a:solidFill>
                      <a:schemeClr val="bg1">
                        <a:lumMod val="85000"/>
                      </a:schemeClr>
                    </a:solidFill>
                  </a:tcPr>
                </a:tc>
                <a:tc>
                  <a:txBody>
                    <a:bodyPr/>
                    <a:lstStyle/>
                    <a:p>
                      <a:pPr marL="0" indent="0">
                        <a:buFont typeface="Arial" panose="020B0604020202020204" pitchFamily="34" charset="0"/>
                        <a:buNone/>
                      </a:pPr>
                      <a:r>
                        <a:rPr lang="en-US" sz="1200" b="0" kern="1200" dirty="0" err="1">
                          <a:solidFill>
                            <a:schemeClr val="tx1"/>
                          </a:solidFill>
                          <a:latin typeface="+mn-lt"/>
                          <a:ea typeface="+mn-ea"/>
                          <a:cs typeface="+mn-cs"/>
                        </a:rPr>
                        <a:t>Xuka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Mgwali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Mzamba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Mtentu</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Msikaba</a:t>
                      </a:r>
                      <a:r>
                        <a:rPr lang="en-US" sz="1200" b="0" kern="1200" dirty="0">
                          <a:solidFill>
                            <a:schemeClr val="tx1"/>
                          </a:solidFill>
                          <a:latin typeface="+mn-lt"/>
                          <a:ea typeface="+mn-ea"/>
                          <a:cs typeface="+mn-cs"/>
                        </a:rPr>
                        <a:t>, Mzintlava, </a:t>
                      </a:r>
                      <a:r>
                        <a:rPr lang="en-US" sz="1200" b="0" kern="1200" dirty="0" err="1">
                          <a:solidFill>
                            <a:schemeClr val="tx1"/>
                          </a:solidFill>
                          <a:latin typeface="+mn-lt"/>
                          <a:ea typeface="+mn-ea"/>
                          <a:cs typeface="+mn-cs"/>
                        </a:rPr>
                        <a:t>Mntafufu</a:t>
                      </a:r>
                      <a:r>
                        <a:rPr lang="en-US" sz="1200" b="0" kern="1200" dirty="0">
                          <a:solidFill>
                            <a:schemeClr val="tx1"/>
                          </a:solidFill>
                          <a:latin typeface="+mn-lt"/>
                          <a:ea typeface="+mn-ea"/>
                          <a:cs typeface="+mn-cs"/>
                        </a:rPr>
                        <a:t>, Mngazi, </a:t>
                      </a:r>
                      <a:r>
                        <a:rPr lang="en-US" sz="1200" b="0" kern="1200" dirty="0" err="1">
                          <a:solidFill>
                            <a:schemeClr val="tx1"/>
                          </a:solidFill>
                          <a:latin typeface="+mn-lt"/>
                          <a:ea typeface="+mn-ea"/>
                          <a:cs typeface="+mn-cs"/>
                        </a:rPr>
                        <a:t>Mngazana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Mtakatye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Mdumbi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Nenga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Mncwasa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Xora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Nqabarha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Shixini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Qhorha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Kobonqaba</a:t>
                      </a:r>
                      <a:endParaRPr lang="en-US"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4143416961"/>
                  </a:ext>
                </a:extLst>
              </a:tr>
              <a:tr h="370840">
                <a:tc>
                  <a:txBody>
                    <a:bodyPr/>
                    <a:lstStyle/>
                    <a:p>
                      <a:r>
                        <a:rPr lang="en-US" sz="1200" dirty="0">
                          <a:solidFill>
                            <a:schemeClr val="tx1"/>
                          </a:solidFill>
                        </a:rPr>
                        <a:t>Main dams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Umtata, </a:t>
                      </a:r>
                      <a:r>
                        <a:rPr lang="en-US" sz="1200" b="0" kern="1200" dirty="0" err="1">
                          <a:solidFill>
                            <a:schemeClr val="tx1"/>
                          </a:solidFill>
                          <a:latin typeface="+mn-lt"/>
                          <a:ea typeface="+mn-ea"/>
                          <a:cs typeface="+mn-cs"/>
                        </a:rPr>
                        <a:t>Mabeleni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Corana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Mlanga,Magwa</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337141362"/>
                  </a:ext>
                </a:extLst>
              </a:tr>
              <a:tr h="370840">
                <a:tc>
                  <a:txBody>
                    <a:bodyPr/>
                    <a:lstStyle/>
                    <a:p>
                      <a:r>
                        <a:rPr lang="en-US" sz="1200" dirty="0">
                          <a:solidFill>
                            <a:schemeClr val="tx1"/>
                          </a:solidFill>
                        </a:rPr>
                        <a:t>Estuaries</a:t>
                      </a:r>
                      <a:endParaRPr lang="en-ZA" sz="1200" dirty="0">
                        <a:solidFill>
                          <a:schemeClr val="tx1"/>
                        </a:solidFill>
                      </a:endParaRPr>
                    </a:p>
                  </a:txBody>
                  <a:tcPr>
                    <a:solidFill>
                      <a:schemeClr val="bg1">
                        <a:lumMod val="85000"/>
                      </a:schemeClr>
                    </a:solidFill>
                  </a:tcPr>
                </a:tc>
                <a:tc>
                  <a:txBody>
                    <a:bodyPr/>
                    <a:lstStyle/>
                    <a:p>
                      <a:r>
                        <a:rPr lang="en-US" sz="1200" b="0" kern="1200" dirty="0" err="1">
                          <a:solidFill>
                            <a:schemeClr val="tx1"/>
                          </a:solidFill>
                          <a:latin typeface="+mn-lt"/>
                          <a:ea typeface="+mn-ea"/>
                          <a:cs typeface="+mn-cs"/>
                        </a:rPr>
                        <a:t>Nqabara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Mbashe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Xora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Mtata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Mngazi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Mntatutu</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Mzintlava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Msikaba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Mtentu</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481964249"/>
                  </a:ext>
                </a:extLst>
              </a:tr>
              <a:tr h="370840">
                <a:tc>
                  <a:txBody>
                    <a:bodyPr/>
                    <a:lstStyle/>
                    <a:p>
                      <a:r>
                        <a:rPr lang="en-US" sz="1200" dirty="0">
                          <a:solidFill>
                            <a:schemeClr val="tx1"/>
                          </a:solidFill>
                        </a:rPr>
                        <a:t>Biodiversity importance</a:t>
                      </a:r>
                      <a:endParaRPr lang="en-ZA" sz="1200" dirty="0">
                        <a:solidFill>
                          <a:schemeClr val="tx1"/>
                        </a:solidFill>
                      </a:endParaRPr>
                    </a:p>
                  </a:txBody>
                  <a:tcPr>
                    <a:solidFill>
                      <a:schemeClr val="bg1">
                        <a:lumMod val="85000"/>
                      </a:schemeClr>
                    </a:solidFill>
                  </a:tcPr>
                </a:tc>
                <a:tc>
                  <a:txBody>
                    <a:bodyPr/>
                    <a:lstStyle/>
                    <a:p>
                      <a:r>
                        <a:rPr lang="en-ZA" sz="1200" b="0" kern="1200" dirty="0" err="1">
                          <a:solidFill>
                            <a:schemeClr val="tx1"/>
                          </a:solidFill>
                          <a:latin typeface="+mn-lt"/>
                          <a:ea typeface="+mn-ea"/>
                          <a:cs typeface="+mn-cs"/>
                        </a:rPr>
                        <a:t>Dwesa-Cwebe</a:t>
                      </a:r>
                      <a:r>
                        <a:rPr lang="en-ZA" sz="1200" b="0" kern="1200" dirty="0">
                          <a:solidFill>
                            <a:schemeClr val="tx1"/>
                          </a:solidFill>
                          <a:latin typeface="+mn-lt"/>
                          <a:ea typeface="+mn-ea"/>
                          <a:cs typeface="+mn-cs"/>
                        </a:rPr>
                        <a:t> marine protect area</a:t>
                      </a:r>
                    </a:p>
                    <a:p>
                      <a:r>
                        <a:rPr lang="en-US" sz="1200" b="0" kern="1200" dirty="0" err="1">
                          <a:solidFill>
                            <a:schemeClr val="tx1"/>
                          </a:solidFill>
                          <a:latin typeface="+mn-lt"/>
                          <a:ea typeface="+mn-ea"/>
                          <a:cs typeface="+mn-cs"/>
                        </a:rPr>
                        <a:t>Pondoland</a:t>
                      </a:r>
                      <a:r>
                        <a:rPr lang="en-US" sz="1200" b="0" kern="1200" dirty="0">
                          <a:solidFill>
                            <a:schemeClr val="tx1"/>
                          </a:solidFill>
                          <a:latin typeface="+mn-lt"/>
                          <a:ea typeface="+mn-ea"/>
                          <a:cs typeface="+mn-cs"/>
                        </a:rPr>
                        <a:t> protected area</a:t>
                      </a:r>
                    </a:p>
                  </a:txBody>
                  <a:tcPr>
                    <a:solidFill>
                      <a:schemeClr val="bg1">
                        <a:lumMod val="85000"/>
                      </a:schemeClr>
                    </a:solidFill>
                  </a:tcPr>
                </a:tc>
                <a:extLst>
                  <a:ext uri="{0D108BD9-81ED-4DB2-BD59-A6C34878D82A}">
                    <a16:rowId xmlns:a16="http://schemas.microsoft.com/office/drawing/2014/main" val="2421429803"/>
                  </a:ext>
                </a:extLst>
              </a:tr>
              <a:tr h="370840">
                <a:tc>
                  <a:txBody>
                    <a:bodyPr/>
                    <a:lstStyle/>
                    <a:p>
                      <a:r>
                        <a:rPr lang="en-US" sz="1200" dirty="0">
                          <a:solidFill>
                            <a:schemeClr val="tx1"/>
                          </a:solidFill>
                        </a:rPr>
                        <a:t>Transfers</a:t>
                      </a:r>
                      <a:endParaRPr lang="en-ZA" sz="1200" dirty="0">
                        <a:solidFill>
                          <a:schemeClr val="tx1"/>
                        </a:solidFill>
                      </a:endParaRPr>
                    </a:p>
                  </a:txBody>
                  <a:tcPr>
                    <a:solidFill>
                      <a:schemeClr val="bg1">
                        <a:lumMod val="85000"/>
                      </a:schemeClr>
                    </a:solidFill>
                  </a:tcPr>
                </a:tc>
                <a:tc>
                  <a:txBody>
                    <a:bodyPr/>
                    <a:lstStyle/>
                    <a:p>
                      <a:pPr lvl="0"/>
                      <a:r>
                        <a:rPr lang="en-GB" sz="1200" b="0" kern="1200" dirty="0">
                          <a:solidFill>
                            <a:schemeClr val="tx1"/>
                          </a:solidFill>
                          <a:latin typeface="+mn-lt"/>
                          <a:ea typeface="+mn-ea"/>
                          <a:cs typeface="+mn-cs"/>
                        </a:rPr>
                        <a:t>Colly Wobbles Hydropower scheme (generates up to 42MW of power)</a:t>
                      </a:r>
                      <a:endParaRPr lang="en-ZA"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Flows in the </a:t>
                      </a:r>
                      <a:r>
                        <a:rPr lang="en-GB" sz="1200" b="0" kern="1200" dirty="0" err="1">
                          <a:solidFill>
                            <a:schemeClr val="tx1"/>
                          </a:solidFill>
                          <a:latin typeface="+mn-lt"/>
                          <a:ea typeface="+mn-ea"/>
                          <a:cs typeface="+mn-cs"/>
                        </a:rPr>
                        <a:t>Mbashe</a:t>
                      </a:r>
                      <a:r>
                        <a:rPr lang="en-GB" sz="1200" b="0" kern="1200" dirty="0">
                          <a:solidFill>
                            <a:schemeClr val="tx1"/>
                          </a:solidFill>
                          <a:latin typeface="+mn-lt"/>
                          <a:ea typeface="+mn-ea"/>
                          <a:cs typeface="+mn-cs"/>
                        </a:rPr>
                        <a:t> are supported through releases from the </a:t>
                      </a:r>
                      <a:r>
                        <a:rPr lang="en-GB" sz="1200" b="0" kern="1200" dirty="0" err="1">
                          <a:solidFill>
                            <a:schemeClr val="tx1"/>
                          </a:solidFill>
                          <a:latin typeface="+mn-lt"/>
                          <a:ea typeface="+mn-ea"/>
                          <a:cs typeface="+mn-cs"/>
                        </a:rPr>
                        <a:t>Ncora</a:t>
                      </a:r>
                      <a:r>
                        <a:rPr lang="en-GB" sz="1200" b="0" kern="1200" dirty="0">
                          <a:solidFill>
                            <a:schemeClr val="tx1"/>
                          </a:solidFill>
                          <a:latin typeface="+mn-lt"/>
                          <a:ea typeface="+mn-ea"/>
                          <a:cs typeface="+mn-cs"/>
                        </a:rPr>
                        <a:t> Dam (that are transfers from the Kei system to the </a:t>
                      </a:r>
                      <a:r>
                        <a:rPr lang="en-GB" sz="1200" b="0" kern="1200" dirty="0" err="1">
                          <a:solidFill>
                            <a:schemeClr val="tx1"/>
                          </a:solidFill>
                          <a:latin typeface="+mn-lt"/>
                          <a:ea typeface="+mn-ea"/>
                          <a:cs typeface="+mn-cs"/>
                        </a:rPr>
                        <a:t>Mbashe</a:t>
                      </a:r>
                      <a:r>
                        <a:rPr lang="en-GB" sz="1200" b="0" kern="1200" dirty="0">
                          <a:solidFill>
                            <a:schemeClr val="tx1"/>
                          </a:solidFill>
                          <a:latin typeface="+mn-lt"/>
                          <a:ea typeface="+mn-ea"/>
                          <a:cs typeface="+mn-cs"/>
                        </a:rPr>
                        <a:t> catchment) (T13)</a:t>
                      </a:r>
                    </a:p>
                    <a:p>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1st and 2nd Falls hydropower (Mthatha River, generates up to 6 and 11M of power respectively) (T20)</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3883628134"/>
                  </a:ext>
                </a:extLst>
              </a:tr>
              <a:tr h="370840">
                <a:tc>
                  <a:txBody>
                    <a:bodyPr/>
                    <a:lstStyle/>
                    <a:p>
                      <a:r>
                        <a:rPr lang="en-US" sz="1200" dirty="0">
                          <a:solidFill>
                            <a:schemeClr val="tx1"/>
                          </a:solidFill>
                        </a:rPr>
                        <a:t>Main impacts</a:t>
                      </a:r>
                      <a:endParaRPr lang="en-ZA" sz="1200" dirty="0">
                        <a:solidFill>
                          <a:schemeClr val="tx1"/>
                        </a:solidFill>
                      </a:endParaRPr>
                    </a:p>
                  </a:txBody>
                  <a:tcPr>
                    <a:solidFill>
                      <a:schemeClr val="bg1">
                        <a:lumMod val="85000"/>
                      </a:schemeClr>
                    </a:solidFill>
                  </a:tcPr>
                </a:tc>
                <a:tc>
                  <a:txBody>
                    <a:bodyPr/>
                    <a:lstStyle/>
                    <a:p>
                      <a:r>
                        <a:rPr lang="en-US" sz="1200" b="0" kern="1200" dirty="0">
                          <a:solidFill>
                            <a:schemeClr val="tx1"/>
                          </a:solidFill>
                          <a:latin typeface="+mn-lt"/>
                          <a:ea typeface="+mn-ea"/>
                          <a:cs typeface="+mn-cs"/>
                        </a:rPr>
                        <a:t>Afforestation, domestic</a:t>
                      </a:r>
                      <a:endParaRPr lang="en-ZA" sz="1200" b="0" kern="1200" dirty="0">
                        <a:solidFill>
                          <a:schemeClr val="tx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411554711"/>
                  </a:ext>
                </a:extLst>
              </a:tr>
            </a:tbl>
          </a:graphicData>
        </a:graphic>
      </p:graphicFrame>
    </p:spTree>
    <p:extLst>
      <p:ext uri="{BB962C8B-B14F-4D97-AF65-F5344CB8AC3E}">
        <p14:creationId xmlns:p14="http://schemas.microsoft.com/office/powerpoint/2010/main" val="6148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noChangeArrowheads="1"/>
          </p:cNvSpPr>
          <p:nvPr>
            <p:ph type="title"/>
          </p:nvPr>
        </p:nvSpPr>
        <p:spPr bwMode="auto">
          <a:xfrm>
            <a:off x="0" y="198212"/>
            <a:ext cx="9124950" cy="584775"/>
          </a:xfrm>
          <a:prstGeom prst="rect">
            <a:avLst/>
          </a:prstGeom>
          <a:solidFill>
            <a:schemeClr val="accent5">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182880" bIns="45720" numCol="1" anchor="ctr" anchorCtr="0" compatLnSpc="1">
            <a:prstTxWarp prst="textNoShape">
              <a:avLst/>
            </a:prstTxWarp>
            <a:spAutoFit/>
          </a:bodyPr>
          <a:lstStyle/>
          <a:p>
            <a:pPr algn="l">
              <a:spcAft>
                <a:spcPts val="600"/>
              </a:spcAft>
            </a:pPr>
            <a:r>
              <a:rPr lang="en-US" sz="2800" b="1">
                <a:solidFill>
                  <a:srgbClr val="FFFFFF"/>
                </a:solidFill>
                <a:effectLst>
                  <a:outerShdw blurRad="38100" dist="38100" dir="2700000" algn="tl">
                    <a:srgbClr val="000000">
                      <a:alpha val="43137"/>
                    </a:srgbClr>
                  </a:outerShdw>
                </a:effectLst>
                <a:latin typeface="Century Gothic" panose="020B0502020202020204" pitchFamily="34" charset="0"/>
              </a:rPr>
              <a:t>Study </a:t>
            </a:r>
            <a:r>
              <a:rPr lang="en-US" sz="2800" b="1" dirty="0">
                <a:solidFill>
                  <a:srgbClr val="FFFFFF"/>
                </a:solidFill>
                <a:effectLst>
                  <a:outerShdw blurRad="38100" dist="38100" dir="2700000" algn="tl">
                    <a:srgbClr val="000000">
                      <a:alpha val="43137"/>
                    </a:srgbClr>
                  </a:outerShdw>
                </a:effectLst>
                <a:latin typeface="Century Gothic" panose="020B0502020202020204" pitchFamily="34" charset="0"/>
              </a:rPr>
              <a:t>Area: Wetlands </a:t>
            </a:r>
            <a:endParaRPr lang="en-ZA" sz="2800" b="1"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
        <p:nvSpPr>
          <p:cNvPr id="8" name="Slide Number Placeholder 7"/>
          <p:cNvSpPr>
            <a:spLocks noGrp="1"/>
          </p:cNvSpPr>
          <p:nvPr>
            <p:ph type="sldNum" sz="quarter" idx="12"/>
          </p:nvPr>
        </p:nvSpPr>
        <p:spPr/>
        <p:txBody>
          <a:bodyPr/>
          <a:lstStyle/>
          <a:p>
            <a:fld id="{212AE970-E955-4E79-9CA7-874CA946C027}" type="slidenum">
              <a:rPr lang="en-ZA" smtClean="0"/>
              <a:pPr/>
              <a:t>9</a:t>
            </a:fld>
            <a:endParaRPr lang="en-ZA"/>
          </a:p>
        </p:txBody>
      </p:sp>
      <p:sp>
        <p:nvSpPr>
          <p:cNvPr id="7" name="Content Placeholder 5"/>
          <p:cNvSpPr>
            <a:spLocks noGrp="1"/>
          </p:cNvSpPr>
          <p:nvPr>
            <p:ph sz="half" idx="1"/>
          </p:nvPr>
        </p:nvSpPr>
        <p:spPr>
          <a:xfrm>
            <a:off x="187044" y="866291"/>
            <a:ext cx="8424936" cy="3922991"/>
          </a:xfrm>
        </p:spPr>
        <p:txBody>
          <a:bodyPr vert="horz" lIns="91440" tIns="45720" rIns="91440" bIns="45720" rtlCol="0" anchor="t">
            <a:normAutofit/>
          </a:bodyPr>
          <a:lstStyle/>
          <a:p>
            <a:r>
              <a:rPr lang="en-ZA" sz="2200" dirty="0"/>
              <a:t>Most wetlands occur in the Kei, Mbashe, Tsitsikamma and Fish catchments</a:t>
            </a:r>
          </a:p>
          <a:p>
            <a:r>
              <a:rPr lang="en-US" sz="2200" dirty="0"/>
              <a:t>Key trends of wetlands:</a:t>
            </a:r>
          </a:p>
          <a:p>
            <a:pPr lvl="1"/>
            <a:r>
              <a:rPr lang="en-ZA" sz="2200" i="1" dirty="0"/>
              <a:t>Wetland occurrence in relation to the aridity gradient</a:t>
            </a:r>
          </a:p>
          <a:p>
            <a:pPr lvl="1"/>
            <a:r>
              <a:rPr lang="en-ZA" sz="2200" i="1" dirty="0"/>
              <a:t>Extent of wetlands in the </a:t>
            </a:r>
            <a:r>
              <a:rPr lang="en-ZA" sz="2200" i="1" dirty="0" err="1"/>
              <a:t>Mzimvubu</a:t>
            </a:r>
            <a:r>
              <a:rPr lang="en-ZA" sz="2200" i="1" dirty="0"/>
              <a:t> compared to study area</a:t>
            </a:r>
            <a:endParaRPr lang="en-ZA" sz="2200" i="1" dirty="0">
              <a:cs typeface="Calibri"/>
            </a:endParaRPr>
          </a:p>
          <a:p>
            <a:pPr lvl="1"/>
            <a:r>
              <a:rPr lang="en-ZA" sz="2200" i="1" dirty="0"/>
              <a:t>Present ecological state in relation to land-use and the aridity gradient</a:t>
            </a:r>
          </a:p>
          <a:p>
            <a:pPr marL="457200" lvl="1" indent="0">
              <a:buNone/>
            </a:pPr>
            <a:endParaRPr lang="en-US" sz="2200" dirty="0"/>
          </a:p>
          <a:p>
            <a:pPr marL="457200" lvl="1" indent="0">
              <a:buNone/>
            </a:pPr>
            <a:endParaRPr lang="en-ZA" sz="2200" b="1" i="1" dirty="0"/>
          </a:p>
        </p:txBody>
      </p:sp>
      <p:pic>
        <p:nvPicPr>
          <p:cNvPr id="5" name="Picture 4">
            <a:extLst>
              <a:ext uri="{FF2B5EF4-FFF2-40B4-BE49-F238E27FC236}">
                <a16:creationId xmlns:a16="http://schemas.microsoft.com/office/drawing/2014/main" id="{D4AF0207-E218-4862-9ADA-CD9773498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8" y="4359253"/>
            <a:ext cx="3807569" cy="2498747"/>
          </a:xfrm>
          <a:prstGeom prst="rect">
            <a:avLst/>
          </a:prstGeom>
        </p:spPr>
      </p:pic>
      <p:pic>
        <p:nvPicPr>
          <p:cNvPr id="6" name="Picture 5">
            <a:extLst>
              <a:ext uri="{FF2B5EF4-FFF2-40B4-BE49-F238E27FC236}">
                <a16:creationId xmlns:a16="http://schemas.microsoft.com/office/drawing/2014/main" id="{C0932EEA-9522-431B-A4C6-8EBEF446B4CE}"/>
              </a:ext>
            </a:extLst>
          </p:cNvPr>
          <p:cNvPicPr>
            <a:picLocks noChangeAspect="1"/>
          </p:cNvPicPr>
          <p:nvPr/>
        </p:nvPicPr>
        <p:blipFill rotWithShape="1">
          <a:blip r:embed="rId4">
            <a:extLst>
              <a:ext uri="{28A0092B-C50C-407E-A947-70E740481C1C}">
                <a14:useLocalDpi xmlns:a14="http://schemas.microsoft.com/office/drawing/2010/main" val="0"/>
              </a:ext>
            </a:extLst>
          </a:blip>
          <a:srcRect r="4484"/>
          <a:stretch/>
        </p:blipFill>
        <p:spPr>
          <a:xfrm>
            <a:off x="3789870" y="4359253"/>
            <a:ext cx="5354130" cy="2498747"/>
          </a:xfrm>
          <a:prstGeom prst="rect">
            <a:avLst/>
          </a:prstGeom>
        </p:spPr>
      </p:pic>
    </p:spTree>
    <p:extLst>
      <p:ext uri="{BB962C8B-B14F-4D97-AF65-F5344CB8AC3E}">
        <p14:creationId xmlns:p14="http://schemas.microsoft.com/office/powerpoint/2010/main" val="1207401103"/>
      </p:ext>
    </p:extLst>
  </p:cSld>
  <p:clrMapOvr>
    <a:masterClrMapping/>
  </p:clrMapOvr>
</p:sld>
</file>

<file path=ppt/theme/theme1.xml><?xml version="1.0" encoding="utf-8"?>
<a:theme xmlns:a="http://schemas.openxmlformats.org/drawingml/2006/main" name="CO-BRANDED DHS &amp; DWS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3451</TotalTime>
  <Words>4967</Words>
  <Application>Microsoft Office PowerPoint</Application>
  <PresentationFormat>On-screen Show (4:3)</PresentationFormat>
  <Paragraphs>828</Paragraphs>
  <Slides>55</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Century Gothic</vt:lpstr>
      <vt:lpstr>Courier New</vt:lpstr>
      <vt:lpstr>Verdana</vt:lpstr>
      <vt:lpstr>Wingdings</vt:lpstr>
      <vt:lpstr>CO-BRANDED DHS &amp; DWS PRESENTATION</vt:lpstr>
      <vt:lpstr>PowerPoint Presentation</vt:lpstr>
      <vt:lpstr>Study objectives</vt:lpstr>
      <vt:lpstr>Studies In tandem</vt:lpstr>
      <vt:lpstr>Study Area</vt:lpstr>
      <vt:lpstr>Study Area: Rivers (Drainage Regions: K, L and M)</vt:lpstr>
      <vt:lpstr>Study Area: Rivers (Drainage Region Q)</vt:lpstr>
      <vt:lpstr>Study Area: Rivers (Drainage Regions R &amp;S) </vt:lpstr>
      <vt:lpstr>Study Area: Rivers (Drainage Region T)</vt:lpstr>
      <vt:lpstr>Study Area: Wetlands </vt:lpstr>
      <vt:lpstr>Study Area: Wetlands </vt:lpstr>
      <vt:lpstr>Study Area: Groundwater</vt:lpstr>
      <vt:lpstr>Study Area: Groundwater occurrence</vt:lpstr>
      <vt:lpstr>Study Area: Groundwater quality</vt:lpstr>
      <vt:lpstr>Study Area: Groundwater stressed areas</vt:lpstr>
      <vt:lpstr>Study Area: Groundwater recharge</vt:lpstr>
      <vt:lpstr>Study Area: Estuaries </vt:lpstr>
      <vt:lpstr>Study Approach </vt:lpstr>
      <vt:lpstr>Study Approach </vt:lpstr>
      <vt:lpstr>Study Approach </vt:lpstr>
      <vt:lpstr>Main Tasks for the study</vt:lpstr>
      <vt:lpstr>Task 1: Project Inception</vt:lpstr>
      <vt:lpstr>Task 3: Determine EWR, BHN &amp; WR Classes</vt:lpstr>
      <vt:lpstr>Task 4: Determine RQOs</vt:lpstr>
      <vt:lpstr>Socio-economics: Process</vt:lpstr>
      <vt:lpstr>Socio-economics: Tasks</vt:lpstr>
      <vt:lpstr>Socio-economics: Approach for scenario evaluation</vt:lpstr>
      <vt:lpstr>Water Resource Modelling</vt:lpstr>
      <vt:lpstr>Tea Break</vt:lpstr>
      <vt:lpstr>Workings and Results</vt:lpstr>
      <vt:lpstr>Information available: Rivers</vt:lpstr>
      <vt:lpstr>Key Gaps: Rivers</vt:lpstr>
      <vt:lpstr>Key Gaps: Rivers</vt:lpstr>
      <vt:lpstr>Key Gaps: Rivers</vt:lpstr>
      <vt:lpstr>Information available and key gaps: Wetlands</vt:lpstr>
      <vt:lpstr>Information available: Groundwater</vt:lpstr>
      <vt:lpstr>Key Gaps:  Groundwater</vt:lpstr>
      <vt:lpstr>Information available and key gaps: Estuaries</vt:lpstr>
      <vt:lpstr>Information available and key gaps: Socio-economics  </vt:lpstr>
      <vt:lpstr>Key Gaps: Integrated</vt:lpstr>
      <vt:lpstr>Integrated Units of Analysis (IUAs) </vt:lpstr>
      <vt:lpstr>Integrated Units of Analysis: Delineation  </vt:lpstr>
      <vt:lpstr>Integrated Units of Analysis: Delineation</vt:lpstr>
      <vt:lpstr>Integrated Units of Analysis: Criteria </vt:lpstr>
      <vt:lpstr>Delineated IUAs (19)</vt:lpstr>
      <vt:lpstr>Delineated IUAs (19)</vt:lpstr>
      <vt:lpstr>Delineated IUAs: IUA_K01, KL01, L01 </vt:lpstr>
      <vt:lpstr>Delineated IUAs: IUA_LN01, M01, NQ01</vt:lpstr>
      <vt:lpstr>Delineated IUAs: IUA_P01</vt:lpstr>
      <vt:lpstr>Delineated IUAs: IUA_Q01, Q02, Q03 </vt:lpstr>
      <vt:lpstr>Delineated IUAs: IUA_R01, R02</vt:lpstr>
      <vt:lpstr>Delineated IUAs: IUA_S01, S02, S03</vt:lpstr>
      <vt:lpstr>Delineated IUAs: IUA_T01, T02, T03, T04</vt:lpstr>
      <vt:lpstr>Next steps…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Mulangaphuma Lawrence</cp:lastModifiedBy>
  <cp:revision>213</cp:revision>
  <cp:lastPrinted>2015-09-29T13:16:43Z</cp:lastPrinted>
  <dcterms:created xsi:type="dcterms:W3CDTF">2012-08-01T10:33:21Z</dcterms:created>
  <dcterms:modified xsi:type="dcterms:W3CDTF">2022-04-19T11:54:48Z</dcterms:modified>
</cp:coreProperties>
</file>