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9" r:id="rId8"/>
    <p:sldId id="264" r:id="rId9"/>
    <p:sldId id="266" r:id="rId10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A3"/>
    <a:srgbClr val="66FF33"/>
    <a:srgbClr val="BCFFA7"/>
    <a:srgbClr val="CBECFD"/>
    <a:srgbClr val="FFF3F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7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t>2014/03/04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0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3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3/4/2014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827213" y="2251075"/>
            <a:ext cx="5089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TECHNICAL PROGRESS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Futura Md BT" panose="020B0602020204020303" pitchFamily="34" charset="0"/>
              </a:rPr>
              <a:t>Presented by:</a:t>
            </a:r>
          </a:p>
          <a:p>
            <a:pPr eaLnBrk="1" hangingPunct="1"/>
            <a:r>
              <a:rPr lang="en-US" altLang="en-US" sz="3200" smtClean="0">
                <a:solidFill>
                  <a:schemeClr val="bg1"/>
                </a:solidFill>
                <a:latin typeface="Futura Md BT" panose="020B0602020204020303" pitchFamily="34" charset="0"/>
              </a:rPr>
              <a:t>Delana Louw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smtClean="0">
                <a:solidFill>
                  <a:schemeClr val="bg1"/>
                </a:solidFill>
                <a:latin typeface="Futura Md BT" panose="020B0602020204020303" pitchFamily="34" charset="0"/>
              </a:rPr>
              <a:t>Rivers for Africa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smtClean="0">
                <a:solidFill>
                  <a:schemeClr val="bg1"/>
                </a:solidFill>
                <a:latin typeface="Futura Md BT" panose="020B0602020204020303" pitchFamily="34" charset="0"/>
              </a:rPr>
              <a:t>17 March 2014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555" y="145652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PROJECT PLAN &amp; STUDY TASKS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1555" y="1382003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  <a:latin typeface="Futura Md BT" pitchFamily="34" charset="0"/>
              </a:rPr>
              <a:t>1.  Status quo, IUA delineation</a:t>
            </a:r>
            <a:endParaRPr lang="en-ZA" sz="2400" b="1" dirty="0">
              <a:solidFill>
                <a:srgbClr val="FF0000"/>
              </a:solidFill>
              <a:latin typeface="Futura Md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609" y="890453"/>
            <a:ext cx="254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Futura Md BT" pitchFamily="34" charset="0"/>
              </a:rPr>
              <a:t>TECHNICAL STEPS</a:t>
            </a:r>
            <a:endParaRPr lang="en-ZA" sz="20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1" y="2399088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3.  Quantify EWRs &amp; links to EGSA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654" y="3404139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4.  ID &amp; evaluate scenarios in IWRM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1555" y="5788109"/>
            <a:ext cx="4088674" cy="679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Futura Md BT" pitchFamily="34" charset="0"/>
              </a:rPr>
              <a:t>6</a:t>
            </a:r>
            <a:r>
              <a:rPr lang="en-ZA" sz="2400" b="1" dirty="0" smtClean="0">
                <a:solidFill>
                  <a:schemeClr val="tx1"/>
                </a:solidFill>
                <a:latin typeface="Futura Md BT" pitchFamily="34" charset="0"/>
              </a:rPr>
              <a:t>.  RQO</a:t>
            </a:r>
            <a:endParaRPr lang="en-ZA" sz="24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2609" y="1521583"/>
            <a:ext cx="254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latin typeface="Futura Md BT" pitchFamily="34" charset="0"/>
              </a:rPr>
              <a:t>OTHER STEPS</a:t>
            </a:r>
            <a:endParaRPr lang="en-ZA" sz="20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4319084" y="3627496"/>
            <a:ext cx="4088674" cy="91182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smtClean="0">
                <a:solidFill>
                  <a:srgbClr val="FF0000"/>
                </a:solidFill>
                <a:latin typeface="Futura Md BT" pitchFamily="34" charset="0"/>
              </a:rPr>
              <a:t>2a Visioning</a:t>
            </a:r>
          </a:p>
          <a:p>
            <a:pPr algn="ctr"/>
            <a:r>
              <a:rPr lang="en-ZA" b="1" smtClean="0">
                <a:solidFill>
                  <a:srgbClr val="FFFF00"/>
                </a:solidFill>
                <a:latin typeface="Futura Md BT" pitchFamily="34" charset="0"/>
              </a:rPr>
              <a:t>2b Stakeholder process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6493697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latin typeface="Futura Md BT" pitchFamily="34" charset="0"/>
              </a:rPr>
              <a:t>8. Capacity Building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5542890" y="3765845"/>
            <a:ext cx="4088674" cy="67926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Futura Md BT" pitchFamily="34" charset="0"/>
              </a:rPr>
              <a:t>8. Gazetting</a:t>
            </a:r>
            <a:endParaRPr lang="en-ZA" sz="2400" b="1" dirty="0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349138" y="2061272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Down Arrow 20"/>
          <p:cNvSpPr/>
          <p:nvPr/>
        </p:nvSpPr>
        <p:spPr>
          <a:xfrm>
            <a:off x="2387237" y="3078357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Down Arrow 21"/>
          <p:cNvSpPr/>
          <p:nvPr/>
        </p:nvSpPr>
        <p:spPr>
          <a:xfrm>
            <a:off x="2380533" y="4105479"/>
            <a:ext cx="313509" cy="23508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Up-Down Arrow 22"/>
          <p:cNvSpPr/>
          <p:nvPr/>
        </p:nvSpPr>
        <p:spPr>
          <a:xfrm>
            <a:off x="4707346" y="1721638"/>
            <a:ext cx="520700" cy="4177445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6357601" y="775126"/>
            <a:ext cx="2002265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  <a:latin typeface="Futura Md BT" pitchFamily="34" charset="0"/>
              </a:rPr>
              <a:t>In process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4760" y="768956"/>
            <a:ext cx="1757391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0000"/>
                </a:solidFill>
                <a:latin typeface="Futura Md BT" pitchFamily="34" charset="0"/>
              </a:rPr>
              <a:t>Complete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2349138" y="5317945"/>
            <a:ext cx="313509" cy="4701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Rounded Rectangle 26"/>
          <p:cNvSpPr/>
          <p:nvPr/>
        </p:nvSpPr>
        <p:spPr>
          <a:xfrm>
            <a:off x="461555" y="4340562"/>
            <a:ext cx="4088674" cy="11690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  <a:latin typeface="Futura Md BT" pitchFamily="34" charset="0"/>
              </a:rPr>
              <a:t>5</a:t>
            </a:r>
            <a:r>
              <a:rPr lang="en-ZA" sz="2400" b="1" smtClean="0">
                <a:solidFill>
                  <a:srgbClr val="FFFF00"/>
                </a:solidFill>
                <a:latin typeface="Futura Md BT" pitchFamily="34" charset="0"/>
              </a:rPr>
              <a:t>.  Evaluate scenarios with stakeholders and determine MC</a:t>
            </a:r>
            <a:endParaRPr lang="en-ZA" sz="2400" b="1" dirty="0">
              <a:solidFill>
                <a:srgbClr val="FFFF00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29636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1: STATUS QUO &amp; IUA DELINEATION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98036"/>
            <a:ext cx="81534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Task completed.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Purpose of task is to select homogenous areas that can be managed as an entity (IUA), and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to determine the status quo of the IUAs.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The output in essence is a sustainable base configuration that equates to the present state.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Changes in this status are measured when evaluating operational scenarios within IWRM (Step 4).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mtClean="0"/>
              <a:t>33 </a:t>
            </a:r>
            <a:r>
              <a:rPr lang="en-ZA" dirty="0" smtClean="0"/>
              <a:t>IUAs identified, each with nodes.</a:t>
            </a:r>
          </a:p>
        </p:txBody>
      </p:sp>
    </p:spTree>
    <p:extLst>
      <p:ext uri="{BB962C8B-B14F-4D97-AF65-F5344CB8AC3E}">
        <p14:creationId xmlns:p14="http://schemas.microsoft.com/office/powerpoint/2010/main" val="2634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3: QUANTIFY EWRS AND LINKS TO EGSA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6121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1644957"/>
            <a:ext cx="81534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mtClean="0"/>
              <a:t>Task complete (draft report – end of the month)</a:t>
            </a:r>
            <a:endParaRPr lang="en-ZA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Purpose of task is to determine EWRs at each biophysical node.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EGSAs are identified and key EGSA that can change with changes with scenarios highlighted.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Output is EWRs as flow duration tables for </a:t>
            </a:r>
            <a:r>
              <a:rPr lang="en-ZA" smtClean="0"/>
              <a:t>each node</a:t>
            </a:r>
            <a:endParaRPr lang="en-ZA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189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 4: ID AND EVALUATE SCs WITHIN IWRM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6121"/>
            <a:ext cx="815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756" y="1060757"/>
            <a:ext cx="888274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First task: Determine preliminary operational scenarios and test with stakeholders.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ZA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smtClean="0"/>
              <a:t>Next</a:t>
            </a:r>
            <a:r>
              <a:rPr lang="en-ZA" dirty="0" smtClean="0"/>
              <a:t>: Determining consequences of scenarios,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Ranking scenarios,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Make study team recommendation,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Take consequences </a:t>
            </a:r>
            <a:r>
              <a:rPr lang="en-ZA" smtClean="0"/>
              <a:t>and draft </a:t>
            </a:r>
            <a:r>
              <a:rPr lang="en-ZA" dirty="0" smtClean="0"/>
              <a:t>MC to stakeholders</a:t>
            </a:r>
          </a:p>
        </p:txBody>
      </p:sp>
    </p:spTree>
    <p:extLst>
      <p:ext uri="{BB962C8B-B14F-4D97-AF65-F5344CB8AC3E}">
        <p14:creationId xmlns:p14="http://schemas.microsoft.com/office/powerpoint/2010/main" val="24899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RECAP OF PROCESS TO DETERMINE MC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5866770" y="1448580"/>
            <a:ext cx="3162706" cy="79041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water quality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746124" y="1756055"/>
            <a:ext cx="3162706" cy="790412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Services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23777" y="1486241"/>
            <a:ext cx="15278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Status Quo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00805" y="1333008"/>
            <a:ext cx="1653251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operational scenarios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5501126" y="2085934"/>
            <a:ext cx="3162706" cy="856595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tlCol="0" anchor="t" anchorCtr="0">
            <a:no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consequences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5257170" y="2490314"/>
            <a:ext cx="3162706" cy="18345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consequences</a:t>
            </a:r>
          </a:p>
          <a:p>
            <a:pPr algn="ctr"/>
            <a:endParaRPr lang="en-Z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FROM STATUS QUO? (PREDICT CONSEQUENCES)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62371" y="3095762"/>
            <a:ext cx="204816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Management Classes for each Scenario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47771" y="3196184"/>
            <a:ext cx="2002632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future operational scenario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49179" y="4697572"/>
            <a:ext cx="2064345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CLASS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038927" y="1765656"/>
            <a:ext cx="174585" cy="15625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5" name="Right Arrow 34"/>
          <p:cNvSpPr/>
          <p:nvPr/>
        </p:nvSpPr>
        <p:spPr>
          <a:xfrm>
            <a:off x="4954056" y="1598787"/>
            <a:ext cx="414278" cy="33373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6" name="Right Arrow 35"/>
          <p:cNvSpPr/>
          <p:nvPr/>
        </p:nvSpPr>
        <p:spPr>
          <a:xfrm rot="10800000">
            <a:off x="4788405" y="3511797"/>
            <a:ext cx="446640" cy="39032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7" name="Right Arrow 36"/>
          <p:cNvSpPr/>
          <p:nvPr/>
        </p:nvSpPr>
        <p:spPr>
          <a:xfrm flipH="1" flipV="1">
            <a:off x="2371388" y="3609379"/>
            <a:ext cx="193392" cy="19516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  <p:sp>
        <p:nvSpPr>
          <p:cNvPr id="38" name="Right Arrow 37"/>
          <p:cNvSpPr/>
          <p:nvPr/>
        </p:nvSpPr>
        <p:spPr>
          <a:xfrm rot="5400000" flipV="1">
            <a:off x="1223636" y="4230245"/>
            <a:ext cx="315433" cy="48229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9654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538" y="978433"/>
            <a:ext cx="2446732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scenarios and associated MC with stakeholders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66820" y="1112283"/>
            <a:ext cx="224863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scenario and draft MC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3848" y="1124744"/>
            <a:ext cx="224863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trade-offs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6004" y="2918988"/>
            <a:ext cx="2248632" cy="408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DWA decision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3848" y="2785000"/>
            <a:ext cx="2248632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57010" y="3973979"/>
            <a:ext cx="3755700" cy="1021556"/>
          </a:xfrm>
          <a:prstGeom prst="roundRect">
            <a:avLst/>
          </a:prstGeom>
          <a:solidFill>
            <a:srgbClr val="00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(&amp; CATCHMENT </a:t>
            </a:r>
            <a:r>
              <a:rPr lang="en-ZA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CONFIGURATION) &amp; RQOs 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GAZETTED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784" y="2973628"/>
            <a:ext cx="2248632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Gazetting process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>
            <a:stCxn id="4" idx="3"/>
            <a:endCxn id="6" idx="1"/>
          </p:cNvCxnSpPr>
          <p:nvPr/>
        </p:nvCxnSpPr>
        <p:spPr>
          <a:xfrm flipV="1">
            <a:off x="2651270" y="1482289"/>
            <a:ext cx="552578" cy="692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5" idx="1"/>
          </p:cNvCxnSpPr>
          <p:nvPr/>
        </p:nvCxnSpPr>
        <p:spPr>
          <a:xfrm flipV="1">
            <a:off x="5452480" y="1469828"/>
            <a:ext cx="614340" cy="12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 flipH="1">
            <a:off x="7140320" y="1827372"/>
            <a:ext cx="50816" cy="10916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8" idx="3"/>
          </p:cNvCxnSpPr>
          <p:nvPr/>
        </p:nvCxnSpPr>
        <p:spPr>
          <a:xfrm flipH="1">
            <a:off x="5452480" y="3123300"/>
            <a:ext cx="563524" cy="192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  <a:endCxn id="10" idx="3"/>
          </p:cNvCxnSpPr>
          <p:nvPr/>
        </p:nvCxnSpPr>
        <p:spPr>
          <a:xfrm flipH="1">
            <a:off x="2647416" y="3142545"/>
            <a:ext cx="556432" cy="353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2"/>
            <a:endCxn id="9" idx="1"/>
          </p:cNvCxnSpPr>
          <p:nvPr/>
        </p:nvCxnSpPr>
        <p:spPr>
          <a:xfrm rot="16200000" flipH="1">
            <a:off x="1188802" y="3716549"/>
            <a:ext cx="1102506" cy="43391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-1" y="36192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RECAP OF PROCESS TO DETERMINE MC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116" y="1951672"/>
            <a:ext cx="776036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3600" b="1" smtClean="0">
                <a:latin typeface="Futura Md BT" pitchFamily="34" charset="0"/>
              </a:rPr>
              <a:t>To prepare stakeholders for their role in the determination of the MC an illustration using a test catchment will be provided during this meeting</a:t>
            </a:r>
          </a:p>
          <a:p>
            <a:endParaRPr lang="en-ZA" sz="3600" b="1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43" y="3068150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smtClean="0">
                <a:latin typeface="Futura Md BT" pitchFamily="34" charset="0"/>
              </a:rPr>
              <a:t>END</a:t>
            </a:r>
            <a:endParaRPr lang="en-ZA" sz="2800" b="1" dirty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354</Words>
  <Application>Microsoft Office PowerPoint</Application>
  <PresentationFormat>On-screen Show (4:3)</PresentationFormat>
  <Paragraphs>61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Delana</cp:lastModifiedBy>
  <cp:revision>77</cp:revision>
  <cp:lastPrinted>2013-10-30T08:24:30Z</cp:lastPrinted>
  <dcterms:created xsi:type="dcterms:W3CDTF">2012-08-01T10:33:21Z</dcterms:created>
  <dcterms:modified xsi:type="dcterms:W3CDTF">2014-03-04T09:44:55Z</dcterms:modified>
</cp:coreProperties>
</file>