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7" r:id="rId2"/>
    <p:sldId id="282" r:id="rId3"/>
    <p:sldId id="258" r:id="rId4"/>
    <p:sldId id="274" r:id="rId5"/>
    <p:sldId id="273" r:id="rId6"/>
    <p:sldId id="275" r:id="rId7"/>
    <p:sldId id="286" r:id="rId8"/>
    <p:sldId id="283" r:id="rId9"/>
    <p:sldId id="276" r:id="rId10"/>
    <p:sldId id="277" r:id="rId11"/>
    <p:sldId id="278" r:id="rId12"/>
    <p:sldId id="284" r:id="rId13"/>
    <p:sldId id="279" r:id="rId14"/>
    <p:sldId id="280" r:id="rId15"/>
    <p:sldId id="281" r:id="rId16"/>
    <p:sldId id="285" r:id="rId17"/>
  </p:sldIdLst>
  <p:sldSz cx="9144000" cy="6858000" type="screen4x3"/>
  <p:notesSz cx="9979025" cy="6834188"/>
  <p:defaultTextStyle>
    <a:defPPr>
      <a:defRPr lang="en-US"/>
    </a:defPPr>
    <a:lvl1pPr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FFA7"/>
    <a:srgbClr val="66FF33"/>
    <a:srgbClr val="D6FFC9"/>
    <a:srgbClr val="B9FFA3"/>
    <a:srgbClr val="FFFFCC"/>
    <a:srgbClr val="CBECFD"/>
    <a:srgbClr val="FFF3F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5" autoAdjust="0"/>
    <p:restoredTop sz="94643" autoAdjust="0"/>
  </p:normalViewPr>
  <p:slideViewPr>
    <p:cSldViewPr snapToGrid="0" snapToObjects="1">
      <p:cViewPr>
        <p:scale>
          <a:sx n="77" d="100"/>
          <a:sy n="77" d="100"/>
        </p:scale>
        <p:origin x="-114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ED3A25-822F-4109-9147-762E40ADD92D}" type="doc">
      <dgm:prSet loTypeId="urn:microsoft.com/office/officeart/2005/8/layout/process4" loCatId="list" qsTypeId="urn:microsoft.com/office/officeart/2005/8/quickstyle/simple1" qsCatId="simple" csTypeId="urn:microsoft.com/office/officeart/2005/8/colors/accent2_2" csCatId="accent2" phldr="1"/>
      <dgm:spPr/>
      <dgm:t>
        <a:bodyPr/>
        <a:lstStyle/>
        <a:p>
          <a:endParaRPr lang="en-ZA"/>
        </a:p>
      </dgm:t>
    </dgm:pt>
    <dgm:pt modelId="{97AC5849-DBA3-4490-97D0-497614889A9B}">
      <dgm:prSet phldrT="[Text]" custT="1"/>
      <dgm:spPr>
        <a:solidFill>
          <a:schemeClr val="accent3">
            <a:lumMod val="75000"/>
          </a:schemeClr>
        </a:solidFill>
      </dgm:spPr>
      <dgm:t>
        <a:bodyPr/>
        <a:lstStyle/>
        <a:p>
          <a:pPr>
            <a:spcBef>
              <a:spcPts val="600"/>
            </a:spcBef>
            <a:spcAft>
              <a:spcPts val="0"/>
            </a:spcAft>
          </a:pPr>
          <a:r>
            <a:rPr lang="en-ZA" sz="1800" b="1" dirty="0" smtClean="0">
              <a:latin typeface="Futura Md BT" panose="020B0602020204020303" pitchFamily="34" charset="0"/>
            </a:rPr>
            <a:t>1: Delineate units of analysis and describe the status quo</a:t>
          </a:r>
          <a:endParaRPr lang="en-ZA" sz="1800" b="1" dirty="0">
            <a:latin typeface="Futura Md BT" panose="020B0602020204020303" pitchFamily="34" charset="0"/>
          </a:endParaRPr>
        </a:p>
      </dgm:t>
    </dgm:pt>
    <dgm:pt modelId="{E58A0234-8C91-4B6F-88AA-84DFB7C66B9C}" type="parTrans" cxnId="{6F3BB218-1B21-4D50-B6B5-AEBF09D78863}">
      <dgm:prSet/>
      <dgm:spPr/>
      <dgm:t>
        <a:bodyPr/>
        <a:lstStyle/>
        <a:p>
          <a:pPr>
            <a:spcBef>
              <a:spcPts val="600"/>
            </a:spcBef>
            <a:spcAft>
              <a:spcPts val="0"/>
            </a:spcAft>
          </a:pPr>
          <a:endParaRPr lang="en-ZA" sz="4000" b="1">
            <a:latin typeface="Futura Md BT" panose="020B0602020204020303" pitchFamily="34" charset="0"/>
          </a:endParaRPr>
        </a:p>
      </dgm:t>
    </dgm:pt>
    <dgm:pt modelId="{1EA7ED19-F0F6-4C37-8F1C-2F1485F92C5B}" type="sibTrans" cxnId="{6F3BB218-1B21-4D50-B6B5-AEBF09D78863}">
      <dgm:prSet/>
      <dgm:spPr/>
      <dgm:t>
        <a:bodyPr/>
        <a:lstStyle/>
        <a:p>
          <a:pPr>
            <a:spcBef>
              <a:spcPts val="600"/>
            </a:spcBef>
            <a:spcAft>
              <a:spcPts val="0"/>
            </a:spcAft>
          </a:pPr>
          <a:endParaRPr lang="en-ZA" sz="4000" b="1">
            <a:latin typeface="Futura Md BT" panose="020B0602020204020303" pitchFamily="34" charset="0"/>
          </a:endParaRPr>
        </a:p>
      </dgm:t>
    </dgm:pt>
    <dgm:pt modelId="{896C3A8B-25EE-41A5-A1E2-2A779F3BAE3F}">
      <dgm:prSet phldrT="[Text]" custT="1"/>
      <dgm:spPr>
        <a:solidFill>
          <a:schemeClr val="accent3">
            <a:lumMod val="75000"/>
          </a:schemeClr>
        </a:solidFill>
      </dgm:spPr>
      <dgm:t>
        <a:bodyPr/>
        <a:lstStyle/>
        <a:p>
          <a:pPr>
            <a:spcBef>
              <a:spcPts val="600"/>
            </a:spcBef>
            <a:spcAft>
              <a:spcPts val="0"/>
            </a:spcAft>
          </a:pPr>
          <a:r>
            <a:rPr lang="en-ZA" sz="1800" b="1" dirty="0" smtClean="0">
              <a:latin typeface="Futura Md BT" panose="020B0602020204020303" pitchFamily="34" charset="0"/>
            </a:rPr>
            <a:t>2: Initiation of stakeholder process and catchment visioning</a:t>
          </a:r>
          <a:endParaRPr lang="en-ZA" sz="1800" b="1" dirty="0">
            <a:latin typeface="Futura Md BT" panose="020B0602020204020303" pitchFamily="34" charset="0"/>
          </a:endParaRPr>
        </a:p>
      </dgm:t>
    </dgm:pt>
    <dgm:pt modelId="{CA3C6DF9-2932-429E-B71A-DE59CBC9369D}" type="parTrans" cxnId="{D2F222C5-4B11-4302-B20D-27F8B154246C}">
      <dgm:prSet/>
      <dgm:spPr/>
      <dgm:t>
        <a:bodyPr/>
        <a:lstStyle/>
        <a:p>
          <a:pPr>
            <a:spcBef>
              <a:spcPts val="600"/>
            </a:spcBef>
            <a:spcAft>
              <a:spcPts val="0"/>
            </a:spcAft>
          </a:pPr>
          <a:endParaRPr lang="en-ZA" sz="4000" b="1">
            <a:latin typeface="Futura Md BT" panose="020B0602020204020303" pitchFamily="34" charset="0"/>
          </a:endParaRPr>
        </a:p>
      </dgm:t>
    </dgm:pt>
    <dgm:pt modelId="{3C99FB9E-0687-47E5-B4CF-C24C853AA3CE}" type="sibTrans" cxnId="{D2F222C5-4B11-4302-B20D-27F8B154246C}">
      <dgm:prSet/>
      <dgm:spPr/>
      <dgm:t>
        <a:bodyPr/>
        <a:lstStyle/>
        <a:p>
          <a:pPr>
            <a:spcBef>
              <a:spcPts val="600"/>
            </a:spcBef>
            <a:spcAft>
              <a:spcPts val="0"/>
            </a:spcAft>
          </a:pPr>
          <a:endParaRPr lang="en-ZA" sz="4000" b="1">
            <a:latin typeface="Futura Md BT" panose="020B0602020204020303" pitchFamily="34" charset="0"/>
          </a:endParaRPr>
        </a:p>
      </dgm:t>
    </dgm:pt>
    <dgm:pt modelId="{6F5C4B9F-D09D-4FAF-AC9F-46B9A2CF75D6}">
      <dgm:prSet phldrT="[Text]" custT="1"/>
      <dgm:spPr>
        <a:solidFill>
          <a:schemeClr val="accent3">
            <a:lumMod val="75000"/>
          </a:schemeClr>
        </a:solidFill>
      </dgm:spPr>
      <dgm:t>
        <a:bodyPr/>
        <a:lstStyle/>
        <a:p>
          <a:pPr>
            <a:spcBef>
              <a:spcPts val="600"/>
            </a:spcBef>
            <a:spcAft>
              <a:spcPts val="0"/>
            </a:spcAft>
          </a:pPr>
          <a:r>
            <a:rPr lang="en-ZA" sz="1800" b="1" dirty="0" smtClean="0">
              <a:latin typeface="Futura Md BT" panose="020B0602020204020303" pitchFamily="34" charset="0"/>
            </a:rPr>
            <a:t>3: Quantify EWRs and changes </a:t>
          </a:r>
          <a:r>
            <a:rPr lang="en-ZA" sz="1800" b="1" smtClean="0">
              <a:latin typeface="Futura Md BT" panose="020B0602020204020303" pitchFamily="34" charset="0"/>
            </a:rPr>
            <a:t>in Ecosystem Services</a:t>
          </a:r>
          <a:endParaRPr lang="en-ZA" sz="1800" b="1" dirty="0">
            <a:latin typeface="Futura Md BT" panose="020B0602020204020303" pitchFamily="34" charset="0"/>
          </a:endParaRPr>
        </a:p>
      </dgm:t>
    </dgm:pt>
    <dgm:pt modelId="{AF2D8166-84E5-4E24-A635-53DDEF63AB57}" type="parTrans" cxnId="{C6D7A9BF-E1BD-4C36-98DC-704CC5C9E4A7}">
      <dgm:prSet/>
      <dgm:spPr/>
      <dgm:t>
        <a:bodyPr/>
        <a:lstStyle/>
        <a:p>
          <a:pPr>
            <a:spcBef>
              <a:spcPts val="600"/>
            </a:spcBef>
            <a:spcAft>
              <a:spcPts val="0"/>
            </a:spcAft>
          </a:pPr>
          <a:endParaRPr lang="en-ZA" sz="4000" b="1">
            <a:latin typeface="Futura Md BT" panose="020B0602020204020303" pitchFamily="34" charset="0"/>
          </a:endParaRPr>
        </a:p>
      </dgm:t>
    </dgm:pt>
    <dgm:pt modelId="{BCD2A7DD-CE76-489C-A63A-6FCA3B3CDD63}" type="sibTrans" cxnId="{C6D7A9BF-E1BD-4C36-98DC-704CC5C9E4A7}">
      <dgm:prSet/>
      <dgm:spPr/>
      <dgm:t>
        <a:bodyPr/>
        <a:lstStyle/>
        <a:p>
          <a:pPr>
            <a:spcBef>
              <a:spcPts val="600"/>
            </a:spcBef>
            <a:spcAft>
              <a:spcPts val="0"/>
            </a:spcAft>
          </a:pPr>
          <a:endParaRPr lang="en-ZA" sz="4000" b="1">
            <a:latin typeface="Futura Md BT" panose="020B0602020204020303" pitchFamily="34" charset="0"/>
          </a:endParaRPr>
        </a:p>
      </dgm:t>
    </dgm:pt>
    <dgm:pt modelId="{E1E3DE66-05C7-4290-815D-84E598EFC8CB}">
      <dgm:prSet phldrT="[Text]" custT="1"/>
      <dgm:spPr>
        <a:solidFill>
          <a:schemeClr val="accent3">
            <a:lumMod val="75000"/>
          </a:schemeClr>
        </a:solidFill>
      </dgm:spPr>
      <dgm:t>
        <a:bodyPr/>
        <a:lstStyle/>
        <a:p>
          <a:pPr>
            <a:spcBef>
              <a:spcPts val="600"/>
            </a:spcBef>
            <a:spcAft>
              <a:spcPts val="0"/>
            </a:spcAft>
          </a:pPr>
          <a:r>
            <a:rPr lang="en-ZA" sz="1800" b="1" dirty="0" smtClean="0">
              <a:latin typeface="Futura Md BT" panose="020B0602020204020303" pitchFamily="34" charset="0"/>
            </a:rPr>
            <a:t>7: Gazette class configuration	</a:t>
          </a:r>
          <a:endParaRPr lang="en-ZA" sz="1800" b="1" dirty="0">
            <a:latin typeface="Futura Md BT" panose="020B0602020204020303" pitchFamily="34" charset="0"/>
          </a:endParaRPr>
        </a:p>
      </dgm:t>
    </dgm:pt>
    <dgm:pt modelId="{001CC55C-277C-4E31-9588-240A4B5328AA}" type="parTrans" cxnId="{41043035-FCEE-4779-9080-121351F2F4E5}">
      <dgm:prSet/>
      <dgm:spPr/>
      <dgm:t>
        <a:bodyPr/>
        <a:lstStyle/>
        <a:p>
          <a:pPr>
            <a:spcBef>
              <a:spcPts val="600"/>
            </a:spcBef>
            <a:spcAft>
              <a:spcPts val="0"/>
            </a:spcAft>
          </a:pPr>
          <a:endParaRPr lang="en-ZA" sz="4000" b="1">
            <a:latin typeface="Futura Md BT" panose="020B0602020204020303" pitchFamily="34" charset="0"/>
          </a:endParaRPr>
        </a:p>
      </dgm:t>
    </dgm:pt>
    <dgm:pt modelId="{ABD384B3-BE4E-4780-A5B2-F2BC499DD6F4}" type="sibTrans" cxnId="{41043035-FCEE-4779-9080-121351F2F4E5}">
      <dgm:prSet/>
      <dgm:spPr/>
      <dgm:t>
        <a:bodyPr/>
        <a:lstStyle/>
        <a:p>
          <a:pPr>
            <a:spcBef>
              <a:spcPts val="600"/>
            </a:spcBef>
            <a:spcAft>
              <a:spcPts val="0"/>
            </a:spcAft>
          </a:pPr>
          <a:endParaRPr lang="en-ZA" sz="4000" b="1">
            <a:latin typeface="Futura Md BT" panose="020B0602020204020303" pitchFamily="34" charset="0"/>
          </a:endParaRPr>
        </a:p>
      </dgm:t>
    </dgm:pt>
    <dgm:pt modelId="{84B4CD7A-1476-43A1-89C7-1F11321FDED9}">
      <dgm:prSet phldrT="[Text]" custT="1"/>
      <dgm:spPr>
        <a:solidFill>
          <a:schemeClr val="accent3">
            <a:lumMod val="75000"/>
          </a:schemeClr>
        </a:solidFill>
      </dgm:spPr>
      <dgm:t>
        <a:bodyPr/>
        <a:lstStyle/>
        <a:p>
          <a:pPr>
            <a:spcBef>
              <a:spcPts val="600"/>
            </a:spcBef>
            <a:spcAft>
              <a:spcPts val="0"/>
            </a:spcAft>
          </a:pPr>
          <a:r>
            <a:rPr lang="en-ZA" sz="1800" b="1" dirty="0" smtClean="0">
              <a:latin typeface="Futura Md BT" panose="020B0602020204020303" pitchFamily="34" charset="0"/>
            </a:rPr>
            <a:t>4: Identification and evaluation of scenarios within IWRM</a:t>
          </a:r>
          <a:endParaRPr lang="en-ZA" sz="1800" b="1" dirty="0">
            <a:latin typeface="Futura Md BT" panose="020B0602020204020303" pitchFamily="34" charset="0"/>
          </a:endParaRPr>
        </a:p>
      </dgm:t>
    </dgm:pt>
    <dgm:pt modelId="{143799D1-D66D-416C-9363-4AF10827DF2A}" type="parTrans" cxnId="{984D6A68-5519-475E-91EE-75C1086F8EB5}">
      <dgm:prSet/>
      <dgm:spPr/>
      <dgm:t>
        <a:bodyPr/>
        <a:lstStyle/>
        <a:p>
          <a:pPr>
            <a:spcBef>
              <a:spcPts val="600"/>
            </a:spcBef>
            <a:spcAft>
              <a:spcPts val="0"/>
            </a:spcAft>
          </a:pPr>
          <a:endParaRPr lang="en-ZA" sz="4000" b="1">
            <a:latin typeface="Futura Md BT" panose="020B0602020204020303" pitchFamily="34" charset="0"/>
          </a:endParaRPr>
        </a:p>
      </dgm:t>
    </dgm:pt>
    <dgm:pt modelId="{8A55328E-5B86-4B57-BB1D-E8853008AEC2}" type="sibTrans" cxnId="{984D6A68-5519-475E-91EE-75C1086F8EB5}">
      <dgm:prSet/>
      <dgm:spPr/>
      <dgm:t>
        <a:bodyPr/>
        <a:lstStyle/>
        <a:p>
          <a:pPr>
            <a:spcBef>
              <a:spcPts val="600"/>
            </a:spcBef>
            <a:spcAft>
              <a:spcPts val="0"/>
            </a:spcAft>
          </a:pPr>
          <a:endParaRPr lang="en-ZA" sz="4000" b="1">
            <a:latin typeface="Futura Md BT" panose="020B0602020204020303" pitchFamily="34" charset="0"/>
          </a:endParaRPr>
        </a:p>
      </dgm:t>
    </dgm:pt>
    <dgm:pt modelId="{4CBF7E20-D64E-4E48-A472-65A1F5AF0988}">
      <dgm:prSet phldrT="[Text]" custT="1"/>
      <dgm:spPr>
        <a:solidFill>
          <a:schemeClr val="accent3">
            <a:lumMod val="75000"/>
          </a:schemeClr>
        </a:solidFill>
      </dgm:spPr>
      <dgm:t>
        <a:bodyPr/>
        <a:lstStyle/>
        <a:p>
          <a:pPr>
            <a:spcBef>
              <a:spcPts val="600"/>
            </a:spcBef>
            <a:spcAft>
              <a:spcPts val="0"/>
            </a:spcAft>
          </a:pPr>
          <a:r>
            <a:rPr lang="en-ZA" sz="1800" b="1" dirty="0" smtClean="0">
              <a:latin typeface="Futura Md BT" panose="020B0602020204020303" pitchFamily="34" charset="0"/>
            </a:rPr>
            <a:t>5</a:t>
          </a:r>
          <a:r>
            <a:rPr lang="en-ZA" sz="1800" b="1" smtClean="0">
              <a:latin typeface="Futura Md BT" panose="020B0602020204020303" pitchFamily="34" charset="0"/>
            </a:rPr>
            <a:t>: Draft Management Classes</a:t>
          </a:r>
          <a:endParaRPr lang="en-ZA" sz="1800" b="1" dirty="0">
            <a:latin typeface="Futura Md BT" panose="020B0602020204020303" pitchFamily="34" charset="0"/>
          </a:endParaRPr>
        </a:p>
      </dgm:t>
    </dgm:pt>
    <dgm:pt modelId="{5DEE6FDE-9849-428A-8F12-3C9249E1A974}" type="parTrans" cxnId="{D549678C-8622-4F18-AC17-B8A2BD388A15}">
      <dgm:prSet/>
      <dgm:spPr/>
      <dgm:t>
        <a:bodyPr/>
        <a:lstStyle/>
        <a:p>
          <a:pPr>
            <a:spcBef>
              <a:spcPts val="600"/>
            </a:spcBef>
            <a:spcAft>
              <a:spcPts val="0"/>
            </a:spcAft>
          </a:pPr>
          <a:endParaRPr lang="en-ZA" sz="4000" b="1">
            <a:latin typeface="Futura Md BT" panose="020B0602020204020303" pitchFamily="34" charset="0"/>
          </a:endParaRPr>
        </a:p>
      </dgm:t>
    </dgm:pt>
    <dgm:pt modelId="{09A6D6C9-2FF2-4724-A211-CF057146205C}" type="sibTrans" cxnId="{D549678C-8622-4F18-AC17-B8A2BD388A15}">
      <dgm:prSet/>
      <dgm:spPr/>
      <dgm:t>
        <a:bodyPr/>
        <a:lstStyle/>
        <a:p>
          <a:pPr>
            <a:spcBef>
              <a:spcPts val="600"/>
            </a:spcBef>
            <a:spcAft>
              <a:spcPts val="0"/>
            </a:spcAft>
          </a:pPr>
          <a:endParaRPr lang="en-ZA" sz="4000" b="1">
            <a:latin typeface="Futura Md BT" panose="020B0602020204020303" pitchFamily="34" charset="0"/>
          </a:endParaRPr>
        </a:p>
      </dgm:t>
    </dgm:pt>
    <dgm:pt modelId="{C1A3A27D-4A8C-4DAD-A0C7-5EF26219D65B}">
      <dgm:prSet phldrT="[Text]" custT="1"/>
      <dgm:spPr>
        <a:solidFill>
          <a:schemeClr val="accent3">
            <a:lumMod val="75000"/>
          </a:schemeClr>
        </a:solidFill>
      </dgm:spPr>
      <dgm:t>
        <a:bodyPr/>
        <a:lstStyle/>
        <a:p>
          <a:pPr>
            <a:spcBef>
              <a:spcPts val="600"/>
            </a:spcBef>
            <a:spcAft>
              <a:spcPts val="0"/>
            </a:spcAft>
          </a:pPr>
          <a:r>
            <a:rPr lang="en-ZA" sz="1800" b="1" dirty="0" smtClean="0">
              <a:latin typeface="Futura Md BT" panose="020B0602020204020303" pitchFamily="34" charset="0"/>
            </a:rPr>
            <a:t>6: Resource Quality Objectives (EcoSpecs &amp; water quality (user))</a:t>
          </a:r>
          <a:endParaRPr lang="en-ZA" sz="1800" b="1" dirty="0">
            <a:latin typeface="Futura Md BT" panose="020B0602020204020303" pitchFamily="34" charset="0"/>
          </a:endParaRPr>
        </a:p>
      </dgm:t>
    </dgm:pt>
    <dgm:pt modelId="{0A73D24C-197D-41D6-870E-2BBD73F3414C}" type="parTrans" cxnId="{F78CE34F-9975-46E6-9C7B-43B627367E5D}">
      <dgm:prSet/>
      <dgm:spPr/>
      <dgm:t>
        <a:bodyPr/>
        <a:lstStyle/>
        <a:p>
          <a:pPr>
            <a:spcBef>
              <a:spcPts val="600"/>
            </a:spcBef>
            <a:spcAft>
              <a:spcPts val="0"/>
            </a:spcAft>
          </a:pPr>
          <a:endParaRPr lang="en-ZA" sz="4000" b="1">
            <a:latin typeface="Futura Md BT" panose="020B0602020204020303" pitchFamily="34" charset="0"/>
          </a:endParaRPr>
        </a:p>
      </dgm:t>
    </dgm:pt>
    <dgm:pt modelId="{01A922E1-42FC-4DBF-B389-6032DFAA408C}" type="sibTrans" cxnId="{F78CE34F-9975-46E6-9C7B-43B627367E5D}">
      <dgm:prSet/>
      <dgm:spPr/>
      <dgm:t>
        <a:bodyPr/>
        <a:lstStyle/>
        <a:p>
          <a:pPr>
            <a:spcBef>
              <a:spcPts val="600"/>
            </a:spcBef>
            <a:spcAft>
              <a:spcPts val="0"/>
            </a:spcAft>
          </a:pPr>
          <a:endParaRPr lang="en-ZA" sz="4000" b="1">
            <a:latin typeface="Futura Md BT" panose="020B0602020204020303" pitchFamily="34" charset="0"/>
          </a:endParaRPr>
        </a:p>
      </dgm:t>
    </dgm:pt>
    <dgm:pt modelId="{BE226595-BDD5-4A89-9E52-91E0982E75EE}" type="pres">
      <dgm:prSet presAssocID="{9AED3A25-822F-4109-9147-762E40ADD92D}" presName="Name0" presStyleCnt="0">
        <dgm:presLayoutVars>
          <dgm:dir/>
          <dgm:animLvl val="lvl"/>
          <dgm:resizeHandles val="exact"/>
        </dgm:presLayoutVars>
      </dgm:prSet>
      <dgm:spPr/>
      <dgm:t>
        <a:bodyPr/>
        <a:lstStyle/>
        <a:p>
          <a:endParaRPr lang="en-ZA"/>
        </a:p>
      </dgm:t>
    </dgm:pt>
    <dgm:pt modelId="{F6CA72E2-AEDB-4FF5-97F7-38CAB940D073}" type="pres">
      <dgm:prSet presAssocID="{E1E3DE66-05C7-4290-815D-84E598EFC8CB}" presName="boxAndChildren" presStyleCnt="0"/>
      <dgm:spPr/>
    </dgm:pt>
    <dgm:pt modelId="{70AEE6A4-CEC1-4D17-B16E-A6AB76F82B57}" type="pres">
      <dgm:prSet presAssocID="{E1E3DE66-05C7-4290-815D-84E598EFC8CB}" presName="parentTextBox" presStyleLbl="node1" presStyleIdx="0" presStyleCnt="7"/>
      <dgm:spPr/>
      <dgm:t>
        <a:bodyPr/>
        <a:lstStyle/>
        <a:p>
          <a:endParaRPr lang="en-ZA"/>
        </a:p>
      </dgm:t>
    </dgm:pt>
    <dgm:pt modelId="{584F341E-D44E-406D-AD7D-E65E27EC4838}" type="pres">
      <dgm:prSet presAssocID="{01A922E1-42FC-4DBF-B389-6032DFAA408C}" presName="sp" presStyleCnt="0"/>
      <dgm:spPr/>
    </dgm:pt>
    <dgm:pt modelId="{50670C99-2611-40F6-8A68-7C1EFD92F31D}" type="pres">
      <dgm:prSet presAssocID="{C1A3A27D-4A8C-4DAD-A0C7-5EF26219D65B}" presName="arrowAndChildren" presStyleCnt="0"/>
      <dgm:spPr/>
    </dgm:pt>
    <dgm:pt modelId="{92CCB063-EC91-44E7-A15E-FF8A4C4DDC86}" type="pres">
      <dgm:prSet presAssocID="{C1A3A27D-4A8C-4DAD-A0C7-5EF26219D65B}" presName="parentTextArrow" presStyleLbl="node1" presStyleIdx="1" presStyleCnt="7"/>
      <dgm:spPr/>
      <dgm:t>
        <a:bodyPr/>
        <a:lstStyle/>
        <a:p>
          <a:endParaRPr lang="en-ZA"/>
        </a:p>
      </dgm:t>
    </dgm:pt>
    <dgm:pt modelId="{297CA12C-60B8-4C21-BCB1-54AD05DCE368}" type="pres">
      <dgm:prSet presAssocID="{09A6D6C9-2FF2-4724-A211-CF057146205C}" presName="sp" presStyleCnt="0"/>
      <dgm:spPr/>
    </dgm:pt>
    <dgm:pt modelId="{21BDCA20-281C-467D-B92C-5113DB390AA1}" type="pres">
      <dgm:prSet presAssocID="{4CBF7E20-D64E-4E48-A472-65A1F5AF0988}" presName="arrowAndChildren" presStyleCnt="0"/>
      <dgm:spPr/>
    </dgm:pt>
    <dgm:pt modelId="{8EC21FBD-A0F6-4ED3-A6EE-0A269359EB7D}" type="pres">
      <dgm:prSet presAssocID="{4CBF7E20-D64E-4E48-A472-65A1F5AF0988}" presName="parentTextArrow" presStyleLbl="node1" presStyleIdx="2" presStyleCnt="7"/>
      <dgm:spPr/>
      <dgm:t>
        <a:bodyPr/>
        <a:lstStyle/>
        <a:p>
          <a:endParaRPr lang="en-ZA"/>
        </a:p>
      </dgm:t>
    </dgm:pt>
    <dgm:pt modelId="{5097D5B9-3430-4A07-9E40-D9E94BDEE240}" type="pres">
      <dgm:prSet presAssocID="{8A55328E-5B86-4B57-BB1D-E8853008AEC2}" presName="sp" presStyleCnt="0"/>
      <dgm:spPr/>
    </dgm:pt>
    <dgm:pt modelId="{2A495611-773A-4F51-9364-B1681ECA25FA}" type="pres">
      <dgm:prSet presAssocID="{84B4CD7A-1476-43A1-89C7-1F11321FDED9}" presName="arrowAndChildren" presStyleCnt="0"/>
      <dgm:spPr/>
    </dgm:pt>
    <dgm:pt modelId="{684C944B-3E90-4D4E-8425-19E06C996C1F}" type="pres">
      <dgm:prSet presAssocID="{84B4CD7A-1476-43A1-89C7-1F11321FDED9}" presName="parentTextArrow" presStyleLbl="node1" presStyleIdx="3" presStyleCnt="7"/>
      <dgm:spPr/>
      <dgm:t>
        <a:bodyPr/>
        <a:lstStyle/>
        <a:p>
          <a:endParaRPr lang="en-ZA"/>
        </a:p>
      </dgm:t>
    </dgm:pt>
    <dgm:pt modelId="{A7E43AD8-17D8-4C03-A826-782735C63681}" type="pres">
      <dgm:prSet presAssocID="{BCD2A7DD-CE76-489C-A63A-6FCA3B3CDD63}" presName="sp" presStyleCnt="0"/>
      <dgm:spPr/>
    </dgm:pt>
    <dgm:pt modelId="{3F5146D1-6322-414E-8A5B-CD1D8B627F80}" type="pres">
      <dgm:prSet presAssocID="{6F5C4B9F-D09D-4FAF-AC9F-46B9A2CF75D6}" presName="arrowAndChildren" presStyleCnt="0"/>
      <dgm:spPr/>
    </dgm:pt>
    <dgm:pt modelId="{C24F73F5-020C-4D9E-A3C5-4C2BA88EFC25}" type="pres">
      <dgm:prSet presAssocID="{6F5C4B9F-D09D-4FAF-AC9F-46B9A2CF75D6}" presName="parentTextArrow" presStyleLbl="node1" presStyleIdx="4" presStyleCnt="7"/>
      <dgm:spPr/>
      <dgm:t>
        <a:bodyPr/>
        <a:lstStyle/>
        <a:p>
          <a:endParaRPr lang="en-ZA"/>
        </a:p>
      </dgm:t>
    </dgm:pt>
    <dgm:pt modelId="{A9FAE2C3-0D20-4E3C-AC7D-04F296E91870}" type="pres">
      <dgm:prSet presAssocID="{3C99FB9E-0687-47E5-B4CF-C24C853AA3CE}" presName="sp" presStyleCnt="0"/>
      <dgm:spPr/>
    </dgm:pt>
    <dgm:pt modelId="{A8D08FC3-53F6-4B81-B5E6-85162866632A}" type="pres">
      <dgm:prSet presAssocID="{896C3A8B-25EE-41A5-A1E2-2A779F3BAE3F}" presName="arrowAndChildren" presStyleCnt="0"/>
      <dgm:spPr/>
    </dgm:pt>
    <dgm:pt modelId="{CE847B37-6D19-43E3-9659-EF7C62624C23}" type="pres">
      <dgm:prSet presAssocID="{896C3A8B-25EE-41A5-A1E2-2A779F3BAE3F}" presName="parentTextArrow" presStyleLbl="node1" presStyleIdx="5" presStyleCnt="7"/>
      <dgm:spPr/>
      <dgm:t>
        <a:bodyPr/>
        <a:lstStyle/>
        <a:p>
          <a:endParaRPr lang="en-ZA"/>
        </a:p>
      </dgm:t>
    </dgm:pt>
    <dgm:pt modelId="{1C05CC98-07E3-4270-9A50-5ECF1344C4FF}" type="pres">
      <dgm:prSet presAssocID="{1EA7ED19-F0F6-4C37-8F1C-2F1485F92C5B}" presName="sp" presStyleCnt="0"/>
      <dgm:spPr/>
    </dgm:pt>
    <dgm:pt modelId="{6D22C6EC-C3D1-413B-BDAD-C210E11642B7}" type="pres">
      <dgm:prSet presAssocID="{97AC5849-DBA3-4490-97D0-497614889A9B}" presName="arrowAndChildren" presStyleCnt="0"/>
      <dgm:spPr/>
    </dgm:pt>
    <dgm:pt modelId="{A19471C5-63D2-42A3-BF3A-7D30636113F1}" type="pres">
      <dgm:prSet presAssocID="{97AC5849-DBA3-4490-97D0-497614889A9B}" presName="parentTextArrow" presStyleLbl="node1" presStyleIdx="6" presStyleCnt="7"/>
      <dgm:spPr/>
      <dgm:t>
        <a:bodyPr/>
        <a:lstStyle/>
        <a:p>
          <a:endParaRPr lang="en-ZA"/>
        </a:p>
      </dgm:t>
    </dgm:pt>
  </dgm:ptLst>
  <dgm:cxnLst>
    <dgm:cxn modelId="{2B5474C7-4D03-4BAC-8243-E6611213BDA7}" type="presOf" srcId="{E1E3DE66-05C7-4290-815D-84E598EFC8CB}" destId="{70AEE6A4-CEC1-4D17-B16E-A6AB76F82B57}" srcOrd="0" destOrd="0" presId="urn:microsoft.com/office/officeart/2005/8/layout/process4"/>
    <dgm:cxn modelId="{6F3BB218-1B21-4D50-B6B5-AEBF09D78863}" srcId="{9AED3A25-822F-4109-9147-762E40ADD92D}" destId="{97AC5849-DBA3-4490-97D0-497614889A9B}" srcOrd="0" destOrd="0" parTransId="{E58A0234-8C91-4B6F-88AA-84DFB7C66B9C}" sibTransId="{1EA7ED19-F0F6-4C37-8F1C-2F1485F92C5B}"/>
    <dgm:cxn modelId="{C2FF658C-B987-44C1-8C61-A0ABC8885466}" type="presOf" srcId="{896C3A8B-25EE-41A5-A1E2-2A779F3BAE3F}" destId="{CE847B37-6D19-43E3-9659-EF7C62624C23}" srcOrd="0" destOrd="0" presId="urn:microsoft.com/office/officeart/2005/8/layout/process4"/>
    <dgm:cxn modelId="{DDD50142-8D5A-42CC-8890-B3B9122A2FF1}" type="presOf" srcId="{6F5C4B9F-D09D-4FAF-AC9F-46B9A2CF75D6}" destId="{C24F73F5-020C-4D9E-A3C5-4C2BA88EFC25}" srcOrd="0" destOrd="0" presId="urn:microsoft.com/office/officeart/2005/8/layout/process4"/>
    <dgm:cxn modelId="{41043035-FCEE-4779-9080-121351F2F4E5}" srcId="{9AED3A25-822F-4109-9147-762E40ADD92D}" destId="{E1E3DE66-05C7-4290-815D-84E598EFC8CB}" srcOrd="6" destOrd="0" parTransId="{001CC55C-277C-4E31-9588-240A4B5328AA}" sibTransId="{ABD384B3-BE4E-4780-A5B2-F2BC499DD6F4}"/>
    <dgm:cxn modelId="{F78CE34F-9975-46E6-9C7B-43B627367E5D}" srcId="{9AED3A25-822F-4109-9147-762E40ADD92D}" destId="{C1A3A27D-4A8C-4DAD-A0C7-5EF26219D65B}" srcOrd="5" destOrd="0" parTransId="{0A73D24C-197D-41D6-870E-2BBD73F3414C}" sibTransId="{01A922E1-42FC-4DBF-B389-6032DFAA408C}"/>
    <dgm:cxn modelId="{984D6A68-5519-475E-91EE-75C1086F8EB5}" srcId="{9AED3A25-822F-4109-9147-762E40ADD92D}" destId="{84B4CD7A-1476-43A1-89C7-1F11321FDED9}" srcOrd="3" destOrd="0" parTransId="{143799D1-D66D-416C-9363-4AF10827DF2A}" sibTransId="{8A55328E-5B86-4B57-BB1D-E8853008AEC2}"/>
    <dgm:cxn modelId="{D2F222C5-4B11-4302-B20D-27F8B154246C}" srcId="{9AED3A25-822F-4109-9147-762E40ADD92D}" destId="{896C3A8B-25EE-41A5-A1E2-2A779F3BAE3F}" srcOrd="1" destOrd="0" parTransId="{CA3C6DF9-2932-429E-B71A-DE59CBC9369D}" sibTransId="{3C99FB9E-0687-47E5-B4CF-C24C853AA3CE}"/>
    <dgm:cxn modelId="{D549678C-8622-4F18-AC17-B8A2BD388A15}" srcId="{9AED3A25-822F-4109-9147-762E40ADD92D}" destId="{4CBF7E20-D64E-4E48-A472-65A1F5AF0988}" srcOrd="4" destOrd="0" parTransId="{5DEE6FDE-9849-428A-8F12-3C9249E1A974}" sibTransId="{09A6D6C9-2FF2-4724-A211-CF057146205C}"/>
    <dgm:cxn modelId="{4E1941AA-9B1B-4457-B35F-DB4E2C48C280}" type="presOf" srcId="{84B4CD7A-1476-43A1-89C7-1F11321FDED9}" destId="{684C944B-3E90-4D4E-8425-19E06C996C1F}" srcOrd="0" destOrd="0" presId="urn:microsoft.com/office/officeart/2005/8/layout/process4"/>
    <dgm:cxn modelId="{C6D7A9BF-E1BD-4C36-98DC-704CC5C9E4A7}" srcId="{9AED3A25-822F-4109-9147-762E40ADD92D}" destId="{6F5C4B9F-D09D-4FAF-AC9F-46B9A2CF75D6}" srcOrd="2" destOrd="0" parTransId="{AF2D8166-84E5-4E24-A635-53DDEF63AB57}" sibTransId="{BCD2A7DD-CE76-489C-A63A-6FCA3B3CDD63}"/>
    <dgm:cxn modelId="{DB9C91CC-0DB1-462F-87D5-4653F65DDFEC}" type="presOf" srcId="{97AC5849-DBA3-4490-97D0-497614889A9B}" destId="{A19471C5-63D2-42A3-BF3A-7D30636113F1}" srcOrd="0" destOrd="0" presId="urn:microsoft.com/office/officeart/2005/8/layout/process4"/>
    <dgm:cxn modelId="{5876DB12-2D5A-4B0E-82F6-0546F1CD197A}" type="presOf" srcId="{C1A3A27D-4A8C-4DAD-A0C7-5EF26219D65B}" destId="{92CCB063-EC91-44E7-A15E-FF8A4C4DDC86}" srcOrd="0" destOrd="0" presId="urn:microsoft.com/office/officeart/2005/8/layout/process4"/>
    <dgm:cxn modelId="{03EF32C3-0AD5-4827-A804-76686D06FA14}" type="presOf" srcId="{4CBF7E20-D64E-4E48-A472-65A1F5AF0988}" destId="{8EC21FBD-A0F6-4ED3-A6EE-0A269359EB7D}" srcOrd="0" destOrd="0" presId="urn:microsoft.com/office/officeart/2005/8/layout/process4"/>
    <dgm:cxn modelId="{4EEE4698-38A5-4BFA-954B-376210226F40}" type="presOf" srcId="{9AED3A25-822F-4109-9147-762E40ADD92D}" destId="{BE226595-BDD5-4A89-9E52-91E0982E75EE}" srcOrd="0" destOrd="0" presId="urn:microsoft.com/office/officeart/2005/8/layout/process4"/>
    <dgm:cxn modelId="{918E5B7D-6FB9-4A5E-ADC9-5237B9FCFACA}" type="presParOf" srcId="{BE226595-BDD5-4A89-9E52-91E0982E75EE}" destId="{F6CA72E2-AEDB-4FF5-97F7-38CAB940D073}" srcOrd="0" destOrd="0" presId="urn:microsoft.com/office/officeart/2005/8/layout/process4"/>
    <dgm:cxn modelId="{3D79A4C2-C547-4004-8DED-AE0E1A39A0CE}" type="presParOf" srcId="{F6CA72E2-AEDB-4FF5-97F7-38CAB940D073}" destId="{70AEE6A4-CEC1-4D17-B16E-A6AB76F82B57}" srcOrd="0" destOrd="0" presId="urn:microsoft.com/office/officeart/2005/8/layout/process4"/>
    <dgm:cxn modelId="{5EE67E73-D8A2-451F-852C-8F35B64A4858}" type="presParOf" srcId="{BE226595-BDD5-4A89-9E52-91E0982E75EE}" destId="{584F341E-D44E-406D-AD7D-E65E27EC4838}" srcOrd="1" destOrd="0" presId="urn:microsoft.com/office/officeart/2005/8/layout/process4"/>
    <dgm:cxn modelId="{9F3A7948-7300-43A1-8899-8A211863672C}" type="presParOf" srcId="{BE226595-BDD5-4A89-9E52-91E0982E75EE}" destId="{50670C99-2611-40F6-8A68-7C1EFD92F31D}" srcOrd="2" destOrd="0" presId="urn:microsoft.com/office/officeart/2005/8/layout/process4"/>
    <dgm:cxn modelId="{F17A913A-8DBA-495C-8B34-82B0CA68E28D}" type="presParOf" srcId="{50670C99-2611-40F6-8A68-7C1EFD92F31D}" destId="{92CCB063-EC91-44E7-A15E-FF8A4C4DDC86}" srcOrd="0" destOrd="0" presId="urn:microsoft.com/office/officeart/2005/8/layout/process4"/>
    <dgm:cxn modelId="{F7C856AA-4BF6-49D5-8F67-7A357FA196F6}" type="presParOf" srcId="{BE226595-BDD5-4A89-9E52-91E0982E75EE}" destId="{297CA12C-60B8-4C21-BCB1-54AD05DCE368}" srcOrd="3" destOrd="0" presId="urn:microsoft.com/office/officeart/2005/8/layout/process4"/>
    <dgm:cxn modelId="{24A5AC36-28BE-435B-8994-47FC8AC65A7A}" type="presParOf" srcId="{BE226595-BDD5-4A89-9E52-91E0982E75EE}" destId="{21BDCA20-281C-467D-B92C-5113DB390AA1}" srcOrd="4" destOrd="0" presId="urn:microsoft.com/office/officeart/2005/8/layout/process4"/>
    <dgm:cxn modelId="{537C9151-4E70-45A4-ACD5-609D3A7057CD}" type="presParOf" srcId="{21BDCA20-281C-467D-B92C-5113DB390AA1}" destId="{8EC21FBD-A0F6-4ED3-A6EE-0A269359EB7D}" srcOrd="0" destOrd="0" presId="urn:microsoft.com/office/officeart/2005/8/layout/process4"/>
    <dgm:cxn modelId="{69C7AB9A-3B41-4DE9-A5F2-3BB5AA176381}" type="presParOf" srcId="{BE226595-BDD5-4A89-9E52-91E0982E75EE}" destId="{5097D5B9-3430-4A07-9E40-D9E94BDEE240}" srcOrd="5" destOrd="0" presId="urn:microsoft.com/office/officeart/2005/8/layout/process4"/>
    <dgm:cxn modelId="{EBE6BB62-892F-4A3E-8E23-43BDBF1D0D2F}" type="presParOf" srcId="{BE226595-BDD5-4A89-9E52-91E0982E75EE}" destId="{2A495611-773A-4F51-9364-B1681ECA25FA}" srcOrd="6" destOrd="0" presId="urn:microsoft.com/office/officeart/2005/8/layout/process4"/>
    <dgm:cxn modelId="{E801F74C-D6B8-4676-9505-1DD516056D4C}" type="presParOf" srcId="{2A495611-773A-4F51-9364-B1681ECA25FA}" destId="{684C944B-3E90-4D4E-8425-19E06C996C1F}" srcOrd="0" destOrd="0" presId="urn:microsoft.com/office/officeart/2005/8/layout/process4"/>
    <dgm:cxn modelId="{73E1143F-4AC2-4BAF-8908-E60F7BA47D4A}" type="presParOf" srcId="{BE226595-BDD5-4A89-9E52-91E0982E75EE}" destId="{A7E43AD8-17D8-4C03-A826-782735C63681}" srcOrd="7" destOrd="0" presId="urn:microsoft.com/office/officeart/2005/8/layout/process4"/>
    <dgm:cxn modelId="{67BD24C2-97F7-43F3-A8B3-6383F346F60F}" type="presParOf" srcId="{BE226595-BDD5-4A89-9E52-91E0982E75EE}" destId="{3F5146D1-6322-414E-8A5B-CD1D8B627F80}" srcOrd="8" destOrd="0" presId="urn:microsoft.com/office/officeart/2005/8/layout/process4"/>
    <dgm:cxn modelId="{E463B00F-4BB6-4BCE-8F70-D2E343F0FC71}" type="presParOf" srcId="{3F5146D1-6322-414E-8A5B-CD1D8B627F80}" destId="{C24F73F5-020C-4D9E-A3C5-4C2BA88EFC25}" srcOrd="0" destOrd="0" presId="urn:microsoft.com/office/officeart/2005/8/layout/process4"/>
    <dgm:cxn modelId="{FD419DEA-052B-43C8-AEA1-D98057124644}" type="presParOf" srcId="{BE226595-BDD5-4A89-9E52-91E0982E75EE}" destId="{A9FAE2C3-0D20-4E3C-AC7D-04F296E91870}" srcOrd="9" destOrd="0" presId="urn:microsoft.com/office/officeart/2005/8/layout/process4"/>
    <dgm:cxn modelId="{B02D5301-391A-46C8-AEC9-5EEC459BC02B}" type="presParOf" srcId="{BE226595-BDD5-4A89-9E52-91E0982E75EE}" destId="{A8D08FC3-53F6-4B81-B5E6-85162866632A}" srcOrd="10" destOrd="0" presId="urn:microsoft.com/office/officeart/2005/8/layout/process4"/>
    <dgm:cxn modelId="{90EC9CCC-A0A5-49F6-BCCE-012854DDFF96}" type="presParOf" srcId="{A8D08FC3-53F6-4B81-B5E6-85162866632A}" destId="{CE847B37-6D19-43E3-9659-EF7C62624C23}" srcOrd="0" destOrd="0" presId="urn:microsoft.com/office/officeart/2005/8/layout/process4"/>
    <dgm:cxn modelId="{3F9130FE-A131-4A27-870E-A731C57DBE98}" type="presParOf" srcId="{BE226595-BDD5-4A89-9E52-91E0982E75EE}" destId="{1C05CC98-07E3-4270-9A50-5ECF1344C4FF}" srcOrd="11" destOrd="0" presId="urn:microsoft.com/office/officeart/2005/8/layout/process4"/>
    <dgm:cxn modelId="{646DB2BB-410E-4074-9C4F-8821E7485300}" type="presParOf" srcId="{BE226595-BDD5-4A89-9E52-91E0982E75EE}" destId="{6D22C6EC-C3D1-413B-BDAD-C210E11642B7}" srcOrd="12" destOrd="0" presId="urn:microsoft.com/office/officeart/2005/8/layout/process4"/>
    <dgm:cxn modelId="{09E42DCD-4A2C-4555-9D5D-9A24B2407378}" type="presParOf" srcId="{6D22C6EC-C3D1-413B-BDAD-C210E11642B7}" destId="{A19471C5-63D2-42A3-BF3A-7D30636113F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EE6A4-CEC1-4D17-B16E-A6AB76F82B57}">
      <dsp:nvSpPr>
        <dsp:cNvPr id="0" name=""/>
        <dsp:cNvSpPr/>
      </dsp:nvSpPr>
      <dsp:spPr>
        <a:xfrm>
          <a:off x="0" y="4528844"/>
          <a:ext cx="8606730" cy="495589"/>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ts val="0"/>
            </a:spcAft>
          </a:pPr>
          <a:r>
            <a:rPr lang="en-ZA" sz="1800" b="1" kern="1200" dirty="0" smtClean="0">
              <a:latin typeface="Futura Md BT" panose="020B0602020204020303" pitchFamily="34" charset="0"/>
            </a:rPr>
            <a:t>7: Gazette class configuration	</a:t>
          </a:r>
          <a:endParaRPr lang="en-ZA" sz="1800" b="1" kern="1200" dirty="0">
            <a:latin typeface="Futura Md BT" panose="020B0602020204020303" pitchFamily="34" charset="0"/>
          </a:endParaRPr>
        </a:p>
      </dsp:txBody>
      <dsp:txXfrm>
        <a:off x="0" y="4528844"/>
        <a:ext cx="8606730" cy="495589"/>
      </dsp:txXfrm>
    </dsp:sp>
    <dsp:sp modelId="{92CCB063-EC91-44E7-A15E-FF8A4C4DDC86}">
      <dsp:nvSpPr>
        <dsp:cNvPr id="0" name=""/>
        <dsp:cNvSpPr/>
      </dsp:nvSpPr>
      <dsp:spPr>
        <a:xfrm rot="10800000">
          <a:off x="0" y="3774062"/>
          <a:ext cx="8606730" cy="762215"/>
        </a:xfrm>
        <a:prstGeom prst="upArrowCallou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ts val="0"/>
            </a:spcAft>
          </a:pPr>
          <a:r>
            <a:rPr lang="en-ZA" sz="1800" b="1" kern="1200" dirty="0" smtClean="0">
              <a:latin typeface="Futura Md BT" panose="020B0602020204020303" pitchFamily="34" charset="0"/>
            </a:rPr>
            <a:t>6: Resource Quality Objectives (EcoSpecs &amp; water quality (user))</a:t>
          </a:r>
          <a:endParaRPr lang="en-ZA" sz="1800" b="1" kern="1200" dirty="0">
            <a:latin typeface="Futura Md BT" panose="020B0602020204020303" pitchFamily="34" charset="0"/>
          </a:endParaRPr>
        </a:p>
      </dsp:txBody>
      <dsp:txXfrm rot="10800000">
        <a:off x="0" y="3774062"/>
        <a:ext cx="8606730" cy="495264"/>
      </dsp:txXfrm>
    </dsp:sp>
    <dsp:sp modelId="{8EC21FBD-A0F6-4ED3-A6EE-0A269359EB7D}">
      <dsp:nvSpPr>
        <dsp:cNvPr id="0" name=""/>
        <dsp:cNvSpPr/>
      </dsp:nvSpPr>
      <dsp:spPr>
        <a:xfrm rot="10800000">
          <a:off x="0" y="3019280"/>
          <a:ext cx="8606730" cy="762215"/>
        </a:xfrm>
        <a:prstGeom prst="upArrowCallou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ts val="0"/>
            </a:spcAft>
          </a:pPr>
          <a:r>
            <a:rPr lang="en-ZA" sz="1800" b="1" kern="1200" dirty="0" smtClean="0">
              <a:latin typeface="Futura Md BT" panose="020B0602020204020303" pitchFamily="34" charset="0"/>
            </a:rPr>
            <a:t>5</a:t>
          </a:r>
          <a:r>
            <a:rPr lang="en-ZA" sz="1800" b="1" kern="1200" smtClean="0">
              <a:latin typeface="Futura Md BT" panose="020B0602020204020303" pitchFamily="34" charset="0"/>
            </a:rPr>
            <a:t>: Draft Management Classes</a:t>
          </a:r>
          <a:endParaRPr lang="en-ZA" sz="1800" b="1" kern="1200" dirty="0">
            <a:latin typeface="Futura Md BT" panose="020B0602020204020303" pitchFamily="34" charset="0"/>
          </a:endParaRPr>
        </a:p>
      </dsp:txBody>
      <dsp:txXfrm rot="10800000">
        <a:off x="0" y="3019280"/>
        <a:ext cx="8606730" cy="495264"/>
      </dsp:txXfrm>
    </dsp:sp>
    <dsp:sp modelId="{684C944B-3E90-4D4E-8425-19E06C996C1F}">
      <dsp:nvSpPr>
        <dsp:cNvPr id="0" name=""/>
        <dsp:cNvSpPr/>
      </dsp:nvSpPr>
      <dsp:spPr>
        <a:xfrm rot="10800000">
          <a:off x="0" y="2264498"/>
          <a:ext cx="8606730" cy="762215"/>
        </a:xfrm>
        <a:prstGeom prst="upArrowCallou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ts val="0"/>
            </a:spcAft>
          </a:pPr>
          <a:r>
            <a:rPr lang="en-ZA" sz="1800" b="1" kern="1200" dirty="0" smtClean="0">
              <a:latin typeface="Futura Md BT" panose="020B0602020204020303" pitchFamily="34" charset="0"/>
            </a:rPr>
            <a:t>4: Identification and evaluation of scenarios within IWRM</a:t>
          </a:r>
          <a:endParaRPr lang="en-ZA" sz="1800" b="1" kern="1200" dirty="0">
            <a:latin typeface="Futura Md BT" panose="020B0602020204020303" pitchFamily="34" charset="0"/>
          </a:endParaRPr>
        </a:p>
      </dsp:txBody>
      <dsp:txXfrm rot="10800000">
        <a:off x="0" y="2264498"/>
        <a:ext cx="8606730" cy="495264"/>
      </dsp:txXfrm>
    </dsp:sp>
    <dsp:sp modelId="{C24F73F5-020C-4D9E-A3C5-4C2BA88EFC25}">
      <dsp:nvSpPr>
        <dsp:cNvPr id="0" name=""/>
        <dsp:cNvSpPr/>
      </dsp:nvSpPr>
      <dsp:spPr>
        <a:xfrm rot="10800000">
          <a:off x="0" y="1509716"/>
          <a:ext cx="8606730" cy="762215"/>
        </a:xfrm>
        <a:prstGeom prst="upArrowCallou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ts val="0"/>
            </a:spcAft>
          </a:pPr>
          <a:r>
            <a:rPr lang="en-ZA" sz="1800" b="1" kern="1200" dirty="0" smtClean="0">
              <a:latin typeface="Futura Md BT" panose="020B0602020204020303" pitchFamily="34" charset="0"/>
            </a:rPr>
            <a:t>3: Quantify EWRs and changes </a:t>
          </a:r>
          <a:r>
            <a:rPr lang="en-ZA" sz="1800" b="1" kern="1200" smtClean="0">
              <a:latin typeface="Futura Md BT" panose="020B0602020204020303" pitchFamily="34" charset="0"/>
            </a:rPr>
            <a:t>in Ecosystem Services</a:t>
          </a:r>
          <a:endParaRPr lang="en-ZA" sz="1800" b="1" kern="1200" dirty="0">
            <a:latin typeface="Futura Md BT" panose="020B0602020204020303" pitchFamily="34" charset="0"/>
          </a:endParaRPr>
        </a:p>
      </dsp:txBody>
      <dsp:txXfrm rot="10800000">
        <a:off x="0" y="1509716"/>
        <a:ext cx="8606730" cy="495264"/>
      </dsp:txXfrm>
    </dsp:sp>
    <dsp:sp modelId="{CE847B37-6D19-43E3-9659-EF7C62624C23}">
      <dsp:nvSpPr>
        <dsp:cNvPr id="0" name=""/>
        <dsp:cNvSpPr/>
      </dsp:nvSpPr>
      <dsp:spPr>
        <a:xfrm rot="10800000">
          <a:off x="0" y="754934"/>
          <a:ext cx="8606730" cy="762215"/>
        </a:xfrm>
        <a:prstGeom prst="upArrowCallou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ts val="0"/>
            </a:spcAft>
          </a:pPr>
          <a:r>
            <a:rPr lang="en-ZA" sz="1800" b="1" kern="1200" dirty="0" smtClean="0">
              <a:latin typeface="Futura Md BT" panose="020B0602020204020303" pitchFamily="34" charset="0"/>
            </a:rPr>
            <a:t>2: Initiation of stakeholder process and catchment visioning</a:t>
          </a:r>
          <a:endParaRPr lang="en-ZA" sz="1800" b="1" kern="1200" dirty="0">
            <a:latin typeface="Futura Md BT" panose="020B0602020204020303" pitchFamily="34" charset="0"/>
          </a:endParaRPr>
        </a:p>
      </dsp:txBody>
      <dsp:txXfrm rot="10800000">
        <a:off x="0" y="754934"/>
        <a:ext cx="8606730" cy="495264"/>
      </dsp:txXfrm>
    </dsp:sp>
    <dsp:sp modelId="{A19471C5-63D2-42A3-BF3A-7D30636113F1}">
      <dsp:nvSpPr>
        <dsp:cNvPr id="0" name=""/>
        <dsp:cNvSpPr/>
      </dsp:nvSpPr>
      <dsp:spPr>
        <a:xfrm rot="10800000">
          <a:off x="0" y="152"/>
          <a:ext cx="8606730" cy="762215"/>
        </a:xfrm>
        <a:prstGeom prst="upArrowCallou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ts val="0"/>
            </a:spcAft>
          </a:pPr>
          <a:r>
            <a:rPr lang="en-ZA" sz="1800" b="1" kern="1200" dirty="0" smtClean="0">
              <a:latin typeface="Futura Md BT" panose="020B0602020204020303" pitchFamily="34" charset="0"/>
            </a:rPr>
            <a:t>1: Delineate units of analysis and describe the status quo</a:t>
          </a:r>
          <a:endParaRPr lang="en-ZA" sz="1800" b="1" kern="1200" dirty="0">
            <a:latin typeface="Futura Md BT" panose="020B0602020204020303" pitchFamily="34" charset="0"/>
          </a:endParaRPr>
        </a:p>
      </dsp:txBody>
      <dsp:txXfrm rot="10800000">
        <a:off x="0" y="152"/>
        <a:ext cx="8606730" cy="49526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24244" cy="341709"/>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5652472" y="0"/>
            <a:ext cx="4324244" cy="341709"/>
          </a:xfrm>
          <a:prstGeom prst="rect">
            <a:avLst/>
          </a:prstGeom>
        </p:spPr>
        <p:txBody>
          <a:bodyPr vert="horz" lIns="91440" tIns="45720" rIns="91440" bIns="45720" rtlCol="0"/>
          <a:lstStyle>
            <a:lvl1pPr algn="r">
              <a:defRPr sz="1200"/>
            </a:lvl1pPr>
          </a:lstStyle>
          <a:p>
            <a:fld id="{905F9BD9-4F99-411D-B4DD-81A19938A546}" type="datetimeFigureOut">
              <a:rPr lang="en-ZA" smtClean="0"/>
              <a:t>2014-03-05</a:t>
            </a:fld>
            <a:endParaRPr lang="en-ZA" dirty="0"/>
          </a:p>
        </p:txBody>
      </p:sp>
      <p:sp>
        <p:nvSpPr>
          <p:cNvPr id="4" name="Footer Placeholder 3"/>
          <p:cNvSpPr>
            <a:spLocks noGrp="1"/>
          </p:cNvSpPr>
          <p:nvPr>
            <p:ph type="ftr" sz="quarter" idx="2"/>
          </p:nvPr>
        </p:nvSpPr>
        <p:spPr>
          <a:xfrm>
            <a:off x="0" y="6491293"/>
            <a:ext cx="4324244" cy="341709"/>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5652472" y="6491293"/>
            <a:ext cx="4324244" cy="341709"/>
          </a:xfrm>
          <a:prstGeom prst="rect">
            <a:avLst/>
          </a:prstGeom>
        </p:spPr>
        <p:txBody>
          <a:bodyPr vert="horz" lIns="91440" tIns="45720" rIns="91440" bIns="45720" rtlCol="0" anchor="b"/>
          <a:lstStyle>
            <a:lvl1pPr algn="r">
              <a:defRPr sz="1200"/>
            </a:lvl1pPr>
          </a:lstStyle>
          <a:p>
            <a:fld id="{EEC0E8E9-62DC-42B5-A500-FD402CE12377}" type="slidenum">
              <a:rPr lang="en-ZA" smtClean="0"/>
              <a:t>‹#›</a:t>
            </a:fld>
            <a:endParaRPr lang="en-ZA" dirty="0"/>
          </a:p>
        </p:txBody>
      </p:sp>
    </p:spTree>
    <p:extLst>
      <p:ext uri="{BB962C8B-B14F-4D97-AF65-F5344CB8AC3E}">
        <p14:creationId xmlns:p14="http://schemas.microsoft.com/office/powerpoint/2010/main" val="2952769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4324244" cy="3417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ea typeface="+mn-ea"/>
                <a:cs typeface="+mn-cs"/>
              </a:defRPr>
            </a:lvl1pPr>
          </a:lstStyle>
          <a:p>
            <a:pPr>
              <a:defRPr/>
            </a:pPr>
            <a:endParaRPr lang="en-US" dirty="0"/>
          </a:p>
        </p:txBody>
      </p:sp>
      <p:sp>
        <p:nvSpPr>
          <p:cNvPr id="30723" name="Rectangle 3"/>
          <p:cNvSpPr>
            <a:spLocks noGrp="1" noChangeArrowheads="1"/>
          </p:cNvSpPr>
          <p:nvPr>
            <p:ph type="dt" idx="1"/>
          </p:nvPr>
        </p:nvSpPr>
        <p:spPr bwMode="auto">
          <a:xfrm>
            <a:off x="5652472" y="0"/>
            <a:ext cx="4324244" cy="3417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F5CAB3CB-B4D9-4C55-9067-72DBAF743801}" type="datetimeFigureOut">
              <a:rPr lang="en-US" altLang="en-US"/>
              <a:pPr/>
              <a:t>3/5/2014</a:t>
            </a:fld>
            <a:endParaRPr lang="en-US" altLang="en-US" dirty="0"/>
          </a:p>
        </p:txBody>
      </p:sp>
      <p:sp>
        <p:nvSpPr>
          <p:cNvPr id="13316" name="Rectangle 4"/>
          <p:cNvSpPr>
            <a:spLocks noGrp="1" noRot="1" noChangeAspect="1" noChangeArrowheads="1" noTextEdit="1"/>
          </p:cNvSpPr>
          <p:nvPr>
            <p:ph type="sldImg" idx="2"/>
          </p:nvPr>
        </p:nvSpPr>
        <p:spPr bwMode="auto">
          <a:xfrm>
            <a:off x="3281363" y="512763"/>
            <a:ext cx="3416300" cy="25622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p:cNvSpPr>
            <a:spLocks noGrp="1" noChangeArrowheads="1"/>
          </p:cNvSpPr>
          <p:nvPr>
            <p:ph type="body" sz="quarter" idx="3"/>
          </p:nvPr>
        </p:nvSpPr>
        <p:spPr bwMode="auto">
          <a:xfrm>
            <a:off x="997903" y="3246239"/>
            <a:ext cx="7983220" cy="30753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6491293"/>
            <a:ext cx="4324244" cy="34170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ea typeface="+mn-ea"/>
                <a:cs typeface="+mn-cs"/>
              </a:defRPr>
            </a:lvl1pPr>
          </a:lstStyle>
          <a:p>
            <a:pPr>
              <a:defRPr/>
            </a:pPr>
            <a:endParaRPr lang="en-US" dirty="0"/>
          </a:p>
        </p:txBody>
      </p:sp>
      <p:sp>
        <p:nvSpPr>
          <p:cNvPr id="30727" name="Rectangle 7"/>
          <p:cNvSpPr>
            <a:spLocks noGrp="1" noChangeArrowheads="1"/>
          </p:cNvSpPr>
          <p:nvPr>
            <p:ph type="sldNum" sz="quarter" idx="5"/>
          </p:nvPr>
        </p:nvSpPr>
        <p:spPr bwMode="auto">
          <a:xfrm>
            <a:off x="5652472" y="6491293"/>
            <a:ext cx="4324244" cy="34170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E5F20A31-D0AE-4937-9865-DAC31C975380}" type="slidenum">
              <a:rPr lang="en-US" altLang="en-US"/>
              <a:pPr/>
              <a:t>‹#›</a:t>
            </a:fld>
            <a:endParaRPr lang="en-US" altLang="en-US" dirty="0"/>
          </a:p>
        </p:txBody>
      </p:sp>
    </p:spTree>
    <p:extLst>
      <p:ext uri="{BB962C8B-B14F-4D97-AF65-F5344CB8AC3E}">
        <p14:creationId xmlns:p14="http://schemas.microsoft.com/office/powerpoint/2010/main" val="22164077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ln/>
        </p:spPr>
      </p:sp>
      <p:sp>
        <p:nvSpPr>
          <p:cNvPr id="1536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BBF6E43B-1595-40EE-98D9-9D219E80177B}" type="datetimeFigureOut">
              <a:rPr lang="en-US" altLang="en-US"/>
              <a:pPr/>
              <a:t>3/5/2014</a:t>
            </a:fld>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285941D3-CA37-42AF-A137-68965770B962}" type="slidenum">
              <a:rPr lang="en-US" altLang="en-US"/>
              <a:pPr/>
              <a:t>‹#›</a:t>
            </a:fld>
            <a:endParaRPr lang="en-US" altLang="en-US" dirty="0"/>
          </a:p>
        </p:txBody>
      </p:sp>
    </p:spTree>
    <p:extLst>
      <p:ext uri="{BB962C8B-B14F-4D97-AF65-F5344CB8AC3E}">
        <p14:creationId xmlns:p14="http://schemas.microsoft.com/office/powerpoint/2010/main" val="2363735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04FC9717-0E97-43DE-9DC1-86B2FB71374C}" type="datetimeFigureOut">
              <a:rPr lang="en-US" altLang="en-US"/>
              <a:pPr/>
              <a:t>3/5/2014</a:t>
            </a:fld>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FCE0B8A7-0DA6-494E-AC50-9AAB2D07CB11}" type="slidenum">
              <a:rPr lang="en-US" altLang="en-US"/>
              <a:pPr/>
              <a:t>‹#›</a:t>
            </a:fld>
            <a:endParaRPr lang="en-US" altLang="en-US" dirty="0"/>
          </a:p>
        </p:txBody>
      </p:sp>
    </p:spTree>
    <p:extLst>
      <p:ext uri="{BB962C8B-B14F-4D97-AF65-F5344CB8AC3E}">
        <p14:creationId xmlns:p14="http://schemas.microsoft.com/office/powerpoint/2010/main" val="3970715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9A9F0D72-5402-430A-BDF6-76375D3EED57}" type="datetimeFigureOut">
              <a:rPr lang="en-US" altLang="en-US"/>
              <a:pPr/>
              <a:t>3/5/2014</a:t>
            </a:fld>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72509F15-D07D-4AD0-97DD-6A593A903F1C}" type="slidenum">
              <a:rPr lang="en-US" altLang="en-US"/>
              <a:pPr/>
              <a:t>‹#›</a:t>
            </a:fld>
            <a:endParaRPr lang="en-US" altLang="en-US" dirty="0"/>
          </a:p>
        </p:txBody>
      </p:sp>
    </p:spTree>
    <p:extLst>
      <p:ext uri="{BB962C8B-B14F-4D97-AF65-F5344CB8AC3E}">
        <p14:creationId xmlns:p14="http://schemas.microsoft.com/office/powerpoint/2010/main" val="1907023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D849ABAC-2D90-41F6-B216-269B77B5E918}" type="datetimeFigureOut">
              <a:rPr lang="en-US" altLang="en-US"/>
              <a:pPr/>
              <a:t>3/5/2014</a:t>
            </a:fld>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199C816C-FE41-4DE7-B7FF-E6F9195E4A0F}" type="slidenum">
              <a:rPr lang="en-US" altLang="en-US"/>
              <a:pPr/>
              <a:t>‹#›</a:t>
            </a:fld>
            <a:endParaRPr lang="en-US" altLang="en-US" dirty="0"/>
          </a:p>
        </p:txBody>
      </p:sp>
    </p:spTree>
    <p:extLst>
      <p:ext uri="{BB962C8B-B14F-4D97-AF65-F5344CB8AC3E}">
        <p14:creationId xmlns:p14="http://schemas.microsoft.com/office/powerpoint/2010/main" val="4123480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28EB6A41-5C2A-49A0-A7E1-0782692DE46D}" type="datetimeFigureOut">
              <a:rPr lang="en-US" altLang="en-US"/>
              <a:pPr/>
              <a:t>3/5/2014</a:t>
            </a:fld>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3DE2512C-E519-411C-B9F6-82F9AD5FA692}" type="slidenum">
              <a:rPr lang="en-US" altLang="en-US"/>
              <a:pPr/>
              <a:t>‹#›</a:t>
            </a:fld>
            <a:endParaRPr lang="en-US" altLang="en-US" dirty="0"/>
          </a:p>
        </p:txBody>
      </p:sp>
    </p:spTree>
    <p:extLst>
      <p:ext uri="{BB962C8B-B14F-4D97-AF65-F5344CB8AC3E}">
        <p14:creationId xmlns:p14="http://schemas.microsoft.com/office/powerpoint/2010/main" val="1676645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F95FB3A3-7694-4CA4-AA58-BA5B0AD1FAE5}" type="datetimeFigureOut">
              <a:rPr lang="en-US" altLang="en-US"/>
              <a:pPr/>
              <a:t>3/5/2014</a:t>
            </a:fld>
            <a:endParaRPr lang="en-US" alt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989614A2-ED4C-4B6E-B265-985182E6C972}" type="slidenum">
              <a:rPr lang="en-US" altLang="en-US"/>
              <a:pPr/>
              <a:t>‹#›</a:t>
            </a:fld>
            <a:endParaRPr lang="en-US" altLang="en-US" dirty="0"/>
          </a:p>
        </p:txBody>
      </p:sp>
    </p:spTree>
    <p:extLst>
      <p:ext uri="{BB962C8B-B14F-4D97-AF65-F5344CB8AC3E}">
        <p14:creationId xmlns:p14="http://schemas.microsoft.com/office/powerpoint/2010/main" val="2604619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DE1C539B-B35F-47A2-8494-8683E050EEB9}" type="datetimeFigureOut">
              <a:rPr lang="en-US" altLang="en-US"/>
              <a:pPr/>
              <a:t>3/5/2014</a:t>
            </a:fld>
            <a:endParaRPr lang="en-US" alt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A4A986C2-C1C8-43F2-8BC1-27D2CCDB7A01}" type="slidenum">
              <a:rPr lang="en-US" altLang="en-US"/>
              <a:pPr/>
              <a:t>‹#›</a:t>
            </a:fld>
            <a:endParaRPr lang="en-US" altLang="en-US" dirty="0"/>
          </a:p>
        </p:txBody>
      </p:sp>
    </p:spTree>
    <p:extLst>
      <p:ext uri="{BB962C8B-B14F-4D97-AF65-F5344CB8AC3E}">
        <p14:creationId xmlns:p14="http://schemas.microsoft.com/office/powerpoint/2010/main" val="2921467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EA8B0ED9-EA1F-4F62-AFF1-41637A49E3E8}" type="datetimeFigureOut">
              <a:rPr lang="en-US" altLang="en-US"/>
              <a:pPr/>
              <a:t>3/5/2014</a:t>
            </a:fld>
            <a:endParaRPr lang="en-US" alt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B35B1BC8-68C7-450A-8DA4-A6A3FDC32041}" type="slidenum">
              <a:rPr lang="en-US" altLang="en-US"/>
              <a:pPr/>
              <a:t>‹#›</a:t>
            </a:fld>
            <a:endParaRPr lang="en-US" altLang="en-US" dirty="0"/>
          </a:p>
        </p:txBody>
      </p:sp>
    </p:spTree>
    <p:extLst>
      <p:ext uri="{BB962C8B-B14F-4D97-AF65-F5344CB8AC3E}">
        <p14:creationId xmlns:p14="http://schemas.microsoft.com/office/powerpoint/2010/main" val="3345342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4DF6F9B6-A959-4D5F-BF87-6E42AEBE044D}" type="datetimeFigureOut">
              <a:rPr lang="en-US" altLang="en-US"/>
              <a:pPr/>
              <a:t>3/5/2014</a:t>
            </a:fld>
            <a:endParaRPr lang="en-US" alt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BB1AFAD4-B17E-4D98-AFD2-C6576904CF97}" type="slidenum">
              <a:rPr lang="en-US" altLang="en-US"/>
              <a:pPr/>
              <a:t>‹#›</a:t>
            </a:fld>
            <a:endParaRPr lang="en-US" altLang="en-US" dirty="0"/>
          </a:p>
        </p:txBody>
      </p:sp>
    </p:spTree>
    <p:extLst>
      <p:ext uri="{BB962C8B-B14F-4D97-AF65-F5344CB8AC3E}">
        <p14:creationId xmlns:p14="http://schemas.microsoft.com/office/powerpoint/2010/main" val="2380619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9BE78EE4-FD97-4B18-8918-DCBCABD16198}" type="datetimeFigureOut">
              <a:rPr lang="en-US" altLang="en-US"/>
              <a:pPr/>
              <a:t>3/5/2014</a:t>
            </a:fld>
            <a:endParaRPr lang="en-US" alt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86CA679A-47D0-4D45-9D88-BE1A8A8A584D}" type="slidenum">
              <a:rPr lang="en-US" altLang="en-US"/>
              <a:pPr/>
              <a:t>‹#›</a:t>
            </a:fld>
            <a:endParaRPr lang="en-US" altLang="en-US" dirty="0"/>
          </a:p>
        </p:txBody>
      </p:sp>
    </p:spTree>
    <p:extLst>
      <p:ext uri="{BB962C8B-B14F-4D97-AF65-F5344CB8AC3E}">
        <p14:creationId xmlns:p14="http://schemas.microsoft.com/office/powerpoint/2010/main" val="114991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71E28F08-CFC3-413A-8ED4-52E1EBE514DE}" type="datetimeFigureOut">
              <a:rPr lang="en-US" altLang="en-US"/>
              <a:pPr/>
              <a:t>3/5/2014</a:t>
            </a:fld>
            <a:endParaRPr lang="en-US" alt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D5452F99-34F2-42D9-AB3A-9C0AC8CFEAB3}" type="slidenum">
              <a:rPr lang="en-US" altLang="en-US"/>
              <a:pPr/>
              <a:t>‹#›</a:t>
            </a:fld>
            <a:endParaRPr lang="en-US" altLang="en-US" dirty="0"/>
          </a:p>
        </p:txBody>
      </p:sp>
    </p:spTree>
    <p:extLst>
      <p:ext uri="{BB962C8B-B14F-4D97-AF65-F5344CB8AC3E}">
        <p14:creationId xmlns:p14="http://schemas.microsoft.com/office/powerpoint/2010/main" val="2613171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descr="Slide Content Backround.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5" descr="Slide Opening 0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TextBox 6"/>
          <p:cNvSpPr txBox="1">
            <a:spLocks noChangeArrowheads="1"/>
          </p:cNvSpPr>
          <p:nvPr/>
        </p:nvSpPr>
        <p:spPr bwMode="auto">
          <a:xfrm>
            <a:off x="1827213" y="2251075"/>
            <a:ext cx="508952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3200" b="1" dirty="0" smtClean="0">
                <a:solidFill>
                  <a:schemeClr val="bg1"/>
                </a:solidFill>
                <a:latin typeface="Futura Md BT" panose="020B0602020204020303" pitchFamily="34" charset="0"/>
              </a:rPr>
              <a:t>Description of Operational Scenarios</a:t>
            </a:r>
          </a:p>
          <a:p>
            <a:pPr eaLnBrk="1" hangingPunct="1"/>
            <a:r>
              <a:rPr lang="en-US" altLang="en-US" sz="3200" b="1" dirty="0">
                <a:solidFill>
                  <a:schemeClr val="bg1"/>
                </a:solidFill>
                <a:latin typeface="Futura Md BT" panose="020B0602020204020303" pitchFamily="34" charset="0"/>
              </a:rPr>
              <a:t>P</a:t>
            </a:r>
            <a:r>
              <a:rPr lang="en-US" altLang="en-US" sz="3200" dirty="0" smtClean="0">
                <a:solidFill>
                  <a:schemeClr val="bg1"/>
                </a:solidFill>
                <a:latin typeface="Futura Md BT" panose="020B0602020204020303" pitchFamily="34" charset="0"/>
              </a:rPr>
              <a:t>resented </a:t>
            </a:r>
            <a:r>
              <a:rPr lang="en-US" altLang="en-US" sz="3200" dirty="0">
                <a:solidFill>
                  <a:schemeClr val="bg1"/>
                </a:solidFill>
                <a:latin typeface="Futura Md BT" panose="020B0602020204020303" pitchFamily="34" charset="0"/>
              </a:rPr>
              <a:t>by:</a:t>
            </a:r>
          </a:p>
          <a:p>
            <a:pPr eaLnBrk="1" hangingPunct="1"/>
            <a:r>
              <a:rPr lang="en-US" altLang="en-US" sz="3200" dirty="0" smtClean="0">
                <a:solidFill>
                  <a:schemeClr val="bg1"/>
                </a:solidFill>
                <a:latin typeface="Futura Md BT" panose="020B0602020204020303" pitchFamily="34" charset="0"/>
              </a:rPr>
              <a:t>Stephen Mallory</a:t>
            </a:r>
            <a:endParaRPr lang="en-US" altLang="en-US" sz="3200" dirty="0">
              <a:solidFill>
                <a:schemeClr val="bg1"/>
              </a:solidFill>
              <a:latin typeface="Futura Md BT" panose="020B0602020204020303" pitchFamily="34" charset="0"/>
            </a:endParaRPr>
          </a:p>
          <a:p>
            <a:pPr eaLnBrk="1" hangingPunct="1"/>
            <a:r>
              <a:rPr lang="en-US" altLang="en-US" sz="3200" dirty="0" smtClean="0">
                <a:solidFill>
                  <a:schemeClr val="bg1"/>
                </a:solidFill>
                <a:latin typeface="Futura Md BT" panose="020B0602020204020303" pitchFamily="34" charset="0"/>
              </a:rPr>
              <a:t>IWR Water Resources</a:t>
            </a:r>
            <a:endParaRPr lang="en-US" altLang="en-US" sz="3200" dirty="0">
              <a:solidFill>
                <a:schemeClr val="bg1"/>
              </a:solidFill>
              <a:latin typeface="Futura Md BT" panose="020B0602020204020303" pitchFamily="34" charset="0"/>
            </a:endParaRPr>
          </a:p>
          <a:p>
            <a:pPr eaLnBrk="1" hangingPunct="1"/>
            <a:endParaRPr lang="en-US" altLang="en-US" sz="3200" dirty="0">
              <a:solidFill>
                <a:schemeClr val="bg1"/>
              </a:solidFill>
              <a:latin typeface="Futura Md BT" panose="020B0602020204020303" pitchFamily="34" charset="0"/>
            </a:endParaRPr>
          </a:p>
          <a:p>
            <a:pPr eaLnBrk="1" hangingPunct="1"/>
            <a:r>
              <a:rPr lang="en-US" altLang="en-US" sz="3200" dirty="0" smtClean="0">
                <a:solidFill>
                  <a:schemeClr val="bg1"/>
                </a:solidFill>
                <a:latin typeface="Futura Md BT" panose="020B0602020204020303" pitchFamily="34" charset="0"/>
              </a:rPr>
              <a:t>17 March 2014</a:t>
            </a:r>
            <a:endParaRPr lang="en-US" altLang="en-US" sz="3200" dirty="0">
              <a:solidFill>
                <a:schemeClr val="bg1"/>
              </a:solidFill>
              <a:latin typeface="Futura Md BT" panose="020B0602020204020303"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5942"/>
            <a:ext cx="8229600" cy="4890487"/>
          </a:xfrm>
        </p:spPr>
        <p:txBody>
          <a:bodyPr/>
          <a:lstStyle/>
          <a:p>
            <a:r>
              <a:rPr lang="en-ZA" sz="2800" dirty="0" smtClean="0"/>
              <a:t>Include ecological water requirements </a:t>
            </a:r>
            <a:r>
              <a:rPr lang="en-ZA" sz="2800" dirty="0" smtClean="0"/>
              <a:t>(REC)</a:t>
            </a:r>
            <a:endParaRPr lang="en-ZA" sz="2800" dirty="0" smtClean="0"/>
          </a:p>
          <a:p>
            <a:pPr lvl="1"/>
            <a:r>
              <a:rPr lang="en-ZA" sz="2400" dirty="0"/>
              <a:t>The REC ecological water requirements will be included as a priority water requirement (in addition to the Revised Present Day water use</a:t>
            </a:r>
            <a:r>
              <a:rPr lang="en-ZA" sz="2400" dirty="0" smtClean="0"/>
              <a:t>)</a:t>
            </a:r>
            <a:endParaRPr lang="en-ZA" sz="2400" dirty="0" smtClean="0"/>
          </a:p>
          <a:p>
            <a:r>
              <a:rPr lang="en-ZA" sz="2800" dirty="0" smtClean="0"/>
              <a:t>Future </a:t>
            </a:r>
            <a:r>
              <a:rPr lang="en-ZA" sz="2800" dirty="0" smtClean="0"/>
              <a:t>water </a:t>
            </a:r>
            <a:r>
              <a:rPr lang="en-ZA" sz="2800" dirty="0" smtClean="0"/>
              <a:t>use</a:t>
            </a:r>
            <a:endParaRPr lang="en-ZA" sz="2800" dirty="0" smtClean="0"/>
          </a:p>
          <a:p>
            <a:pPr lvl="1"/>
            <a:r>
              <a:rPr lang="en-ZA" sz="2400" dirty="0" smtClean="0"/>
              <a:t>This scenario will allow for increased water use </a:t>
            </a:r>
            <a:r>
              <a:rPr lang="en-ZA" sz="2400" dirty="0" smtClean="0"/>
              <a:t>as obtained from the following sources:</a:t>
            </a:r>
          </a:p>
          <a:p>
            <a:pPr lvl="2"/>
            <a:r>
              <a:rPr lang="en-ZA" sz="2000" dirty="0" smtClean="0"/>
              <a:t>All Town Reconciliation Strategies</a:t>
            </a:r>
          </a:p>
          <a:p>
            <a:pPr lvl="2"/>
            <a:r>
              <a:rPr lang="en-ZA" sz="2000" dirty="0" err="1" smtClean="0"/>
              <a:t>Mbombela</a:t>
            </a:r>
            <a:r>
              <a:rPr lang="en-ZA" sz="2000" dirty="0" smtClean="0"/>
              <a:t> Reconciliation Strategies</a:t>
            </a:r>
          </a:p>
          <a:p>
            <a:pPr lvl="1"/>
            <a:r>
              <a:rPr lang="en-ZA" sz="2400" dirty="0" smtClean="0"/>
              <a:t>Increased </a:t>
            </a:r>
            <a:r>
              <a:rPr lang="en-ZA" sz="2400" dirty="0" smtClean="0"/>
              <a:t>cross border flow in terms of the </a:t>
            </a:r>
            <a:r>
              <a:rPr lang="en-ZA" sz="2400" dirty="0"/>
              <a:t>Interim </a:t>
            </a:r>
            <a:r>
              <a:rPr lang="en-ZA" sz="2400" dirty="0" err="1" smtClean="0"/>
              <a:t>IncoMaputo</a:t>
            </a:r>
            <a:r>
              <a:rPr lang="en-ZA" sz="2400" dirty="0" smtClean="0"/>
              <a:t> </a:t>
            </a:r>
            <a:r>
              <a:rPr lang="en-ZA" sz="2400" dirty="0" smtClean="0"/>
              <a:t>Agreement will be included in this strategy</a:t>
            </a:r>
          </a:p>
          <a:p>
            <a:pPr lvl="1"/>
            <a:r>
              <a:rPr lang="en-ZA" sz="2400" dirty="0" smtClean="0"/>
              <a:t>This scenario will be modelled with the REC and PES ecological water requirements.</a:t>
            </a:r>
            <a:endParaRPr lang="en-ZA" sz="2400" dirty="0"/>
          </a:p>
          <a:p>
            <a:pPr lvl="1"/>
            <a:endParaRPr lang="en-ZA" dirty="0" smtClean="0"/>
          </a:p>
        </p:txBody>
      </p:sp>
      <p:sp>
        <p:nvSpPr>
          <p:cNvPr id="4" name="TextBox 3"/>
          <p:cNvSpPr txBox="1"/>
          <p:nvPr/>
        </p:nvSpPr>
        <p:spPr>
          <a:xfrm>
            <a:off x="461555" y="145652"/>
            <a:ext cx="8321040" cy="523220"/>
          </a:xfrm>
          <a:prstGeom prst="rect">
            <a:avLst/>
          </a:prstGeom>
          <a:noFill/>
        </p:spPr>
        <p:txBody>
          <a:bodyPr wrap="square" rtlCol="0">
            <a:spAutoFit/>
          </a:bodyPr>
          <a:lstStyle/>
          <a:p>
            <a:pPr algn="ctr"/>
            <a:r>
              <a:rPr lang="en-ZA" sz="2800" b="1" dirty="0" smtClean="0">
                <a:solidFill>
                  <a:schemeClr val="bg1"/>
                </a:solidFill>
                <a:latin typeface="Futura Md BT" pitchFamily="34" charset="0"/>
              </a:rPr>
              <a:t>Scenarios</a:t>
            </a:r>
            <a:endParaRPr lang="en-ZA" sz="2800" b="1" dirty="0">
              <a:solidFill>
                <a:schemeClr val="bg1"/>
              </a:solidFill>
              <a:latin typeface="Futura Md BT" pitchFamily="34" charset="0"/>
            </a:endParaRPr>
          </a:p>
        </p:txBody>
      </p:sp>
    </p:spTree>
    <p:extLst>
      <p:ext uri="{BB962C8B-B14F-4D97-AF65-F5344CB8AC3E}">
        <p14:creationId xmlns:p14="http://schemas.microsoft.com/office/powerpoint/2010/main" val="3621267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03189"/>
            <a:ext cx="8229600" cy="4890487"/>
          </a:xfrm>
        </p:spPr>
        <p:txBody>
          <a:bodyPr/>
          <a:lstStyle/>
          <a:p>
            <a:r>
              <a:rPr lang="en-US" sz="2800" dirty="0" smtClean="0"/>
              <a:t>Mountain </a:t>
            </a:r>
            <a:r>
              <a:rPr lang="en-US" sz="2800" dirty="0" smtClean="0"/>
              <a:t>View Dam</a:t>
            </a:r>
          </a:p>
          <a:p>
            <a:pPr lvl="1"/>
            <a:r>
              <a:rPr lang="en-US" sz="2400" dirty="0" smtClean="0"/>
              <a:t>This scenario will include Mountain View Dam on the </a:t>
            </a:r>
            <a:r>
              <a:rPr lang="en-US" sz="2400" dirty="0" err="1" smtClean="0"/>
              <a:t>Kaap</a:t>
            </a:r>
            <a:r>
              <a:rPr lang="en-US" sz="2400" dirty="0" smtClean="0"/>
              <a:t> River</a:t>
            </a:r>
            <a:r>
              <a:rPr lang="en-US" sz="2400" dirty="0" smtClean="0"/>
              <a:t>.</a:t>
            </a:r>
          </a:p>
          <a:p>
            <a:pPr lvl="1"/>
            <a:r>
              <a:rPr lang="en-ZA" sz="2400" dirty="0"/>
              <a:t>This scenario will be modelled with </a:t>
            </a:r>
            <a:r>
              <a:rPr lang="en-ZA" sz="2400" dirty="0" smtClean="0"/>
              <a:t>and without ecological </a:t>
            </a:r>
            <a:r>
              <a:rPr lang="en-ZA" sz="2400" dirty="0"/>
              <a:t>water </a:t>
            </a:r>
            <a:r>
              <a:rPr lang="en-ZA" sz="2400" dirty="0" smtClean="0"/>
              <a:t>requirements</a:t>
            </a:r>
          </a:p>
          <a:p>
            <a:r>
              <a:rPr lang="en-ZA" sz="2800" dirty="0" err="1" smtClean="0"/>
              <a:t>Boschkejskop</a:t>
            </a:r>
            <a:r>
              <a:rPr lang="en-ZA" sz="2800" dirty="0" smtClean="0"/>
              <a:t> Dam</a:t>
            </a:r>
            <a:endParaRPr lang="en-ZA" sz="2800" dirty="0"/>
          </a:p>
          <a:p>
            <a:pPr lvl="1"/>
            <a:r>
              <a:rPr lang="en-US" sz="2400" dirty="0"/>
              <a:t>This scenario will include </a:t>
            </a:r>
            <a:r>
              <a:rPr lang="en-US" sz="2400" dirty="0" err="1" smtClean="0"/>
              <a:t>Boschjeskop</a:t>
            </a:r>
            <a:r>
              <a:rPr lang="en-US" sz="2400" dirty="0" smtClean="0"/>
              <a:t> </a:t>
            </a:r>
            <a:r>
              <a:rPr lang="en-US" sz="2400" dirty="0"/>
              <a:t>Dam on the </a:t>
            </a:r>
            <a:r>
              <a:rPr lang="en-US" sz="2400" dirty="0" err="1"/>
              <a:t>Kaap</a:t>
            </a:r>
            <a:r>
              <a:rPr lang="en-US" sz="2400" dirty="0"/>
              <a:t> River.</a:t>
            </a:r>
          </a:p>
          <a:p>
            <a:pPr lvl="1"/>
            <a:endParaRPr lang="en-ZA" dirty="0" smtClean="0"/>
          </a:p>
        </p:txBody>
      </p:sp>
      <p:sp>
        <p:nvSpPr>
          <p:cNvPr id="4" name="TextBox 3"/>
          <p:cNvSpPr txBox="1"/>
          <p:nvPr/>
        </p:nvSpPr>
        <p:spPr>
          <a:xfrm>
            <a:off x="461555" y="145652"/>
            <a:ext cx="8321040" cy="523220"/>
          </a:xfrm>
          <a:prstGeom prst="rect">
            <a:avLst/>
          </a:prstGeom>
          <a:noFill/>
        </p:spPr>
        <p:txBody>
          <a:bodyPr wrap="square" rtlCol="0">
            <a:spAutoFit/>
          </a:bodyPr>
          <a:lstStyle/>
          <a:p>
            <a:pPr algn="ctr"/>
            <a:r>
              <a:rPr lang="en-ZA" sz="2800" b="1" dirty="0" smtClean="0">
                <a:solidFill>
                  <a:schemeClr val="bg1"/>
                </a:solidFill>
                <a:latin typeface="Futura Md BT" pitchFamily="34" charset="0"/>
              </a:rPr>
              <a:t>Scenarios</a:t>
            </a:r>
            <a:endParaRPr lang="en-ZA" sz="2800" b="1" dirty="0">
              <a:solidFill>
                <a:schemeClr val="bg1"/>
              </a:solidFill>
              <a:latin typeface="Futura Md BT" pitchFamily="34" charset="0"/>
            </a:endParaRPr>
          </a:p>
        </p:txBody>
      </p:sp>
    </p:spTree>
    <p:extLst>
      <p:ext uri="{BB962C8B-B14F-4D97-AF65-F5344CB8AC3E}">
        <p14:creationId xmlns:p14="http://schemas.microsoft.com/office/powerpoint/2010/main" val="359252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1555" y="145652"/>
            <a:ext cx="8321040" cy="523220"/>
          </a:xfrm>
          <a:prstGeom prst="rect">
            <a:avLst/>
          </a:prstGeom>
          <a:noFill/>
        </p:spPr>
        <p:txBody>
          <a:bodyPr wrap="square" rtlCol="0">
            <a:spAutoFit/>
          </a:bodyPr>
          <a:lstStyle/>
          <a:p>
            <a:pPr algn="ctr"/>
            <a:r>
              <a:rPr lang="en-ZA" sz="2800" b="1" dirty="0" smtClean="0">
                <a:solidFill>
                  <a:schemeClr val="bg1"/>
                </a:solidFill>
                <a:latin typeface="Futura Md BT" pitchFamily="34" charset="0"/>
              </a:rPr>
              <a:t>Scenarios</a:t>
            </a:r>
            <a:endParaRPr lang="en-ZA" sz="2800" b="1" dirty="0">
              <a:solidFill>
                <a:schemeClr val="bg1"/>
              </a:solidFill>
              <a:latin typeface="Futura Md BT" pitchFamily="34" charset="0"/>
            </a:endParaRPr>
          </a:p>
        </p:txBody>
      </p:sp>
      <p:sp>
        <p:nvSpPr>
          <p:cNvPr id="6" name="TextBox 5"/>
          <p:cNvSpPr txBox="1"/>
          <p:nvPr/>
        </p:nvSpPr>
        <p:spPr>
          <a:xfrm>
            <a:off x="3870908" y="685174"/>
            <a:ext cx="1502334" cy="461665"/>
          </a:xfrm>
          <a:prstGeom prst="rect">
            <a:avLst/>
          </a:prstGeom>
          <a:noFill/>
        </p:spPr>
        <p:txBody>
          <a:bodyPr wrap="none" rtlCol="0">
            <a:spAutoFit/>
          </a:bodyPr>
          <a:lstStyle/>
          <a:p>
            <a:r>
              <a:rPr lang="en-US" dirty="0" smtClean="0"/>
              <a:t>Summary</a:t>
            </a:r>
            <a:endParaRPr lang="en-ZA" dirty="0"/>
          </a:p>
        </p:txBody>
      </p:sp>
      <p:graphicFrame>
        <p:nvGraphicFramePr>
          <p:cNvPr id="2" name="Table 1"/>
          <p:cNvGraphicFramePr>
            <a:graphicFrameLocks noGrp="1"/>
          </p:cNvGraphicFramePr>
          <p:nvPr>
            <p:extLst>
              <p:ext uri="{D42A27DB-BD31-4B8C-83A1-F6EECF244321}">
                <p14:modId xmlns:p14="http://schemas.microsoft.com/office/powerpoint/2010/main" val="1335451204"/>
              </p:ext>
            </p:extLst>
          </p:nvPr>
        </p:nvGraphicFramePr>
        <p:xfrm>
          <a:off x="285494" y="1171549"/>
          <a:ext cx="8497102" cy="3956504"/>
        </p:xfrm>
        <a:graphic>
          <a:graphicData uri="http://schemas.openxmlformats.org/drawingml/2006/table">
            <a:tbl>
              <a:tblPr firstRow="1" firstCol="1" bandRow="1">
                <a:tableStyleId>{5C22544A-7EE6-4342-B048-85BDC9FD1C3A}</a:tableStyleId>
              </a:tblPr>
              <a:tblGrid>
                <a:gridCol w="1347149"/>
                <a:gridCol w="1347149"/>
                <a:gridCol w="1122229"/>
                <a:gridCol w="1200635"/>
                <a:gridCol w="1024003"/>
                <a:gridCol w="1333708"/>
                <a:gridCol w="1122229"/>
              </a:tblGrid>
              <a:tr h="370598">
                <a:tc rowSpan="2">
                  <a:txBody>
                    <a:bodyPr/>
                    <a:lstStyle/>
                    <a:p>
                      <a:pPr marL="0" marR="0" algn="ctr">
                        <a:lnSpc>
                          <a:spcPct val="115000"/>
                        </a:lnSpc>
                        <a:spcBef>
                          <a:spcPts val="0"/>
                        </a:spcBef>
                        <a:spcAft>
                          <a:spcPts val="0"/>
                        </a:spcAft>
                      </a:pPr>
                      <a:r>
                        <a:rPr lang="en-GB" sz="2000" dirty="0">
                          <a:effectLst/>
                        </a:rPr>
                        <a:t>Scenario</a:t>
                      </a:r>
                      <a:endParaRPr lang="en-ZA" sz="2000" dirty="0">
                        <a:effectLst/>
                        <a:latin typeface="Arial"/>
                        <a:ea typeface="Times New Roman"/>
                      </a:endParaRPr>
                    </a:p>
                  </a:txBody>
                  <a:tcPr marL="17780" marR="17780" marT="17780" marB="17780" anchor="ctr"/>
                </a:tc>
                <a:tc gridSpan="6">
                  <a:txBody>
                    <a:bodyPr/>
                    <a:lstStyle/>
                    <a:p>
                      <a:pPr marL="0" marR="0" algn="ctr">
                        <a:lnSpc>
                          <a:spcPct val="115000"/>
                        </a:lnSpc>
                        <a:spcBef>
                          <a:spcPts val="0"/>
                        </a:spcBef>
                        <a:spcAft>
                          <a:spcPts val="0"/>
                        </a:spcAft>
                      </a:pPr>
                      <a:r>
                        <a:rPr lang="en-GB" sz="2000" dirty="0">
                          <a:effectLst/>
                        </a:rPr>
                        <a:t>Scenario Variables</a:t>
                      </a:r>
                      <a:endParaRPr lang="en-ZA" sz="2000" dirty="0">
                        <a:effectLst/>
                        <a:latin typeface="Arial"/>
                        <a:ea typeface="Times New Roman"/>
                      </a:endParaRPr>
                    </a:p>
                  </a:txBody>
                  <a:tcPr marL="17780" marR="17780" marT="17780" marB="1778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696138">
                <a:tc vMerge="1">
                  <a:txBody>
                    <a:bodyPr/>
                    <a:lstStyle/>
                    <a:p>
                      <a:endParaRPr lang="en-ZA"/>
                    </a:p>
                  </a:txBody>
                  <a:tcPr/>
                </a:tc>
                <a:tc>
                  <a:txBody>
                    <a:bodyPr/>
                    <a:lstStyle/>
                    <a:p>
                      <a:pPr marL="0" marR="0" algn="ctr">
                        <a:lnSpc>
                          <a:spcPct val="115000"/>
                        </a:lnSpc>
                        <a:spcBef>
                          <a:spcPts val="0"/>
                        </a:spcBef>
                        <a:spcAft>
                          <a:spcPts val="0"/>
                        </a:spcAft>
                      </a:pPr>
                      <a:r>
                        <a:rPr lang="en-GB" sz="1800" dirty="0">
                          <a:effectLst/>
                        </a:rPr>
                        <a:t>Update water demands</a:t>
                      </a:r>
                      <a:endParaRPr lang="en-ZA" sz="1800" dirty="0">
                        <a:effectLst/>
                        <a:latin typeface="Arial"/>
                        <a:ea typeface="Times New Roman"/>
                      </a:endParaRPr>
                    </a:p>
                  </a:txBody>
                  <a:tcPr marL="17780" marR="17780" marT="17780" marB="17780" anchor="ctr"/>
                </a:tc>
                <a:tc>
                  <a:txBody>
                    <a:bodyPr/>
                    <a:lstStyle/>
                    <a:p>
                      <a:pPr marL="0" marR="0" algn="ctr">
                        <a:lnSpc>
                          <a:spcPct val="115000"/>
                        </a:lnSpc>
                        <a:spcBef>
                          <a:spcPts val="0"/>
                        </a:spcBef>
                        <a:spcAft>
                          <a:spcPts val="0"/>
                        </a:spcAft>
                      </a:pPr>
                      <a:r>
                        <a:rPr lang="en-GB" sz="1800" dirty="0">
                          <a:effectLst/>
                        </a:rPr>
                        <a:t>Domestic growth </a:t>
                      </a:r>
                      <a:endParaRPr lang="en-ZA" sz="1800" dirty="0">
                        <a:effectLst/>
                        <a:latin typeface="Arial"/>
                        <a:ea typeface="Times New Roman"/>
                      </a:endParaRPr>
                    </a:p>
                  </a:txBody>
                  <a:tcPr marL="17780" marR="17780" marT="17780" marB="17780" anchor="ctr"/>
                </a:tc>
                <a:tc>
                  <a:txBody>
                    <a:bodyPr/>
                    <a:lstStyle/>
                    <a:p>
                      <a:pPr marL="0" marR="0" algn="ctr">
                        <a:lnSpc>
                          <a:spcPct val="115000"/>
                        </a:lnSpc>
                        <a:spcBef>
                          <a:spcPts val="0"/>
                        </a:spcBef>
                        <a:spcAft>
                          <a:spcPts val="0"/>
                        </a:spcAft>
                      </a:pPr>
                      <a:r>
                        <a:rPr lang="en-GB" sz="1800" dirty="0">
                          <a:effectLst/>
                        </a:rPr>
                        <a:t>EWR</a:t>
                      </a:r>
                      <a:endParaRPr lang="en-ZA" sz="1800" dirty="0">
                        <a:effectLst/>
                        <a:latin typeface="Arial"/>
                        <a:ea typeface="Times New Roman"/>
                      </a:endParaRPr>
                    </a:p>
                  </a:txBody>
                  <a:tcPr marL="17780" marR="17780" marT="17780" marB="17780" anchor="ctr"/>
                </a:tc>
                <a:tc>
                  <a:txBody>
                    <a:bodyPr/>
                    <a:lstStyle/>
                    <a:p>
                      <a:pPr marL="0" marR="0" algn="ctr">
                        <a:lnSpc>
                          <a:spcPct val="115000"/>
                        </a:lnSpc>
                        <a:spcBef>
                          <a:spcPts val="0"/>
                        </a:spcBef>
                        <a:spcAft>
                          <a:spcPts val="0"/>
                        </a:spcAft>
                      </a:pPr>
                      <a:r>
                        <a:rPr lang="en-GB" sz="1800" dirty="0" smtClean="0">
                          <a:effectLst/>
                        </a:rPr>
                        <a:t>IIMA</a:t>
                      </a:r>
                      <a:endParaRPr lang="en-GB" sz="1800" baseline="30000" dirty="0" smtClean="0">
                        <a:effectLst/>
                      </a:endParaRPr>
                    </a:p>
                    <a:p>
                      <a:pPr marL="0" marR="0" algn="ctr">
                        <a:lnSpc>
                          <a:spcPct val="115000"/>
                        </a:lnSpc>
                        <a:spcBef>
                          <a:spcPts val="0"/>
                        </a:spcBef>
                        <a:spcAft>
                          <a:spcPts val="0"/>
                        </a:spcAft>
                      </a:pPr>
                      <a:r>
                        <a:rPr lang="en-GB" sz="1800" dirty="0" smtClean="0">
                          <a:effectLst/>
                        </a:rPr>
                        <a:t>Flows</a:t>
                      </a:r>
                      <a:endParaRPr lang="en-ZA" sz="1800" dirty="0">
                        <a:effectLst/>
                        <a:latin typeface="Arial"/>
                        <a:ea typeface="Times New Roman"/>
                      </a:endParaRPr>
                    </a:p>
                  </a:txBody>
                  <a:tcPr marL="17780" marR="17780" marT="17780" marB="17780" anchor="ctr"/>
                </a:tc>
                <a:tc>
                  <a:txBody>
                    <a:bodyPr/>
                    <a:lstStyle/>
                    <a:p>
                      <a:pPr marL="0" marR="0" algn="ctr">
                        <a:lnSpc>
                          <a:spcPct val="115000"/>
                        </a:lnSpc>
                        <a:spcBef>
                          <a:spcPts val="0"/>
                        </a:spcBef>
                        <a:spcAft>
                          <a:spcPts val="0"/>
                        </a:spcAft>
                      </a:pPr>
                      <a:r>
                        <a:rPr lang="en-GB" sz="1800" dirty="0" err="1">
                          <a:effectLst/>
                        </a:rPr>
                        <a:t>Boschjeskop</a:t>
                      </a:r>
                      <a:r>
                        <a:rPr lang="en-GB" sz="1800" dirty="0">
                          <a:effectLst/>
                        </a:rPr>
                        <a:t> Dam</a:t>
                      </a:r>
                      <a:endParaRPr lang="en-ZA" sz="1800" dirty="0">
                        <a:effectLst/>
                        <a:latin typeface="Arial"/>
                        <a:ea typeface="Times New Roman"/>
                      </a:endParaRPr>
                    </a:p>
                  </a:txBody>
                  <a:tcPr marL="68580" marR="68580" marT="0" marB="0"/>
                </a:tc>
                <a:tc>
                  <a:txBody>
                    <a:bodyPr/>
                    <a:lstStyle/>
                    <a:p>
                      <a:pPr marL="0" marR="0" algn="ctr">
                        <a:lnSpc>
                          <a:spcPct val="115000"/>
                        </a:lnSpc>
                        <a:spcBef>
                          <a:spcPts val="0"/>
                        </a:spcBef>
                        <a:spcAft>
                          <a:spcPts val="0"/>
                        </a:spcAft>
                      </a:pPr>
                      <a:r>
                        <a:rPr lang="en-GB" sz="1800" dirty="0">
                          <a:effectLst/>
                        </a:rPr>
                        <a:t>Mountain View Dam</a:t>
                      </a:r>
                      <a:endParaRPr lang="en-ZA" sz="1800" dirty="0">
                        <a:effectLst/>
                        <a:latin typeface="Arial"/>
                        <a:ea typeface="Times New Roman"/>
                      </a:endParaRPr>
                    </a:p>
                  </a:txBody>
                  <a:tcPr marL="17780" marR="17780" marT="17780" marB="17780" anchor="ctr"/>
                </a:tc>
              </a:tr>
              <a:tr h="412824">
                <a:tc>
                  <a:txBody>
                    <a:bodyPr/>
                    <a:lstStyle/>
                    <a:p>
                      <a:pPr marL="0" marR="0">
                        <a:lnSpc>
                          <a:spcPct val="115000"/>
                        </a:lnSpc>
                        <a:spcBef>
                          <a:spcPts val="0"/>
                        </a:spcBef>
                        <a:spcAft>
                          <a:spcPts val="0"/>
                        </a:spcAft>
                      </a:pPr>
                      <a:r>
                        <a:rPr lang="en-GB" sz="2000" dirty="0">
                          <a:effectLst/>
                        </a:rPr>
                        <a:t>C1 </a:t>
                      </a:r>
                      <a:endParaRPr lang="en-ZA" sz="2000" dirty="0">
                        <a:effectLst/>
                        <a:latin typeface="Arial"/>
                        <a:ea typeface="Times New Roman"/>
                      </a:endParaRPr>
                    </a:p>
                  </a:txBody>
                  <a:tcPr marL="17780" marR="17780" marT="17780" marB="17780" anchor="ctr"/>
                </a:tc>
                <a:tc>
                  <a:txBody>
                    <a:bodyPr/>
                    <a:lstStyle/>
                    <a:p>
                      <a:pPr marL="0" marR="0" algn="l">
                        <a:lnSpc>
                          <a:spcPct val="120000"/>
                        </a:lnSpc>
                        <a:spcBef>
                          <a:spcPts val="0"/>
                        </a:spcBef>
                        <a:spcAft>
                          <a:spcPts val="0"/>
                        </a:spcAft>
                      </a:pPr>
                      <a:r>
                        <a:rPr lang="en-ZA" sz="1600" dirty="0">
                          <a:effectLst/>
                        </a:rPr>
                        <a:t>Yes</a:t>
                      </a:r>
                      <a:endParaRPr lang="en-ZA" sz="1600" dirty="0">
                        <a:effectLst/>
                        <a:latin typeface="Arial"/>
                        <a:ea typeface="Calibri"/>
                        <a:cs typeface="Times New Roman"/>
                      </a:endParaRPr>
                    </a:p>
                  </a:txBody>
                  <a:tcPr marL="17780" marR="17780" marT="17780" marB="17780" anchor="b"/>
                </a:tc>
                <a:tc>
                  <a:txBody>
                    <a:bodyPr/>
                    <a:lstStyle/>
                    <a:p>
                      <a:pPr marL="0" marR="0" algn="l">
                        <a:lnSpc>
                          <a:spcPct val="120000"/>
                        </a:lnSpc>
                        <a:spcBef>
                          <a:spcPts val="0"/>
                        </a:spcBef>
                        <a:spcAft>
                          <a:spcPts val="0"/>
                        </a:spcAft>
                      </a:pPr>
                      <a:r>
                        <a:rPr lang="en-ZA" sz="1600">
                          <a:effectLst/>
                        </a:rPr>
                        <a:t>No</a:t>
                      </a:r>
                      <a:endParaRPr lang="en-ZA" sz="1600">
                        <a:effectLst/>
                        <a:latin typeface="Arial"/>
                        <a:ea typeface="Calibri"/>
                        <a:cs typeface="Times New Roman"/>
                      </a:endParaRPr>
                    </a:p>
                  </a:txBody>
                  <a:tcPr marL="17780" marR="17780" marT="17780" marB="17780" anchor="b"/>
                </a:tc>
                <a:tc>
                  <a:txBody>
                    <a:bodyPr/>
                    <a:lstStyle/>
                    <a:p>
                      <a:pPr marL="0" marR="0" algn="l">
                        <a:lnSpc>
                          <a:spcPct val="120000"/>
                        </a:lnSpc>
                        <a:spcBef>
                          <a:spcPts val="0"/>
                        </a:spcBef>
                        <a:spcAft>
                          <a:spcPts val="0"/>
                        </a:spcAft>
                      </a:pPr>
                      <a:r>
                        <a:rPr lang="en-ZA" sz="1600">
                          <a:effectLst/>
                        </a:rPr>
                        <a:t>No</a:t>
                      </a:r>
                      <a:endParaRPr lang="en-ZA" sz="1600">
                        <a:effectLst/>
                        <a:latin typeface="Arial"/>
                        <a:ea typeface="Calibri"/>
                        <a:cs typeface="Times New Roman"/>
                      </a:endParaRPr>
                    </a:p>
                  </a:txBody>
                  <a:tcPr marL="17780" marR="17780" marT="17780" marB="17780" anchor="b"/>
                </a:tc>
                <a:tc>
                  <a:txBody>
                    <a:bodyPr/>
                    <a:lstStyle/>
                    <a:p>
                      <a:pPr marL="0" marR="0" algn="l">
                        <a:lnSpc>
                          <a:spcPct val="120000"/>
                        </a:lnSpc>
                        <a:spcBef>
                          <a:spcPts val="0"/>
                        </a:spcBef>
                        <a:spcAft>
                          <a:spcPts val="0"/>
                        </a:spcAft>
                      </a:pPr>
                      <a:r>
                        <a:rPr lang="en-ZA" sz="1600">
                          <a:effectLst/>
                        </a:rPr>
                        <a:t>No</a:t>
                      </a:r>
                      <a:endParaRPr lang="en-ZA" sz="1600">
                        <a:effectLst/>
                        <a:latin typeface="Arial"/>
                        <a:ea typeface="Calibri"/>
                        <a:cs typeface="Times New Roman"/>
                      </a:endParaRPr>
                    </a:p>
                  </a:txBody>
                  <a:tcPr marL="17780" marR="17780" marT="17780" marB="17780" anchor="b"/>
                </a:tc>
                <a:tc>
                  <a:txBody>
                    <a:bodyPr/>
                    <a:lstStyle/>
                    <a:p>
                      <a:pPr marL="0" marR="0" algn="l">
                        <a:lnSpc>
                          <a:spcPct val="120000"/>
                        </a:lnSpc>
                        <a:spcBef>
                          <a:spcPts val="0"/>
                        </a:spcBef>
                        <a:spcAft>
                          <a:spcPts val="0"/>
                        </a:spcAft>
                      </a:pPr>
                      <a:r>
                        <a:rPr lang="en-ZA" sz="1600">
                          <a:effectLst/>
                        </a:rPr>
                        <a:t>No</a:t>
                      </a:r>
                      <a:endParaRPr lang="en-ZA" sz="1600">
                        <a:effectLst/>
                        <a:latin typeface="Arial"/>
                        <a:ea typeface="Calibri"/>
                        <a:cs typeface="Times New Roman"/>
                      </a:endParaRPr>
                    </a:p>
                  </a:txBody>
                  <a:tcPr marL="68580" marR="68580" marT="0" marB="0"/>
                </a:tc>
                <a:tc>
                  <a:txBody>
                    <a:bodyPr/>
                    <a:lstStyle/>
                    <a:p>
                      <a:pPr marL="0" marR="0" algn="l">
                        <a:lnSpc>
                          <a:spcPct val="120000"/>
                        </a:lnSpc>
                        <a:spcBef>
                          <a:spcPts val="0"/>
                        </a:spcBef>
                        <a:spcAft>
                          <a:spcPts val="0"/>
                        </a:spcAft>
                      </a:pPr>
                      <a:r>
                        <a:rPr lang="en-ZA" sz="1600">
                          <a:effectLst/>
                        </a:rPr>
                        <a:t>No</a:t>
                      </a:r>
                      <a:endParaRPr lang="en-ZA" sz="1600">
                        <a:effectLst/>
                        <a:latin typeface="Arial"/>
                        <a:ea typeface="Calibri"/>
                        <a:cs typeface="Times New Roman"/>
                      </a:endParaRPr>
                    </a:p>
                  </a:txBody>
                  <a:tcPr marL="17780" marR="17780" marT="17780" marB="17780" anchor="b"/>
                </a:tc>
              </a:tr>
              <a:tr h="412824">
                <a:tc>
                  <a:txBody>
                    <a:bodyPr/>
                    <a:lstStyle/>
                    <a:p>
                      <a:pPr marL="0" marR="0">
                        <a:lnSpc>
                          <a:spcPct val="115000"/>
                        </a:lnSpc>
                        <a:spcBef>
                          <a:spcPts val="0"/>
                        </a:spcBef>
                        <a:spcAft>
                          <a:spcPts val="0"/>
                        </a:spcAft>
                      </a:pPr>
                      <a:r>
                        <a:rPr lang="en-GB" sz="2000" dirty="0">
                          <a:effectLst/>
                        </a:rPr>
                        <a:t>C2</a:t>
                      </a:r>
                      <a:endParaRPr lang="en-ZA" sz="2000" dirty="0">
                        <a:effectLst/>
                        <a:latin typeface="Arial"/>
                        <a:ea typeface="Times New Roman"/>
                      </a:endParaRPr>
                    </a:p>
                  </a:txBody>
                  <a:tcPr marL="17780" marR="17780" marT="17780" marB="17780" anchor="ctr"/>
                </a:tc>
                <a:tc>
                  <a:txBody>
                    <a:bodyPr/>
                    <a:lstStyle/>
                    <a:p>
                      <a:pPr marL="0" marR="0" algn="l">
                        <a:lnSpc>
                          <a:spcPct val="120000"/>
                        </a:lnSpc>
                        <a:spcBef>
                          <a:spcPts val="0"/>
                        </a:spcBef>
                        <a:spcAft>
                          <a:spcPts val="0"/>
                        </a:spcAft>
                      </a:pPr>
                      <a:r>
                        <a:rPr lang="en-ZA" sz="1600" dirty="0">
                          <a:effectLst/>
                        </a:rPr>
                        <a:t>Yes</a:t>
                      </a:r>
                      <a:endParaRPr lang="en-ZA" sz="1600" dirty="0">
                        <a:effectLst/>
                        <a:latin typeface="Arial"/>
                        <a:ea typeface="Calibri"/>
                        <a:cs typeface="Times New Roman"/>
                      </a:endParaRPr>
                    </a:p>
                  </a:txBody>
                  <a:tcPr marL="17780" marR="17780" marT="17780" marB="17780" anchor="b"/>
                </a:tc>
                <a:tc>
                  <a:txBody>
                    <a:bodyPr/>
                    <a:lstStyle/>
                    <a:p>
                      <a:pPr marL="0" marR="0" algn="l">
                        <a:lnSpc>
                          <a:spcPct val="120000"/>
                        </a:lnSpc>
                        <a:spcBef>
                          <a:spcPts val="0"/>
                        </a:spcBef>
                        <a:spcAft>
                          <a:spcPts val="0"/>
                        </a:spcAft>
                      </a:pPr>
                      <a:r>
                        <a:rPr lang="en-ZA" sz="1600" dirty="0">
                          <a:effectLst/>
                        </a:rPr>
                        <a:t>No</a:t>
                      </a:r>
                      <a:endParaRPr lang="en-ZA" sz="1600" dirty="0">
                        <a:effectLst/>
                        <a:latin typeface="Arial"/>
                        <a:ea typeface="Calibri"/>
                        <a:cs typeface="Times New Roman"/>
                      </a:endParaRPr>
                    </a:p>
                  </a:txBody>
                  <a:tcPr marL="17780" marR="17780" marT="17780" marB="17780" anchor="b"/>
                </a:tc>
                <a:tc>
                  <a:txBody>
                    <a:bodyPr/>
                    <a:lstStyle/>
                    <a:p>
                      <a:pPr marL="0" marR="0" algn="l">
                        <a:lnSpc>
                          <a:spcPct val="120000"/>
                        </a:lnSpc>
                        <a:spcBef>
                          <a:spcPts val="0"/>
                        </a:spcBef>
                        <a:spcAft>
                          <a:spcPts val="0"/>
                        </a:spcAft>
                      </a:pPr>
                      <a:r>
                        <a:rPr lang="en-ZA" sz="1600">
                          <a:effectLst/>
                        </a:rPr>
                        <a:t>Yes (REC)</a:t>
                      </a:r>
                      <a:endParaRPr lang="en-ZA" sz="1600">
                        <a:effectLst/>
                        <a:latin typeface="Arial"/>
                        <a:ea typeface="Calibri"/>
                        <a:cs typeface="Times New Roman"/>
                      </a:endParaRPr>
                    </a:p>
                  </a:txBody>
                  <a:tcPr marL="17780" marR="17780" marT="17780" marB="17780" anchor="b"/>
                </a:tc>
                <a:tc>
                  <a:txBody>
                    <a:bodyPr/>
                    <a:lstStyle/>
                    <a:p>
                      <a:pPr marL="0" marR="0" algn="l">
                        <a:lnSpc>
                          <a:spcPct val="120000"/>
                        </a:lnSpc>
                        <a:spcBef>
                          <a:spcPts val="0"/>
                        </a:spcBef>
                        <a:spcAft>
                          <a:spcPts val="0"/>
                        </a:spcAft>
                      </a:pPr>
                      <a:r>
                        <a:rPr lang="en-ZA" sz="1600">
                          <a:effectLst/>
                        </a:rPr>
                        <a:t>No</a:t>
                      </a:r>
                      <a:endParaRPr lang="en-ZA" sz="1600">
                        <a:effectLst/>
                        <a:latin typeface="Arial"/>
                        <a:ea typeface="Calibri"/>
                        <a:cs typeface="Times New Roman"/>
                      </a:endParaRPr>
                    </a:p>
                  </a:txBody>
                  <a:tcPr marL="17780" marR="17780" marT="17780" marB="17780" anchor="b"/>
                </a:tc>
                <a:tc>
                  <a:txBody>
                    <a:bodyPr/>
                    <a:lstStyle/>
                    <a:p>
                      <a:pPr marL="0" marR="0" algn="l">
                        <a:lnSpc>
                          <a:spcPct val="120000"/>
                        </a:lnSpc>
                        <a:spcBef>
                          <a:spcPts val="0"/>
                        </a:spcBef>
                        <a:spcAft>
                          <a:spcPts val="0"/>
                        </a:spcAft>
                      </a:pPr>
                      <a:r>
                        <a:rPr lang="en-ZA" sz="1600">
                          <a:effectLst/>
                        </a:rPr>
                        <a:t>No</a:t>
                      </a:r>
                      <a:endParaRPr lang="en-ZA" sz="1600">
                        <a:effectLst/>
                        <a:latin typeface="Arial"/>
                        <a:ea typeface="Calibri"/>
                        <a:cs typeface="Times New Roman"/>
                      </a:endParaRPr>
                    </a:p>
                  </a:txBody>
                  <a:tcPr marL="68580" marR="68580" marT="0" marB="0"/>
                </a:tc>
                <a:tc>
                  <a:txBody>
                    <a:bodyPr/>
                    <a:lstStyle/>
                    <a:p>
                      <a:pPr marL="0" marR="0" algn="l">
                        <a:lnSpc>
                          <a:spcPct val="120000"/>
                        </a:lnSpc>
                        <a:spcBef>
                          <a:spcPts val="0"/>
                        </a:spcBef>
                        <a:spcAft>
                          <a:spcPts val="0"/>
                        </a:spcAft>
                      </a:pPr>
                      <a:r>
                        <a:rPr lang="en-ZA" sz="1600">
                          <a:effectLst/>
                        </a:rPr>
                        <a:t>No</a:t>
                      </a:r>
                      <a:endParaRPr lang="en-ZA" sz="1600">
                        <a:effectLst/>
                        <a:latin typeface="Arial"/>
                        <a:ea typeface="Calibri"/>
                        <a:cs typeface="Times New Roman"/>
                      </a:endParaRPr>
                    </a:p>
                  </a:txBody>
                  <a:tcPr marL="17780" marR="17780" marT="17780" marB="17780" anchor="b"/>
                </a:tc>
              </a:tr>
              <a:tr h="412824">
                <a:tc>
                  <a:txBody>
                    <a:bodyPr/>
                    <a:lstStyle/>
                    <a:p>
                      <a:pPr marL="0" marR="0">
                        <a:lnSpc>
                          <a:spcPct val="115000"/>
                        </a:lnSpc>
                        <a:spcBef>
                          <a:spcPts val="0"/>
                        </a:spcBef>
                        <a:spcAft>
                          <a:spcPts val="0"/>
                        </a:spcAft>
                      </a:pPr>
                      <a:r>
                        <a:rPr lang="en-GB" sz="2000" dirty="0">
                          <a:effectLst/>
                        </a:rPr>
                        <a:t>C3</a:t>
                      </a:r>
                      <a:endParaRPr lang="en-ZA" sz="2000" dirty="0">
                        <a:effectLst/>
                        <a:latin typeface="Arial"/>
                        <a:ea typeface="Times New Roman"/>
                      </a:endParaRPr>
                    </a:p>
                  </a:txBody>
                  <a:tcPr marL="17780" marR="17780" marT="17780" marB="17780" anchor="ctr"/>
                </a:tc>
                <a:tc>
                  <a:txBody>
                    <a:bodyPr/>
                    <a:lstStyle/>
                    <a:p>
                      <a:pPr marL="0" marR="0" algn="l">
                        <a:lnSpc>
                          <a:spcPct val="120000"/>
                        </a:lnSpc>
                        <a:spcBef>
                          <a:spcPts val="0"/>
                        </a:spcBef>
                        <a:spcAft>
                          <a:spcPts val="0"/>
                        </a:spcAft>
                      </a:pPr>
                      <a:r>
                        <a:rPr lang="en-ZA" sz="1600">
                          <a:effectLst/>
                        </a:rPr>
                        <a:t>Yes</a:t>
                      </a:r>
                      <a:endParaRPr lang="en-ZA" sz="1600">
                        <a:effectLst/>
                        <a:latin typeface="Arial"/>
                        <a:ea typeface="Calibri"/>
                        <a:cs typeface="Times New Roman"/>
                      </a:endParaRPr>
                    </a:p>
                  </a:txBody>
                  <a:tcPr marL="17780" marR="17780" marT="17780" marB="17780" anchor="b"/>
                </a:tc>
                <a:tc>
                  <a:txBody>
                    <a:bodyPr/>
                    <a:lstStyle/>
                    <a:p>
                      <a:pPr marL="0" marR="0" algn="l">
                        <a:lnSpc>
                          <a:spcPct val="120000"/>
                        </a:lnSpc>
                        <a:spcBef>
                          <a:spcPts val="0"/>
                        </a:spcBef>
                        <a:spcAft>
                          <a:spcPts val="0"/>
                        </a:spcAft>
                      </a:pPr>
                      <a:r>
                        <a:rPr lang="en-ZA" sz="1600" dirty="0">
                          <a:effectLst/>
                        </a:rPr>
                        <a:t>Yes</a:t>
                      </a:r>
                      <a:endParaRPr lang="en-ZA" sz="1600" dirty="0">
                        <a:effectLst/>
                        <a:latin typeface="Arial"/>
                        <a:ea typeface="Calibri"/>
                        <a:cs typeface="Times New Roman"/>
                      </a:endParaRPr>
                    </a:p>
                  </a:txBody>
                  <a:tcPr marL="17780" marR="17780" marT="17780" marB="17780" anchor="b"/>
                </a:tc>
                <a:tc>
                  <a:txBody>
                    <a:bodyPr/>
                    <a:lstStyle/>
                    <a:p>
                      <a:pPr marL="0" marR="0" algn="l">
                        <a:lnSpc>
                          <a:spcPct val="120000"/>
                        </a:lnSpc>
                        <a:spcBef>
                          <a:spcPts val="0"/>
                        </a:spcBef>
                        <a:spcAft>
                          <a:spcPts val="0"/>
                        </a:spcAft>
                      </a:pPr>
                      <a:r>
                        <a:rPr lang="en-ZA" sz="1600" dirty="0">
                          <a:effectLst/>
                        </a:rPr>
                        <a:t>Yes (PES)</a:t>
                      </a:r>
                      <a:endParaRPr lang="en-ZA" sz="1600" dirty="0">
                        <a:effectLst/>
                        <a:latin typeface="Arial"/>
                        <a:ea typeface="Calibri"/>
                        <a:cs typeface="Times New Roman"/>
                      </a:endParaRPr>
                    </a:p>
                  </a:txBody>
                  <a:tcPr marL="17780" marR="17780" marT="17780" marB="17780" anchor="b"/>
                </a:tc>
                <a:tc>
                  <a:txBody>
                    <a:bodyPr/>
                    <a:lstStyle/>
                    <a:p>
                      <a:pPr marL="0" marR="0" algn="l">
                        <a:lnSpc>
                          <a:spcPct val="120000"/>
                        </a:lnSpc>
                        <a:spcBef>
                          <a:spcPts val="0"/>
                        </a:spcBef>
                        <a:spcAft>
                          <a:spcPts val="0"/>
                        </a:spcAft>
                      </a:pPr>
                      <a:r>
                        <a:rPr lang="en-ZA" sz="1600" dirty="0">
                          <a:effectLst/>
                        </a:rPr>
                        <a:t>Yes</a:t>
                      </a:r>
                      <a:endParaRPr lang="en-ZA" sz="1600" dirty="0">
                        <a:effectLst/>
                        <a:latin typeface="Arial"/>
                        <a:ea typeface="Calibri"/>
                        <a:cs typeface="Times New Roman"/>
                      </a:endParaRPr>
                    </a:p>
                  </a:txBody>
                  <a:tcPr marL="17780" marR="17780" marT="17780" marB="17780" anchor="b"/>
                </a:tc>
                <a:tc>
                  <a:txBody>
                    <a:bodyPr/>
                    <a:lstStyle/>
                    <a:p>
                      <a:pPr marL="0" marR="0" algn="l">
                        <a:lnSpc>
                          <a:spcPct val="120000"/>
                        </a:lnSpc>
                        <a:spcBef>
                          <a:spcPts val="0"/>
                        </a:spcBef>
                        <a:spcAft>
                          <a:spcPts val="0"/>
                        </a:spcAft>
                      </a:pPr>
                      <a:r>
                        <a:rPr lang="en-ZA" sz="1600">
                          <a:effectLst/>
                        </a:rPr>
                        <a:t>No</a:t>
                      </a:r>
                      <a:endParaRPr lang="en-ZA" sz="1600">
                        <a:effectLst/>
                        <a:latin typeface="Arial"/>
                        <a:ea typeface="Calibri"/>
                        <a:cs typeface="Times New Roman"/>
                      </a:endParaRPr>
                    </a:p>
                  </a:txBody>
                  <a:tcPr marL="68580" marR="68580" marT="0" marB="0"/>
                </a:tc>
                <a:tc>
                  <a:txBody>
                    <a:bodyPr/>
                    <a:lstStyle/>
                    <a:p>
                      <a:pPr marL="0" marR="0" algn="l">
                        <a:lnSpc>
                          <a:spcPct val="120000"/>
                        </a:lnSpc>
                        <a:spcBef>
                          <a:spcPts val="0"/>
                        </a:spcBef>
                        <a:spcAft>
                          <a:spcPts val="0"/>
                        </a:spcAft>
                      </a:pPr>
                      <a:r>
                        <a:rPr lang="en-ZA" sz="1600">
                          <a:effectLst/>
                        </a:rPr>
                        <a:t>No</a:t>
                      </a:r>
                      <a:endParaRPr lang="en-ZA" sz="1600">
                        <a:effectLst/>
                        <a:latin typeface="Arial"/>
                        <a:ea typeface="Calibri"/>
                        <a:cs typeface="Times New Roman"/>
                      </a:endParaRPr>
                    </a:p>
                  </a:txBody>
                  <a:tcPr marL="17780" marR="17780" marT="17780" marB="17780" anchor="b"/>
                </a:tc>
              </a:tr>
              <a:tr h="412824">
                <a:tc>
                  <a:txBody>
                    <a:bodyPr/>
                    <a:lstStyle/>
                    <a:p>
                      <a:pPr marL="0" marR="0">
                        <a:lnSpc>
                          <a:spcPct val="115000"/>
                        </a:lnSpc>
                        <a:spcBef>
                          <a:spcPts val="0"/>
                        </a:spcBef>
                        <a:spcAft>
                          <a:spcPts val="0"/>
                        </a:spcAft>
                      </a:pPr>
                      <a:r>
                        <a:rPr lang="en-GB" sz="2000" dirty="0">
                          <a:effectLst/>
                        </a:rPr>
                        <a:t>C4</a:t>
                      </a:r>
                      <a:endParaRPr lang="en-ZA" sz="2000" dirty="0">
                        <a:effectLst/>
                        <a:latin typeface="Arial"/>
                        <a:ea typeface="Times New Roman"/>
                      </a:endParaRPr>
                    </a:p>
                  </a:txBody>
                  <a:tcPr marL="17780" marR="17780" marT="17780" marB="17780" anchor="ctr"/>
                </a:tc>
                <a:tc>
                  <a:txBody>
                    <a:bodyPr/>
                    <a:lstStyle/>
                    <a:p>
                      <a:pPr marL="0" marR="0" algn="l">
                        <a:lnSpc>
                          <a:spcPct val="120000"/>
                        </a:lnSpc>
                        <a:spcBef>
                          <a:spcPts val="0"/>
                        </a:spcBef>
                        <a:spcAft>
                          <a:spcPts val="0"/>
                        </a:spcAft>
                      </a:pPr>
                      <a:r>
                        <a:rPr lang="en-ZA" sz="1600">
                          <a:effectLst/>
                        </a:rPr>
                        <a:t>Yes</a:t>
                      </a:r>
                      <a:endParaRPr lang="en-ZA" sz="1600">
                        <a:effectLst/>
                        <a:latin typeface="Arial"/>
                        <a:ea typeface="Calibri"/>
                        <a:cs typeface="Times New Roman"/>
                      </a:endParaRPr>
                    </a:p>
                  </a:txBody>
                  <a:tcPr marL="17780" marR="17780" marT="17780" marB="17780" anchor="b"/>
                </a:tc>
                <a:tc>
                  <a:txBody>
                    <a:bodyPr/>
                    <a:lstStyle/>
                    <a:p>
                      <a:pPr marL="0" marR="0" algn="l">
                        <a:lnSpc>
                          <a:spcPct val="120000"/>
                        </a:lnSpc>
                        <a:spcBef>
                          <a:spcPts val="0"/>
                        </a:spcBef>
                        <a:spcAft>
                          <a:spcPts val="0"/>
                        </a:spcAft>
                      </a:pPr>
                      <a:r>
                        <a:rPr lang="en-ZA" sz="1600">
                          <a:effectLst/>
                        </a:rPr>
                        <a:t>Yes</a:t>
                      </a:r>
                      <a:endParaRPr lang="en-ZA" sz="1600">
                        <a:effectLst/>
                        <a:latin typeface="Arial"/>
                        <a:ea typeface="Calibri"/>
                        <a:cs typeface="Times New Roman"/>
                      </a:endParaRPr>
                    </a:p>
                  </a:txBody>
                  <a:tcPr marL="17780" marR="17780" marT="17780" marB="17780" anchor="b"/>
                </a:tc>
                <a:tc>
                  <a:txBody>
                    <a:bodyPr/>
                    <a:lstStyle/>
                    <a:p>
                      <a:pPr marL="0" marR="0" algn="l">
                        <a:lnSpc>
                          <a:spcPct val="120000"/>
                        </a:lnSpc>
                        <a:spcBef>
                          <a:spcPts val="0"/>
                        </a:spcBef>
                        <a:spcAft>
                          <a:spcPts val="0"/>
                        </a:spcAft>
                      </a:pPr>
                      <a:r>
                        <a:rPr lang="en-ZA" sz="1600" dirty="0">
                          <a:effectLst/>
                        </a:rPr>
                        <a:t>Yes (REC)</a:t>
                      </a:r>
                      <a:endParaRPr lang="en-ZA" sz="1600" dirty="0">
                        <a:effectLst/>
                        <a:latin typeface="Arial"/>
                        <a:ea typeface="Calibri"/>
                        <a:cs typeface="Times New Roman"/>
                      </a:endParaRPr>
                    </a:p>
                  </a:txBody>
                  <a:tcPr marL="17780" marR="17780" marT="17780" marB="17780" anchor="b"/>
                </a:tc>
                <a:tc>
                  <a:txBody>
                    <a:bodyPr/>
                    <a:lstStyle/>
                    <a:p>
                      <a:pPr marL="0" marR="0" algn="l">
                        <a:lnSpc>
                          <a:spcPct val="120000"/>
                        </a:lnSpc>
                        <a:spcBef>
                          <a:spcPts val="0"/>
                        </a:spcBef>
                        <a:spcAft>
                          <a:spcPts val="0"/>
                        </a:spcAft>
                      </a:pPr>
                      <a:r>
                        <a:rPr lang="en-ZA" sz="1600" dirty="0">
                          <a:effectLst/>
                        </a:rPr>
                        <a:t>Yes</a:t>
                      </a:r>
                      <a:endParaRPr lang="en-ZA" sz="1600" dirty="0">
                        <a:effectLst/>
                        <a:latin typeface="Arial"/>
                        <a:ea typeface="Calibri"/>
                        <a:cs typeface="Times New Roman"/>
                      </a:endParaRPr>
                    </a:p>
                  </a:txBody>
                  <a:tcPr marL="17780" marR="17780" marT="17780" marB="17780" anchor="b"/>
                </a:tc>
                <a:tc>
                  <a:txBody>
                    <a:bodyPr/>
                    <a:lstStyle/>
                    <a:p>
                      <a:pPr marL="0" marR="0" algn="l">
                        <a:lnSpc>
                          <a:spcPct val="120000"/>
                        </a:lnSpc>
                        <a:spcBef>
                          <a:spcPts val="0"/>
                        </a:spcBef>
                        <a:spcAft>
                          <a:spcPts val="0"/>
                        </a:spcAft>
                      </a:pPr>
                      <a:r>
                        <a:rPr lang="en-ZA" sz="1600" dirty="0">
                          <a:effectLst/>
                        </a:rPr>
                        <a:t>No</a:t>
                      </a:r>
                      <a:endParaRPr lang="en-ZA" sz="1600" dirty="0">
                        <a:effectLst/>
                        <a:latin typeface="Arial"/>
                        <a:ea typeface="Calibri"/>
                        <a:cs typeface="Times New Roman"/>
                      </a:endParaRPr>
                    </a:p>
                  </a:txBody>
                  <a:tcPr marL="68580" marR="68580" marT="0" marB="0"/>
                </a:tc>
                <a:tc>
                  <a:txBody>
                    <a:bodyPr/>
                    <a:lstStyle/>
                    <a:p>
                      <a:pPr marL="0" marR="0" algn="l">
                        <a:lnSpc>
                          <a:spcPct val="120000"/>
                        </a:lnSpc>
                        <a:spcBef>
                          <a:spcPts val="0"/>
                        </a:spcBef>
                        <a:spcAft>
                          <a:spcPts val="0"/>
                        </a:spcAft>
                      </a:pPr>
                      <a:r>
                        <a:rPr lang="en-ZA" sz="1600">
                          <a:effectLst/>
                        </a:rPr>
                        <a:t>No</a:t>
                      </a:r>
                      <a:endParaRPr lang="en-ZA" sz="1600">
                        <a:effectLst/>
                        <a:latin typeface="Arial"/>
                        <a:ea typeface="Calibri"/>
                        <a:cs typeface="Times New Roman"/>
                      </a:endParaRPr>
                    </a:p>
                  </a:txBody>
                  <a:tcPr marL="17780" marR="17780" marT="17780" marB="17780" anchor="b"/>
                </a:tc>
              </a:tr>
              <a:tr h="412824">
                <a:tc>
                  <a:txBody>
                    <a:bodyPr/>
                    <a:lstStyle/>
                    <a:p>
                      <a:pPr marL="0" marR="0">
                        <a:lnSpc>
                          <a:spcPct val="115000"/>
                        </a:lnSpc>
                        <a:spcBef>
                          <a:spcPts val="0"/>
                        </a:spcBef>
                        <a:spcAft>
                          <a:spcPts val="0"/>
                        </a:spcAft>
                      </a:pPr>
                      <a:r>
                        <a:rPr lang="en-GB" sz="2000" dirty="0">
                          <a:effectLst/>
                        </a:rPr>
                        <a:t>C5</a:t>
                      </a:r>
                      <a:endParaRPr lang="en-ZA" sz="2000" dirty="0">
                        <a:effectLst/>
                        <a:latin typeface="Arial"/>
                        <a:ea typeface="Times New Roman"/>
                      </a:endParaRPr>
                    </a:p>
                  </a:txBody>
                  <a:tcPr marL="17780" marR="17780" marT="17780" marB="17780" anchor="ctr"/>
                </a:tc>
                <a:tc>
                  <a:txBody>
                    <a:bodyPr/>
                    <a:lstStyle/>
                    <a:p>
                      <a:pPr marL="0" marR="0" algn="l">
                        <a:lnSpc>
                          <a:spcPct val="120000"/>
                        </a:lnSpc>
                        <a:spcBef>
                          <a:spcPts val="0"/>
                        </a:spcBef>
                        <a:spcAft>
                          <a:spcPts val="0"/>
                        </a:spcAft>
                      </a:pPr>
                      <a:r>
                        <a:rPr lang="en-ZA" sz="1600">
                          <a:effectLst/>
                        </a:rPr>
                        <a:t>Yes</a:t>
                      </a:r>
                      <a:endParaRPr lang="en-ZA" sz="1600">
                        <a:effectLst/>
                        <a:latin typeface="Arial"/>
                        <a:ea typeface="Calibri"/>
                        <a:cs typeface="Times New Roman"/>
                      </a:endParaRPr>
                    </a:p>
                  </a:txBody>
                  <a:tcPr marL="17780" marR="17780" marT="17780" marB="17780" anchor="b"/>
                </a:tc>
                <a:tc>
                  <a:txBody>
                    <a:bodyPr/>
                    <a:lstStyle/>
                    <a:p>
                      <a:pPr marL="0" marR="0" algn="l">
                        <a:lnSpc>
                          <a:spcPct val="120000"/>
                        </a:lnSpc>
                        <a:spcBef>
                          <a:spcPts val="0"/>
                        </a:spcBef>
                        <a:spcAft>
                          <a:spcPts val="0"/>
                        </a:spcAft>
                      </a:pPr>
                      <a:r>
                        <a:rPr lang="en-ZA" sz="1600">
                          <a:effectLst/>
                        </a:rPr>
                        <a:t>Yes</a:t>
                      </a:r>
                      <a:endParaRPr lang="en-ZA" sz="1600">
                        <a:effectLst/>
                        <a:latin typeface="Arial"/>
                        <a:ea typeface="Calibri"/>
                        <a:cs typeface="Times New Roman"/>
                      </a:endParaRPr>
                    </a:p>
                  </a:txBody>
                  <a:tcPr marL="17780" marR="17780" marT="17780" marB="17780" anchor="b"/>
                </a:tc>
                <a:tc>
                  <a:txBody>
                    <a:bodyPr/>
                    <a:lstStyle/>
                    <a:p>
                      <a:pPr marL="0" marR="0" algn="l">
                        <a:lnSpc>
                          <a:spcPct val="120000"/>
                        </a:lnSpc>
                        <a:spcBef>
                          <a:spcPts val="0"/>
                        </a:spcBef>
                        <a:spcAft>
                          <a:spcPts val="0"/>
                        </a:spcAft>
                      </a:pPr>
                      <a:r>
                        <a:rPr lang="en-ZA" sz="1600">
                          <a:effectLst/>
                        </a:rPr>
                        <a:t>No</a:t>
                      </a:r>
                      <a:endParaRPr lang="en-ZA" sz="1600">
                        <a:effectLst/>
                        <a:latin typeface="Arial"/>
                        <a:ea typeface="Calibri"/>
                        <a:cs typeface="Times New Roman"/>
                      </a:endParaRPr>
                    </a:p>
                  </a:txBody>
                  <a:tcPr marL="17780" marR="17780" marT="17780" marB="17780" anchor="b"/>
                </a:tc>
                <a:tc>
                  <a:txBody>
                    <a:bodyPr/>
                    <a:lstStyle/>
                    <a:p>
                      <a:pPr marL="0" marR="0" algn="l">
                        <a:lnSpc>
                          <a:spcPct val="120000"/>
                        </a:lnSpc>
                        <a:spcBef>
                          <a:spcPts val="0"/>
                        </a:spcBef>
                        <a:spcAft>
                          <a:spcPts val="0"/>
                        </a:spcAft>
                      </a:pPr>
                      <a:r>
                        <a:rPr lang="en-ZA" sz="1600" dirty="0">
                          <a:effectLst/>
                        </a:rPr>
                        <a:t>Yes</a:t>
                      </a:r>
                      <a:endParaRPr lang="en-ZA" sz="1600" dirty="0">
                        <a:effectLst/>
                        <a:latin typeface="Arial"/>
                        <a:ea typeface="Calibri"/>
                        <a:cs typeface="Times New Roman"/>
                      </a:endParaRPr>
                    </a:p>
                  </a:txBody>
                  <a:tcPr marL="17780" marR="17780" marT="17780" marB="17780" anchor="b"/>
                </a:tc>
                <a:tc>
                  <a:txBody>
                    <a:bodyPr/>
                    <a:lstStyle/>
                    <a:p>
                      <a:pPr marL="0" marR="0" algn="l">
                        <a:lnSpc>
                          <a:spcPct val="120000"/>
                        </a:lnSpc>
                        <a:spcBef>
                          <a:spcPts val="0"/>
                        </a:spcBef>
                        <a:spcAft>
                          <a:spcPts val="0"/>
                        </a:spcAft>
                      </a:pPr>
                      <a:r>
                        <a:rPr lang="en-ZA" sz="1600" dirty="0">
                          <a:effectLst/>
                        </a:rPr>
                        <a:t>No</a:t>
                      </a:r>
                      <a:endParaRPr lang="en-ZA" sz="1600" dirty="0">
                        <a:effectLst/>
                        <a:latin typeface="Arial"/>
                        <a:ea typeface="Calibri"/>
                        <a:cs typeface="Times New Roman"/>
                      </a:endParaRPr>
                    </a:p>
                  </a:txBody>
                  <a:tcPr marL="68580" marR="68580" marT="0" marB="0"/>
                </a:tc>
                <a:tc>
                  <a:txBody>
                    <a:bodyPr/>
                    <a:lstStyle/>
                    <a:p>
                      <a:pPr marL="0" marR="0" algn="l">
                        <a:lnSpc>
                          <a:spcPct val="120000"/>
                        </a:lnSpc>
                        <a:spcBef>
                          <a:spcPts val="0"/>
                        </a:spcBef>
                        <a:spcAft>
                          <a:spcPts val="0"/>
                        </a:spcAft>
                      </a:pPr>
                      <a:r>
                        <a:rPr lang="en-ZA" sz="1600">
                          <a:effectLst/>
                        </a:rPr>
                        <a:t>Yes</a:t>
                      </a:r>
                      <a:endParaRPr lang="en-ZA" sz="1600">
                        <a:effectLst/>
                        <a:latin typeface="Arial"/>
                        <a:ea typeface="Calibri"/>
                        <a:cs typeface="Times New Roman"/>
                      </a:endParaRPr>
                    </a:p>
                  </a:txBody>
                  <a:tcPr marL="17780" marR="17780" marT="17780" marB="17780" anchor="b"/>
                </a:tc>
              </a:tr>
              <a:tr h="412824">
                <a:tc>
                  <a:txBody>
                    <a:bodyPr/>
                    <a:lstStyle/>
                    <a:p>
                      <a:pPr marL="0" marR="0">
                        <a:lnSpc>
                          <a:spcPct val="115000"/>
                        </a:lnSpc>
                        <a:spcBef>
                          <a:spcPts val="0"/>
                        </a:spcBef>
                        <a:spcAft>
                          <a:spcPts val="0"/>
                        </a:spcAft>
                      </a:pPr>
                      <a:r>
                        <a:rPr lang="en-GB" sz="2000" dirty="0">
                          <a:effectLst/>
                        </a:rPr>
                        <a:t>C6</a:t>
                      </a:r>
                      <a:endParaRPr lang="en-ZA" sz="2000" dirty="0">
                        <a:effectLst/>
                        <a:latin typeface="Arial"/>
                        <a:ea typeface="Times New Roman"/>
                      </a:endParaRPr>
                    </a:p>
                  </a:txBody>
                  <a:tcPr marL="17780" marR="17780" marT="17780" marB="17780" anchor="ctr"/>
                </a:tc>
                <a:tc>
                  <a:txBody>
                    <a:bodyPr/>
                    <a:lstStyle/>
                    <a:p>
                      <a:pPr marL="0" marR="0" algn="l">
                        <a:lnSpc>
                          <a:spcPct val="120000"/>
                        </a:lnSpc>
                        <a:spcBef>
                          <a:spcPts val="0"/>
                        </a:spcBef>
                        <a:spcAft>
                          <a:spcPts val="0"/>
                        </a:spcAft>
                      </a:pPr>
                      <a:r>
                        <a:rPr lang="en-ZA" sz="1600">
                          <a:effectLst/>
                        </a:rPr>
                        <a:t>Yes</a:t>
                      </a:r>
                      <a:endParaRPr lang="en-ZA" sz="1600">
                        <a:effectLst/>
                        <a:latin typeface="Arial"/>
                        <a:ea typeface="Calibri"/>
                        <a:cs typeface="Times New Roman"/>
                      </a:endParaRPr>
                    </a:p>
                  </a:txBody>
                  <a:tcPr marL="17780" marR="17780" marT="17780" marB="17780" anchor="b"/>
                </a:tc>
                <a:tc>
                  <a:txBody>
                    <a:bodyPr/>
                    <a:lstStyle/>
                    <a:p>
                      <a:pPr marL="0" marR="0" algn="l">
                        <a:lnSpc>
                          <a:spcPct val="120000"/>
                        </a:lnSpc>
                        <a:spcBef>
                          <a:spcPts val="0"/>
                        </a:spcBef>
                        <a:spcAft>
                          <a:spcPts val="0"/>
                        </a:spcAft>
                      </a:pPr>
                      <a:r>
                        <a:rPr lang="en-ZA" sz="1600">
                          <a:effectLst/>
                        </a:rPr>
                        <a:t>Yes</a:t>
                      </a:r>
                      <a:endParaRPr lang="en-ZA" sz="1600">
                        <a:effectLst/>
                        <a:latin typeface="Arial"/>
                        <a:ea typeface="Calibri"/>
                        <a:cs typeface="Times New Roman"/>
                      </a:endParaRPr>
                    </a:p>
                  </a:txBody>
                  <a:tcPr marL="17780" marR="17780" marT="17780" marB="17780" anchor="b"/>
                </a:tc>
                <a:tc>
                  <a:txBody>
                    <a:bodyPr/>
                    <a:lstStyle/>
                    <a:p>
                      <a:pPr marL="0" marR="0" algn="l">
                        <a:lnSpc>
                          <a:spcPct val="120000"/>
                        </a:lnSpc>
                        <a:spcBef>
                          <a:spcPts val="0"/>
                        </a:spcBef>
                        <a:spcAft>
                          <a:spcPts val="0"/>
                        </a:spcAft>
                      </a:pPr>
                      <a:r>
                        <a:rPr lang="en-ZA" sz="1600">
                          <a:effectLst/>
                        </a:rPr>
                        <a:t>To be decided</a:t>
                      </a:r>
                      <a:endParaRPr lang="en-ZA" sz="1600">
                        <a:effectLst/>
                        <a:latin typeface="Arial"/>
                        <a:ea typeface="Calibri"/>
                        <a:cs typeface="Times New Roman"/>
                      </a:endParaRPr>
                    </a:p>
                  </a:txBody>
                  <a:tcPr marL="17780" marR="17780" marT="17780" marB="17780" anchor="b"/>
                </a:tc>
                <a:tc>
                  <a:txBody>
                    <a:bodyPr/>
                    <a:lstStyle/>
                    <a:p>
                      <a:pPr marL="0" marR="0" algn="l">
                        <a:lnSpc>
                          <a:spcPct val="120000"/>
                        </a:lnSpc>
                        <a:spcBef>
                          <a:spcPts val="0"/>
                        </a:spcBef>
                        <a:spcAft>
                          <a:spcPts val="0"/>
                        </a:spcAft>
                      </a:pPr>
                      <a:r>
                        <a:rPr lang="en-ZA" sz="1600">
                          <a:effectLst/>
                        </a:rPr>
                        <a:t>Yes</a:t>
                      </a:r>
                      <a:endParaRPr lang="en-ZA" sz="1600">
                        <a:effectLst/>
                        <a:latin typeface="Arial"/>
                        <a:ea typeface="Calibri"/>
                        <a:cs typeface="Times New Roman"/>
                      </a:endParaRPr>
                    </a:p>
                  </a:txBody>
                  <a:tcPr marL="17780" marR="17780" marT="17780" marB="17780" anchor="b"/>
                </a:tc>
                <a:tc>
                  <a:txBody>
                    <a:bodyPr/>
                    <a:lstStyle/>
                    <a:p>
                      <a:pPr marL="0" marR="0" algn="l">
                        <a:lnSpc>
                          <a:spcPct val="120000"/>
                        </a:lnSpc>
                        <a:spcBef>
                          <a:spcPts val="0"/>
                        </a:spcBef>
                        <a:spcAft>
                          <a:spcPts val="0"/>
                        </a:spcAft>
                      </a:pPr>
                      <a:r>
                        <a:rPr lang="en-ZA" sz="1600" dirty="0">
                          <a:effectLst/>
                        </a:rPr>
                        <a:t>No</a:t>
                      </a:r>
                      <a:endParaRPr lang="en-ZA" sz="1600" dirty="0">
                        <a:effectLst/>
                        <a:latin typeface="Arial"/>
                        <a:ea typeface="Calibri"/>
                        <a:cs typeface="Times New Roman"/>
                      </a:endParaRPr>
                    </a:p>
                  </a:txBody>
                  <a:tcPr marL="68580" marR="68580" marT="0" marB="0"/>
                </a:tc>
                <a:tc>
                  <a:txBody>
                    <a:bodyPr/>
                    <a:lstStyle/>
                    <a:p>
                      <a:pPr marL="0" marR="0" algn="l">
                        <a:lnSpc>
                          <a:spcPct val="120000"/>
                        </a:lnSpc>
                        <a:spcBef>
                          <a:spcPts val="0"/>
                        </a:spcBef>
                        <a:spcAft>
                          <a:spcPts val="0"/>
                        </a:spcAft>
                      </a:pPr>
                      <a:r>
                        <a:rPr lang="en-ZA" sz="1600" dirty="0">
                          <a:effectLst/>
                        </a:rPr>
                        <a:t>Yes</a:t>
                      </a:r>
                      <a:endParaRPr lang="en-ZA" sz="1600" dirty="0">
                        <a:effectLst/>
                        <a:latin typeface="Arial"/>
                        <a:ea typeface="Calibri"/>
                        <a:cs typeface="Times New Roman"/>
                      </a:endParaRPr>
                    </a:p>
                  </a:txBody>
                  <a:tcPr marL="17780" marR="17780" marT="17780" marB="17780" anchor="b"/>
                </a:tc>
              </a:tr>
              <a:tr h="412824">
                <a:tc>
                  <a:txBody>
                    <a:bodyPr/>
                    <a:lstStyle/>
                    <a:p>
                      <a:pPr marL="0" marR="0">
                        <a:lnSpc>
                          <a:spcPct val="115000"/>
                        </a:lnSpc>
                        <a:spcBef>
                          <a:spcPts val="0"/>
                        </a:spcBef>
                        <a:spcAft>
                          <a:spcPts val="0"/>
                        </a:spcAft>
                      </a:pPr>
                      <a:r>
                        <a:rPr lang="en-GB" sz="2000" dirty="0">
                          <a:effectLst/>
                        </a:rPr>
                        <a:t>C7</a:t>
                      </a:r>
                      <a:endParaRPr lang="en-ZA" sz="2000" dirty="0">
                        <a:effectLst/>
                        <a:latin typeface="Arial"/>
                        <a:ea typeface="Times New Roman"/>
                      </a:endParaRPr>
                    </a:p>
                  </a:txBody>
                  <a:tcPr marL="17780" marR="17780" marT="17780" marB="17780" anchor="ctr"/>
                </a:tc>
                <a:tc>
                  <a:txBody>
                    <a:bodyPr/>
                    <a:lstStyle/>
                    <a:p>
                      <a:pPr marL="0" marR="0" algn="l">
                        <a:lnSpc>
                          <a:spcPct val="120000"/>
                        </a:lnSpc>
                        <a:spcBef>
                          <a:spcPts val="0"/>
                        </a:spcBef>
                        <a:spcAft>
                          <a:spcPts val="0"/>
                        </a:spcAft>
                      </a:pPr>
                      <a:r>
                        <a:rPr lang="en-ZA" sz="1600">
                          <a:effectLst/>
                        </a:rPr>
                        <a:t>Yes</a:t>
                      </a:r>
                      <a:endParaRPr lang="en-ZA" sz="1600">
                        <a:effectLst/>
                        <a:latin typeface="Arial"/>
                        <a:ea typeface="Calibri"/>
                        <a:cs typeface="Times New Roman"/>
                      </a:endParaRPr>
                    </a:p>
                  </a:txBody>
                  <a:tcPr marL="17780" marR="17780" marT="17780" marB="17780" anchor="b"/>
                </a:tc>
                <a:tc>
                  <a:txBody>
                    <a:bodyPr/>
                    <a:lstStyle/>
                    <a:p>
                      <a:pPr marL="0" marR="0" algn="l">
                        <a:lnSpc>
                          <a:spcPct val="120000"/>
                        </a:lnSpc>
                        <a:spcBef>
                          <a:spcPts val="0"/>
                        </a:spcBef>
                        <a:spcAft>
                          <a:spcPts val="0"/>
                        </a:spcAft>
                      </a:pPr>
                      <a:r>
                        <a:rPr lang="en-ZA" sz="1600">
                          <a:effectLst/>
                        </a:rPr>
                        <a:t>Yes</a:t>
                      </a:r>
                      <a:endParaRPr lang="en-ZA" sz="1600">
                        <a:effectLst/>
                        <a:latin typeface="Arial"/>
                        <a:ea typeface="Calibri"/>
                        <a:cs typeface="Times New Roman"/>
                      </a:endParaRPr>
                    </a:p>
                  </a:txBody>
                  <a:tcPr marL="17780" marR="17780" marT="17780" marB="17780" anchor="b"/>
                </a:tc>
                <a:tc>
                  <a:txBody>
                    <a:bodyPr/>
                    <a:lstStyle/>
                    <a:p>
                      <a:pPr marL="0" marR="0" algn="l">
                        <a:lnSpc>
                          <a:spcPct val="120000"/>
                        </a:lnSpc>
                        <a:spcBef>
                          <a:spcPts val="0"/>
                        </a:spcBef>
                        <a:spcAft>
                          <a:spcPts val="0"/>
                        </a:spcAft>
                      </a:pPr>
                      <a:r>
                        <a:rPr lang="en-ZA" sz="1600">
                          <a:effectLst/>
                        </a:rPr>
                        <a:t>To be decided</a:t>
                      </a:r>
                      <a:endParaRPr lang="en-ZA" sz="1600">
                        <a:effectLst/>
                        <a:latin typeface="Arial"/>
                        <a:ea typeface="Calibri"/>
                        <a:cs typeface="Times New Roman"/>
                      </a:endParaRPr>
                    </a:p>
                  </a:txBody>
                  <a:tcPr marL="17780" marR="17780" marT="17780" marB="17780" anchor="b"/>
                </a:tc>
                <a:tc>
                  <a:txBody>
                    <a:bodyPr/>
                    <a:lstStyle/>
                    <a:p>
                      <a:pPr marL="0" marR="0" algn="l">
                        <a:lnSpc>
                          <a:spcPct val="120000"/>
                        </a:lnSpc>
                        <a:spcBef>
                          <a:spcPts val="0"/>
                        </a:spcBef>
                        <a:spcAft>
                          <a:spcPts val="0"/>
                        </a:spcAft>
                      </a:pPr>
                      <a:r>
                        <a:rPr lang="en-ZA" sz="1600">
                          <a:effectLst/>
                        </a:rPr>
                        <a:t>Yes</a:t>
                      </a:r>
                      <a:endParaRPr lang="en-ZA" sz="1600">
                        <a:effectLst/>
                        <a:latin typeface="Arial"/>
                        <a:ea typeface="Calibri"/>
                        <a:cs typeface="Times New Roman"/>
                      </a:endParaRPr>
                    </a:p>
                  </a:txBody>
                  <a:tcPr marL="17780" marR="17780" marT="17780" marB="17780" anchor="b"/>
                </a:tc>
                <a:tc>
                  <a:txBody>
                    <a:bodyPr/>
                    <a:lstStyle/>
                    <a:p>
                      <a:pPr marL="0" marR="0" algn="l">
                        <a:lnSpc>
                          <a:spcPct val="120000"/>
                        </a:lnSpc>
                        <a:spcBef>
                          <a:spcPts val="0"/>
                        </a:spcBef>
                        <a:spcAft>
                          <a:spcPts val="0"/>
                        </a:spcAft>
                      </a:pPr>
                      <a:r>
                        <a:rPr lang="en-ZA" sz="1600">
                          <a:effectLst/>
                        </a:rPr>
                        <a:t>Yes</a:t>
                      </a:r>
                      <a:endParaRPr lang="en-ZA" sz="1600">
                        <a:effectLst/>
                        <a:latin typeface="Arial"/>
                        <a:ea typeface="Calibri"/>
                        <a:cs typeface="Times New Roman"/>
                      </a:endParaRPr>
                    </a:p>
                  </a:txBody>
                  <a:tcPr marL="68580" marR="68580" marT="0" marB="0"/>
                </a:tc>
                <a:tc>
                  <a:txBody>
                    <a:bodyPr/>
                    <a:lstStyle/>
                    <a:p>
                      <a:pPr marL="0" marR="0" algn="l">
                        <a:lnSpc>
                          <a:spcPct val="120000"/>
                        </a:lnSpc>
                        <a:spcBef>
                          <a:spcPts val="0"/>
                        </a:spcBef>
                        <a:spcAft>
                          <a:spcPts val="0"/>
                        </a:spcAft>
                      </a:pPr>
                      <a:r>
                        <a:rPr lang="en-ZA" sz="1600" dirty="0">
                          <a:effectLst/>
                        </a:rPr>
                        <a:t>?</a:t>
                      </a:r>
                      <a:endParaRPr lang="en-ZA" sz="1600" dirty="0">
                        <a:effectLst/>
                        <a:latin typeface="Arial"/>
                        <a:ea typeface="Calibri"/>
                        <a:cs typeface="Times New Roman"/>
                      </a:endParaRPr>
                    </a:p>
                  </a:txBody>
                  <a:tcPr marL="17780" marR="17780" marT="17780" marB="17780" anchor="b"/>
                </a:tc>
              </a:tr>
            </a:tbl>
          </a:graphicData>
        </a:graphic>
      </p:graphicFrame>
    </p:spTree>
    <p:extLst>
      <p:ext uri="{BB962C8B-B14F-4D97-AF65-F5344CB8AC3E}">
        <p14:creationId xmlns:p14="http://schemas.microsoft.com/office/powerpoint/2010/main" val="24891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200"/>
            <a:ext cx="8229600" cy="1143000"/>
          </a:xfrm>
        </p:spPr>
        <p:txBody>
          <a:bodyPr/>
          <a:lstStyle/>
          <a:p>
            <a:r>
              <a:rPr lang="en-ZA" dirty="0" smtClean="0"/>
              <a:t>Preliminary Scenarios: </a:t>
            </a:r>
            <a:r>
              <a:rPr lang="en-ZA" dirty="0" err="1" smtClean="0"/>
              <a:t>Sabie</a:t>
            </a:r>
            <a:endParaRPr lang="en-ZA" dirty="0"/>
          </a:p>
        </p:txBody>
      </p:sp>
      <p:sp>
        <p:nvSpPr>
          <p:cNvPr id="3" name="Content Placeholder 2"/>
          <p:cNvSpPr>
            <a:spLocks noGrp="1"/>
          </p:cNvSpPr>
          <p:nvPr>
            <p:ph idx="1"/>
          </p:nvPr>
        </p:nvSpPr>
        <p:spPr>
          <a:xfrm>
            <a:off x="461555" y="1439563"/>
            <a:ext cx="8229600" cy="4525963"/>
          </a:xfrm>
        </p:spPr>
        <p:txBody>
          <a:bodyPr/>
          <a:lstStyle/>
          <a:p>
            <a:r>
              <a:rPr lang="en-US" sz="2800" dirty="0"/>
              <a:t>Natural</a:t>
            </a:r>
          </a:p>
          <a:p>
            <a:pPr lvl="1"/>
            <a:r>
              <a:rPr lang="en-US" sz="2400" dirty="0"/>
              <a:t>No water use, only natural flows. This sets the baseline upon which all other scenarios are built.</a:t>
            </a:r>
            <a:endParaRPr lang="en-ZA" sz="2400" dirty="0"/>
          </a:p>
          <a:p>
            <a:r>
              <a:rPr lang="en-ZA" sz="2800" dirty="0" smtClean="0"/>
              <a:t>Present Day</a:t>
            </a:r>
          </a:p>
          <a:p>
            <a:pPr lvl="1"/>
            <a:r>
              <a:rPr lang="en-ZA" sz="2400" dirty="0" smtClean="0"/>
              <a:t>The situation as currently understood taking into account all known water users and operating </a:t>
            </a:r>
            <a:r>
              <a:rPr lang="en-ZA" sz="2400" dirty="0" smtClean="0"/>
              <a:t>rules</a:t>
            </a:r>
            <a:r>
              <a:rPr lang="en-ZA" sz="2400" dirty="0" smtClean="0"/>
              <a:t>.</a:t>
            </a:r>
          </a:p>
          <a:p>
            <a:r>
              <a:rPr lang="en-ZA" sz="2800" dirty="0" smtClean="0"/>
              <a:t>Revised </a:t>
            </a:r>
            <a:r>
              <a:rPr lang="en-ZA" sz="2800" dirty="0" smtClean="0"/>
              <a:t>Present Day</a:t>
            </a:r>
          </a:p>
          <a:p>
            <a:pPr lvl="1"/>
            <a:r>
              <a:rPr lang="en-ZA" sz="2400" dirty="0" smtClean="0"/>
              <a:t>The Verification process currently being undertaken by the ICMA will shortly produce updated water use estimates. The water resources models will be updated with this information.</a:t>
            </a:r>
          </a:p>
        </p:txBody>
      </p:sp>
      <p:sp>
        <p:nvSpPr>
          <p:cNvPr id="4" name="TextBox 3"/>
          <p:cNvSpPr txBox="1"/>
          <p:nvPr/>
        </p:nvSpPr>
        <p:spPr>
          <a:xfrm>
            <a:off x="461555" y="145652"/>
            <a:ext cx="8321040" cy="523220"/>
          </a:xfrm>
          <a:prstGeom prst="rect">
            <a:avLst/>
          </a:prstGeom>
          <a:noFill/>
        </p:spPr>
        <p:txBody>
          <a:bodyPr wrap="square" rtlCol="0">
            <a:spAutoFit/>
          </a:bodyPr>
          <a:lstStyle/>
          <a:p>
            <a:pPr algn="ctr"/>
            <a:r>
              <a:rPr lang="en-ZA" sz="2800" b="1" dirty="0" smtClean="0">
                <a:solidFill>
                  <a:schemeClr val="bg1"/>
                </a:solidFill>
                <a:latin typeface="Futura Md BT" pitchFamily="34" charset="0"/>
              </a:rPr>
              <a:t>Scenarios</a:t>
            </a:r>
            <a:endParaRPr lang="en-ZA" sz="2800" b="1" dirty="0">
              <a:solidFill>
                <a:schemeClr val="bg1"/>
              </a:solidFill>
              <a:latin typeface="Futura Md BT" pitchFamily="34" charset="0"/>
            </a:endParaRPr>
          </a:p>
        </p:txBody>
      </p:sp>
    </p:spTree>
    <p:extLst>
      <p:ext uri="{BB962C8B-B14F-4D97-AF65-F5344CB8AC3E}">
        <p14:creationId xmlns:p14="http://schemas.microsoft.com/office/powerpoint/2010/main" val="3164323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03189"/>
            <a:ext cx="8229600" cy="4890487"/>
          </a:xfrm>
        </p:spPr>
        <p:txBody>
          <a:bodyPr/>
          <a:lstStyle/>
          <a:p>
            <a:r>
              <a:rPr lang="en-ZA" sz="2800" dirty="0" smtClean="0"/>
              <a:t>Include ecological water requirements </a:t>
            </a:r>
            <a:r>
              <a:rPr lang="en-ZA" sz="2800" dirty="0" smtClean="0"/>
              <a:t>(REC)</a:t>
            </a:r>
            <a:endParaRPr lang="en-ZA" sz="2800" dirty="0" smtClean="0"/>
          </a:p>
          <a:p>
            <a:pPr lvl="1"/>
            <a:r>
              <a:rPr lang="en-ZA" sz="2400" dirty="0" smtClean="0"/>
              <a:t>The </a:t>
            </a:r>
            <a:r>
              <a:rPr lang="en-ZA" sz="2400" dirty="0" smtClean="0"/>
              <a:t>REC </a:t>
            </a:r>
            <a:r>
              <a:rPr lang="en-ZA" sz="2400" dirty="0"/>
              <a:t>ecological water </a:t>
            </a:r>
            <a:r>
              <a:rPr lang="en-ZA" sz="2400" dirty="0" smtClean="0"/>
              <a:t>requirements will be included as a priority water requirement </a:t>
            </a:r>
          </a:p>
          <a:p>
            <a:r>
              <a:rPr lang="en-ZA" sz="2800" dirty="0" smtClean="0"/>
              <a:t>Future </a:t>
            </a:r>
            <a:r>
              <a:rPr lang="en-ZA" sz="2800" dirty="0" smtClean="0"/>
              <a:t>water use</a:t>
            </a:r>
          </a:p>
          <a:p>
            <a:pPr lvl="1"/>
            <a:r>
              <a:rPr lang="en-ZA" sz="2400" dirty="0" smtClean="0"/>
              <a:t>This scenario will allow for increased water use for the increased domestic requirements for </a:t>
            </a:r>
            <a:r>
              <a:rPr lang="en-ZA" sz="2400" dirty="0" err="1" smtClean="0"/>
              <a:t>Mbombela</a:t>
            </a:r>
            <a:r>
              <a:rPr lang="en-ZA" sz="2400" dirty="0" smtClean="0"/>
              <a:t> and possible increased irrigation for emerging farmers</a:t>
            </a:r>
            <a:r>
              <a:rPr lang="en-ZA" sz="2400" dirty="0" smtClean="0"/>
              <a:t>.</a:t>
            </a:r>
          </a:p>
          <a:p>
            <a:pPr lvl="1"/>
            <a:r>
              <a:rPr lang="en-ZA" sz="2400" dirty="0"/>
              <a:t>This scenario will be modelled with the REC and PES ecological water requirements.</a:t>
            </a:r>
          </a:p>
          <a:p>
            <a:pPr lvl="1"/>
            <a:endParaRPr lang="en-ZA" sz="2400" dirty="0"/>
          </a:p>
          <a:p>
            <a:pPr lvl="1"/>
            <a:endParaRPr lang="en-ZA" dirty="0" smtClean="0"/>
          </a:p>
        </p:txBody>
      </p:sp>
      <p:sp>
        <p:nvSpPr>
          <p:cNvPr id="4" name="TextBox 3"/>
          <p:cNvSpPr txBox="1"/>
          <p:nvPr/>
        </p:nvSpPr>
        <p:spPr>
          <a:xfrm>
            <a:off x="461555" y="145652"/>
            <a:ext cx="8321040" cy="523220"/>
          </a:xfrm>
          <a:prstGeom prst="rect">
            <a:avLst/>
          </a:prstGeom>
          <a:noFill/>
        </p:spPr>
        <p:txBody>
          <a:bodyPr wrap="square" rtlCol="0">
            <a:spAutoFit/>
          </a:bodyPr>
          <a:lstStyle/>
          <a:p>
            <a:pPr algn="ctr"/>
            <a:r>
              <a:rPr lang="en-ZA" sz="2800" b="1" dirty="0" smtClean="0">
                <a:solidFill>
                  <a:schemeClr val="bg1"/>
                </a:solidFill>
                <a:latin typeface="Futura Md BT" pitchFamily="34" charset="0"/>
              </a:rPr>
              <a:t>Scenarios</a:t>
            </a:r>
            <a:endParaRPr lang="en-ZA" sz="2800" b="1" dirty="0">
              <a:solidFill>
                <a:schemeClr val="bg1"/>
              </a:solidFill>
              <a:latin typeface="Futura Md BT" pitchFamily="34" charset="0"/>
            </a:endParaRPr>
          </a:p>
        </p:txBody>
      </p:sp>
    </p:spTree>
    <p:extLst>
      <p:ext uri="{BB962C8B-B14F-4D97-AF65-F5344CB8AC3E}">
        <p14:creationId xmlns:p14="http://schemas.microsoft.com/office/powerpoint/2010/main" val="1926335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03189"/>
            <a:ext cx="8229600" cy="4890487"/>
          </a:xfrm>
        </p:spPr>
        <p:txBody>
          <a:bodyPr/>
          <a:lstStyle/>
          <a:p>
            <a:r>
              <a:rPr lang="en-ZA" sz="2800" dirty="0"/>
              <a:t>Future water </a:t>
            </a:r>
            <a:r>
              <a:rPr lang="en-ZA" sz="2800" dirty="0" smtClean="0"/>
              <a:t>use: Increased forestry in the </a:t>
            </a:r>
            <a:r>
              <a:rPr lang="en-ZA" sz="2800" dirty="0" smtClean="0"/>
              <a:t>Sand </a:t>
            </a:r>
            <a:r>
              <a:rPr lang="en-ZA" sz="2800" dirty="0" smtClean="0"/>
              <a:t>River catchment</a:t>
            </a:r>
          </a:p>
          <a:p>
            <a:pPr lvl="1"/>
            <a:r>
              <a:rPr lang="en-ZA" sz="2400" dirty="0" smtClean="0"/>
              <a:t>This </a:t>
            </a:r>
            <a:r>
              <a:rPr lang="en-ZA" sz="2400" dirty="0"/>
              <a:t>scenario will allow for increased </a:t>
            </a:r>
            <a:r>
              <a:rPr lang="en-ZA" sz="2400" dirty="0" smtClean="0"/>
              <a:t>afforestation </a:t>
            </a:r>
            <a:r>
              <a:rPr lang="en-ZA" sz="2400" dirty="0" smtClean="0"/>
              <a:t>in the upper reaches of the catchment as proposed by the Department of Agriculture and Forestry.</a:t>
            </a:r>
          </a:p>
          <a:p>
            <a:r>
              <a:rPr lang="en-US" sz="2800" dirty="0" smtClean="0"/>
              <a:t>New Forest Dam</a:t>
            </a:r>
          </a:p>
          <a:p>
            <a:pPr lvl="1"/>
            <a:r>
              <a:rPr lang="en-US" sz="2400" dirty="0" smtClean="0"/>
              <a:t>This scenario will include New Forest Dam on a tributary of the Sand River.</a:t>
            </a:r>
            <a:endParaRPr lang="en-ZA" sz="2400" dirty="0"/>
          </a:p>
          <a:p>
            <a:pPr lvl="1"/>
            <a:endParaRPr lang="en-ZA" dirty="0" smtClean="0"/>
          </a:p>
        </p:txBody>
      </p:sp>
      <p:sp>
        <p:nvSpPr>
          <p:cNvPr id="4" name="TextBox 3"/>
          <p:cNvSpPr txBox="1"/>
          <p:nvPr/>
        </p:nvSpPr>
        <p:spPr>
          <a:xfrm>
            <a:off x="461555" y="145652"/>
            <a:ext cx="8321040" cy="523220"/>
          </a:xfrm>
          <a:prstGeom prst="rect">
            <a:avLst/>
          </a:prstGeom>
          <a:noFill/>
        </p:spPr>
        <p:txBody>
          <a:bodyPr wrap="square" rtlCol="0">
            <a:spAutoFit/>
          </a:bodyPr>
          <a:lstStyle/>
          <a:p>
            <a:pPr algn="ctr"/>
            <a:r>
              <a:rPr lang="en-ZA" sz="2800" b="1" dirty="0" smtClean="0">
                <a:solidFill>
                  <a:schemeClr val="bg1"/>
                </a:solidFill>
                <a:latin typeface="Futura Md BT" pitchFamily="34" charset="0"/>
              </a:rPr>
              <a:t>Scenarios</a:t>
            </a:r>
            <a:endParaRPr lang="en-ZA" sz="2800" b="1" dirty="0">
              <a:solidFill>
                <a:schemeClr val="bg1"/>
              </a:solidFill>
              <a:latin typeface="Futura Md BT" pitchFamily="34" charset="0"/>
            </a:endParaRPr>
          </a:p>
        </p:txBody>
      </p:sp>
    </p:spTree>
    <p:extLst>
      <p:ext uri="{BB962C8B-B14F-4D97-AF65-F5344CB8AC3E}">
        <p14:creationId xmlns:p14="http://schemas.microsoft.com/office/powerpoint/2010/main" val="3056655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1555" y="145652"/>
            <a:ext cx="8321040" cy="523220"/>
          </a:xfrm>
          <a:prstGeom prst="rect">
            <a:avLst/>
          </a:prstGeom>
          <a:noFill/>
        </p:spPr>
        <p:txBody>
          <a:bodyPr wrap="square" rtlCol="0">
            <a:spAutoFit/>
          </a:bodyPr>
          <a:lstStyle/>
          <a:p>
            <a:pPr algn="ctr"/>
            <a:r>
              <a:rPr lang="en-ZA" sz="2800" b="1" dirty="0" smtClean="0">
                <a:solidFill>
                  <a:schemeClr val="bg1"/>
                </a:solidFill>
                <a:latin typeface="Futura Md BT" pitchFamily="34" charset="0"/>
              </a:rPr>
              <a:t>Scenarios</a:t>
            </a:r>
            <a:endParaRPr lang="en-ZA" sz="2800" b="1" dirty="0">
              <a:solidFill>
                <a:schemeClr val="bg1"/>
              </a:solidFill>
              <a:latin typeface="Futura Md BT" pitchFamily="34" charset="0"/>
            </a:endParaRPr>
          </a:p>
        </p:txBody>
      </p:sp>
      <p:sp>
        <p:nvSpPr>
          <p:cNvPr id="6" name="TextBox 5"/>
          <p:cNvSpPr txBox="1"/>
          <p:nvPr/>
        </p:nvSpPr>
        <p:spPr>
          <a:xfrm>
            <a:off x="3760809" y="685174"/>
            <a:ext cx="1502334" cy="461665"/>
          </a:xfrm>
          <a:prstGeom prst="rect">
            <a:avLst/>
          </a:prstGeom>
          <a:noFill/>
        </p:spPr>
        <p:txBody>
          <a:bodyPr wrap="none" rtlCol="0">
            <a:spAutoFit/>
          </a:bodyPr>
          <a:lstStyle/>
          <a:p>
            <a:r>
              <a:rPr lang="en-US" dirty="0" smtClean="0"/>
              <a:t>Summary</a:t>
            </a:r>
            <a:endParaRPr lang="en-ZA" dirty="0"/>
          </a:p>
        </p:txBody>
      </p:sp>
      <p:graphicFrame>
        <p:nvGraphicFramePr>
          <p:cNvPr id="2" name="Table 1"/>
          <p:cNvGraphicFramePr>
            <a:graphicFrameLocks noGrp="1"/>
          </p:cNvGraphicFramePr>
          <p:nvPr>
            <p:extLst>
              <p:ext uri="{D42A27DB-BD31-4B8C-83A1-F6EECF244321}">
                <p14:modId xmlns:p14="http://schemas.microsoft.com/office/powerpoint/2010/main" val="2647662093"/>
              </p:ext>
            </p:extLst>
          </p:nvPr>
        </p:nvGraphicFramePr>
        <p:xfrm>
          <a:off x="461555" y="1246860"/>
          <a:ext cx="8321038" cy="3637070"/>
        </p:xfrm>
        <a:graphic>
          <a:graphicData uri="http://schemas.openxmlformats.org/drawingml/2006/table">
            <a:tbl>
              <a:tblPr firstRow="1" firstCol="1" bandRow="1">
                <a:tableStyleId>{5C22544A-7EE6-4342-B048-85BDC9FD1C3A}</a:tableStyleId>
              </a:tblPr>
              <a:tblGrid>
                <a:gridCol w="1168151"/>
                <a:gridCol w="1262405"/>
                <a:gridCol w="1262405"/>
                <a:gridCol w="1052375"/>
                <a:gridCol w="1787851"/>
                <a:gridCol w="1787851"/>
              </a:tblGrid>
              <a:tr h="379709">
                <a:tc rowSpan="2">
                  <a:txBody>
                    <a:bodyPr/>
                    <a:lstStyle/>
                    <a:p>
                      <a:pPr marL="0" marR="0" algn="ctr">
                        <a:lnSpc>
                          <a:spcPct val="115000"/>
                        </a:lnSpc>
                        <a:spcBef>
                          <a:spcPts val="0"/>
                        </a:spcBef>
                        <a:spcAft>
                          <a:spcPts val="0"/>
                        </a:spcAft>
                      </a:pPr>
                      <a:r>
                        <a:rPr lang="en-GB" sz="2000" dirty="0">
                          <a:effectLst/>
                        </a:rPr>
                        <a:t>Scenario</a:t>
                      </a:r>
                      <a:endParaRPr lang="en-ZA" sz="2000" dirty="0">
                        <a:effectLst/>
                        <a:latin typeface="Arial"/>
                        <a:ea typeface="Times New Roman"/>
                      </a:endParaRPr>
                    </a:p>
                  </a:txBody>
                  <a:tcPr marL="17780" marR="17780" marT="17780" marB="17780" anchor="ctr"/>
                </a:tc>
                <a:tc gridSpan="5">
                  <a:txBody>
                    <a:bodyPr/>
                    <a:lstStyle/>
                    <a:p>
                      <a:pPr marL="0" marR="0" algn="ctr">
                        <a:lnSpc>
                          <a:spcPct val="115000"/>
                        </a:lnSpc>
                        <a:spcBef>
                          <a:spcPts val="0"/>
                        </a:spcBef>
                        <a:spcAft>
                          <a:spcPts val="0"/>
                        </a:spcAft>
                      </a:pPr>
                      <a:r>
                        <a:rPr lang="en-GB" sz="2000" dirty="0">
                          <a:effectLst/>
                        </a:rPr>
                        <a:t>Scenario variables</a:t>
                      </a:r>
                      <a:endParaRPr lang="en-ZA" sz="2000" dirty="0">
                        <a:effectLst/>
                        <a:latin typeface="Arial"/>
                        <a:ea typeface="Times New Roman"/>
                      </a:endParaRPr>
                    </a:p>
                  </a:txBody>
                  <a:tcPr marL="17780" marR="17780" marT="17780" marB="1778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713254">
                <a:tc vMerge="1">
                  <a:txBody>
                    <a:bodyPr/>
                    <a:lstStyle/>
                    <a:p>
                      <a:endParaRPr lang="en-ZA"/>
                    </a:p>
                  </a:txBody>
                  <a:tcPr/>
                </a:tc>
                <a:tc>
                  <a:txBody>
                    <a:bodyPr/>
                    <a:lstStyle/>
                    <a:p>
                      <a:pPr marL="0" marR="0" algn="ctr">
                        <a:lnSpc>
                          <a:spcPct val="115000"/>
                        </a:lnSpc>
                        <a:spcBef>
                          <a:spcPts val="0"/>
                        </a:spcBef>
                        <a:spcAft>
                          <a:spcPts val="0"/>
                        </a:spcAft>
                      </a:pPr>
                      <a:r>
                        <a:rPr lang="en-GB" sz="1800" dirty="0">
                          <a:effectLst/>
                        </a:rPr>
                        <a:t>Update water demands</a:t>
                      </a:r>
                      <a:endParaRPr lang="en-ZA" sz="1800" dirty="0">
                        <a:effectLst/>
                        <a:latin typeface="Arial"/>
                        <a:ea typeface="Times New Roman"/>
                      </a:endParaRPr>
                    </a:p>
                  </a:txBody>
                  <a:tcPr marL="17780" marR="17780" marT="17780" marB="17780" anchor="ctr"/>
                </a:tc>
                <a:tc>
                  <a:txBody>
                    <a:bodyPr/>
                    <a:lstStyle/>
                    <a:p>
                      <a:pPr marL="0" marR="0" algn="ctr">
                        <a:lnSpc>
                          <a:spcPct val="115000"/>
                        </a:lnSpc>
                        <a:spcBef>
                          <a:spcPts val="0"/>
                        </a:spcBef>
                        <a:spcAft>
                          <a:spcPts val="0"/>
                        </a:spcAft>
                      </a:pPr>
                      <a:r>
                        <a:rPr lang="en-GB" sz="1800" dirty="0">
                          <a:effectLst/>
                        </a:rPr>
                        <a:t>Growth in water demands</a:t>
                      </a:r>
                      <a:endParaRPr lang="en-ZA" sz="1800" dirty="0">
                        <a:effectLst/>
                        <a:latin typeface="Arial"/>
                        <a:ea typeface="Times New Roman"/>
                      </a:endParaRPr>
                    </a:p>
                  </a:txBody>
                  <a:tcPr marL="17780" marR="17780" marT="17780" marB="17780" anchor="ctr"/>
                </a:tc>
                <a:tc>
                  <a:txBody>
                    <a:bodyPr/>
                    <a:lstStyle/>
                    <a:p>
                      <a:pPr marL="0" marR="0" algn="ctr">
                        <a:lnSpc>
                          <a:spcPct val="115000"/>
                        </a:lnSpc>
                        <a:spcBef>
                          <a:spcPts val="0"/>
                        </a:spcBef>
                        <a:spcAft>
                          <a:spcPts val="0"/>
                        </a:spcAft>
                      </a:pPr>
                      <a:r>
                        <a:rPr lang="en-GB" sz="1800" dirty="0">
                          <a:effectLst/>
                        </a:rPr>
                        <a:t>EWR</a:t>
                      </a:r>
                      <a:endParaRPr lang="en-ZA" sz="1800" dirty="0">
                        <a:effectLst/>
                        <a:latin typeface="Arial"/>
                        <a:ea typeface="Times New Roman"/>
                      </a:endParaRPr>
                    </a:p>
                  </a:txBody>
                  <a:tcPr marL="17780" marR="17780" marT="17780" marB="17780" anchor="ctr"/>
                </a:tc>
                <a:tc>
                  <a:txBody>
                    <a:bodyPr/>
                    <a:lstStyle/>
                    <a:p>
                      <a:pPr marL="0" marR="0" algn="ctr">
                        <a:lnSpc>
                          <a:spcPct val="115000"/>
                        </a:lnSpc>
                        <a:spcBef>
                          <a:spcPts val="0"/>
                        </a:spcBef>
                        <a:spcAft>
                          <a:spcPts val="0"/>
                        </a:spcAft>
                      </a:pPr>
                      <a:r>
                        <a:rPr lang="en-GB" sz="1800" dirty="0">
                          <a:effectLst/>
                        </a:rPr>
                        <a:t>Reinstate Sand Forestry</a:t>
                      </a:r>
                      <a:endParaRPr lang="en-ZA" sz="1800" dirty="0">
                        <a:effectLst/>
                        <a:latin typeface="Arial"/>
                        <a:ea typeface="Times New Roman"/>
                      </a:endParaRPr>
                    </a:p>
                  </a:txBody>
                  <a:tcPr marL="17780" marR="17780" marT="17780" marB="17780" anchor="ctr"/>
                </a:tc>
                <a:tc>
                  <a:txBody>
                    <a:bodyPr/>
                    <a:lstStyle/>
                    <a:p>
                      <a:pPr marL="0" marR="0" algn="ctr">
                        <a:lnSpc>
                          <a:spcPct val="115000"/>
                        </a:lnSpc>
                        <a:spcBef>
                          <a:spcPts val="0"/>
                        </a:spcBef>
                        <a:spcAft>
                          <a:spcPts val="0"/>
                        </a:spcAft>
                      </a:pPr>
                      <a:r>
                        <a:rPr lang="en-GB" sz="1800" dirty="0">
                          <a:effectLst/>
                        </a:rPr>
                        <a:t>New dam at New Forest </a:t>
                      </a:r>
                      <a:endParaRPr lang="en-ZA" sz="1800" dirty="0">
                        <a:effectLst/>
                      </a:endParaRPr>
                    </a:p>
                    <a:p>
                      <a:pPr marL="0" marR="0" algn="ctr">
                        <a:lnSpc>
                          <a:spcPct val="115000"/>
                        </a:lnSpc>
                        <a:spcBef>
                          <a:spcPts val="0"/>
                        </a:spcBef>
                        <a:spcAft>
                          <a:spcPts val="0"/>
                        </a:spcAft>
                      </a:pPr>
                      <a:r>
                        <a:rPr lang="en-GB" sz="1800" dirty="0">
                          <a:effectLst/>
                        </a:rPr>
                        <a:t>(Sand River)</a:t>
                      </a:r>
                      <a:endParaRPr lang="en-ZA" sz="1800" dirty="0">
                        <a:effectLst/>
                        <a:latin typeface="Arial"/>
                        <a:ea typeface="Times New Roman"/>
                      </a:endParaRPr>
                    </a:p>
                  </a:txBody>
                  <a:tcPr marL="17780" marR="17780" marT="17780" marB="17780" anchor="ctr"/>
                </a:tc>
              </a:tr>
              <a:tr h="379709">
                <a:tc>
                  <a:txBody>
                    <a:bodyPr/>
                    <a:lstStyle/>
                    <a:p>
                      <a:pPr marL="0" marR="0">
                        <a:lnSpc>
                          <a:spcPct val="115000"/>
                        </a:lnSpc>
                        <a:spcBef>
                          <a:spcPts val="0"/>
                        </a:spcBef>
                        <a:spcAft>
                          <a:spcPts val="0"/>
                        </a:spcAft>
                      </a:pPr>
                      <a:r>
                        <a:rPr lang="en-GB" sz="2000" dirty="0">
                          <a:effectLst/>
                        </a:rPr>
                        <a:t>S1</a:t>
                      </a:r>
                      <a:endParaRPr lang="en-ZA" sz="2000" dirty="0">
                        <a:effectLst/>
                        <a:latin typeface="Arial"/>
                        <a:ea typeface="Times New Roman"/>
                      </a:endParaRPr>
                    </a:p>
                  </a:txBody>
                  <a:tcPr marL="17780" marR="17780" marT="17780" marB="17780" anchor="ctr"/>
                </a:tc>
                <a:tc>
                  <a:txBody>
                    <a:bodyPr/>
                    <a:lstStyle/>
                    <a:p>
                      <a:pPr marL="0" marR="0">
                        <a:lnSpc>
                          <a:spcPct val="115000"/>
                        </a:lnSpc>
                        <a:spcBef>
                          <a:spcPts val="0"/>
                        </a:spcBef>
                        <a:spcAft>
                          <a:spcPts val="0"/>
                        </a:spcAft>
                      </a:pPr>
                      <a:r>
                        <a:rPr lang="en-GB" sz="1600" dirty="0">
                          <a:effectLst/>
                        </a:rPr>
                        <a:t>Yes</a:t>
                      </a:r>
                      <a:endParaRPr lang="en-ZA" sz="1600" dirty="0">
                        <a:effectLst/>
                        <a:latin typeface="Arial"/>
                        <a:ea typeface="Times New Roman"/>
                      </a:endParaRPr>
                    </a:p>
                  </a:txBody>
                  <a:tcPr marL="17780" marR="17780" marT="17780" marB="17780" anchor="ctr"/>
                </a:tc>
                <a:tc>
                  <a:txBody>
                    <a:bodyPr/>
                    <a:lstStyle/>
                    <a:p>
                      <a:pPr marL="0" marR="0">
                        <a:lnSpc>
                          <a:spcPct val="115000"/>
                        </a:lnSpc>
                        <a:spcBef>
                          <a:spcPts val="0"/>
                        </a:spcBef>
                        <a:spcAft>
                          <a:spcPts val="0"/>
                        </a:spcAft>
                      </a:pPr>
                      <a:r>
                        <a:rPr lang="en-GB" sz="1600">
                          <a:effectLst/>
                        </a:rPr>
                        <a:t>No</a:t>
                      </a:r>
                      <a:endParaRPr lang="en-ZA" sz="1600">
                        <a:effectLst/>
                        <a:latin typeface="Arial"/>
                        <a:ea typeface="Times New Roman"/>
                      </a:endParaRPr>
                    </a:p>
                  </a:txBody>
                  <a:tcPr marL="17780" marR="17780" marT="17780" marB="17780" anchor="ctr"/>
                </a:tc>
                <a:tc>
                  <a:txBody>
                    <a:bodyPr/>
                    <a:lstStyle/>
                    <a:p>
                      <a:pPr marL="0" marR="0">
                        <a:lnSpc>
                          <a:spcPct val="115000"/>
                        </a:lnSpc>
                        <a:spcBef>
                          <a:spcPts val="0"/>
                        </a:spcBef>
                        <a:spcAft>
                          <a:spcPts val="0"/>
                        </a:spcAft>
                      </a:pPr>
                      <a:r>
                        <a:rPr lang="en-GB" sz="1600">
                          <a:effectLst/>
                        </a:rPr>
                        <a:t>No</a:t>
                      </a:r>
                      <a:endParaRPr lang="en-ZA" sz="1600">
                        <a:effectLst/>
                        <a:latin typeface="Arial"/>
                        <a:ea typeface="Times New Roman"/>
                      </a:endParaRPr>
                    </a:p>
                  </a:txBody>
                  <a:tcPr marL="17780" marR="17780" marT="17780" marB="17780" anchor="ctr"/>
                </a:tc>
                <a:tc>
                  <a:txBody>
                    <a:bodyPr/>
                    <a:lstStyle/>
                    <a:p>
                      <a:pPr marL="0" marR="0">
                        <a:lnSpc>
                          <a:spcPct val="115000"/>
                        </a:lnSpc>
                        <a:spcBef>
                          <a:spcPts val="0"/>
                        </a:spcBef>
                        <a:spcAft>
                          <a:spcPts val="0"/>
                        </a:spcAft>
                      </a:pPr>
                      <a:r>
                        <a:rPr lang="en-GB" sz="1600">
                          <a:effectLst/>
                        </a:rPr>
                        <a:t>No</a:t>
                      </a:r>
                      <a:endParaRPr lang="en-ZA" sz="1600">
                        <a:effectLst/>
                        <a:latin typeface="Arial"/>
                        <a:ea typeface="Times New Roman"/>
                      </a:endParaRPr>
                    </a:p>
                  </a:txBody>
                  <a:tcPr marL="17780" marR="17780" marT="17780" marB="17780" anchor="ctr"/>
                </a:tc>
                <a:tc>
                  <a:txBody>
                    <a:bodyPr/>
                    <a:lstStyle/>
                    <a:p>
                      <a:pPr marL="0" marR="0">
                        <a:lnSpc>
                          <a:spcPct val="115000"/>
                        </a:lnSpc>
                        <a:spcBef>
                          <a:spcPts val="0"/>
                        </a:spcBef>
                        <a:spcAft>
                          <a:spcPts val="0"/>
                        </a:spcAft>
                      </a:pPr>
                      <a:r>
                        <a:rPr lang="en-GB" sz="1600">
                          <a:effectLst/>
                        </a:rPr>
                        <a:t>No</a:t>
                      </a:r>
                      <a:endParaRPr lang="en-ZA" sz="1600">
                        <a:effectLst/>
                        <a:latin typeface="Arial"/>
                        <a:ea typeface="Times New Roman"/>
                      </a:endParaRPr>
                    </a:p>
                  </a:txBody>
                  <a:tcPr marL="17780" marR="17780" marT="17780" marB="17780" anchor="ctr"/>
                </a:tc>
              </a:tr>
              <a:tr h="379709">
                <a:tc>
                  <a:txBody>
                    <a:bodyPr/>
                    <a:lstStyle/>
                    <a:p>
                      <a:pPr marL="0" marR="0">
                        <a:lnSpc>
                          <a:spcPct val="115000"/>
                        </a:lnSpc>
                        <a:spcBef>
                          <a:spcPts val="0"/>
                        </a:spcBef>
                        <a:spcAft>
                          <a:spcPts val="0"/>
                        </a:spcAft>
                      </a:pPr>
                      <a:r>
                        <a:rPr lang="en-GB" sz="2000" dirty="0">
                          <a:effectLst/>
                        </a:rPr>
                        <a:t>S2</a:t>
                      </a:r>
                      <a:endParaRPr lang="en-ZA" sz="2000" dirty="0">
                        <a:effectLst/>
                        <a:latin typeface="Arial"/>
                        <a:ea typeface="Times New Roman"/>
                      </a:endParaRPr>
                    </a:p>
                  </a:txBody>
                  <a:tcPr marL="17780" marR="17780" marT="17780" marB="17780" anchor="ctr"/>
                </a:tc>
                <a:tc>
                  <a:txBody>
                    <a:bodyPr/>
                    <a:lstStyle/>
                    <a:p>
                      <a:pPr marL="0" marR="0">
                        <a:lnSpc>
                          <a:spcPct val="115000"/>
                        </a:lnSpc>
                        <a:spcBef>
                          <a:spcPts val="0"/>
                        </a:spcBef>
                        <a:spcAft>
                          <a:spcPts val="0"/>
                        </a:spcAft>
                      </a:pPr>
                      <a:r>
                        <a:rPr lang="en-GB" sz="1600" dirty="0">
                          <a:effectLst/>
                        </a:rPr>
                        <a:t>Yes</a:t>
                      </a:r>
                      <a:endParaRPr lang="en-ZA" sz="1600" dirty="0">
                        <a:effectLst/>
                        <a:latin typeface="Arial"/>
                        <a:ea typeface="Times New Roman"/>
                      </a:endParaRPr>
                    </a:p>
                  </a:txBody>
                  <a:tcPr marL="17780" marR="17780" marT="17780" marB="17780" anchor="ctr"/>
                </a:tc>
                <a:tc>
                  <a:txBody>
                    <a:bodyPr/>
                    <a:lstStyle/>
                    <a:p>
                      <a:pPr marL="0" marR="0">
                        <a:lnSpc>
                          <a:spcPct val="115000"/>
                        </a:lnSpc>
                        <a:spcBef>
                          <a:spcPts val="0"/>
                        </a:spcBef>
                        <a:spcAft>
                          <a:spcPts val="0"/>
                        </a:spcAft>
                      </a:pPr>
                      <a:r>
                        <a:rPr lang="en-GB" sz="1600" dirty="0">
                          <a:effectLst/>
                        </a:rPr>
                        <a:t>No</a:t>
                      </a:r>
                      <a:endParaRPr lang="en-ZA" sz="1600" dirty="0">
                        <a:effectLst/>
                        <a:latin typeface="Arial"/>
                        <a:ea typeface="Times New Roman"/>
                      </a:endParaRPr>
                    </a:p>
                  </a:txBody>
                  <a:tcPr marL="17780" marR="17780" marT="17780" marB="17780" anchor="ctr"/>
                </a:tc>
                <a:tc>
                  <a:txBody>
                    <a:bodyPr/>
                    <a:lstStyle/>
                    <a:p>
                      <a:pPr marL="0" marR="0">
                        <a:lnSpc>
                          <a:spcPct val="115000"/>
                        </a:lnSpc>
                        <a:spcBef>
                          <a:spcPts val="0"/>
                        </a:spcBef>
                        <a:spcAft>
                          <a:spcPts val="0"/>
                        </a:spcAft>
                      </a:pPr>
                      <a:r>
                        <a:rPr lang="en-GB" sz="1600" dirty="0">
                          <a:effectLst/>
                        </a:rPr>
                        <a:t>Yes (REC)</a:t>
                      </a:r>
                      <a:endParaRPr lang="en-ZA" sz="1600" dirty="0">
                        <a:effectLst/>
                        <a:latin typeface="Arial"/>
                        <a:ea typeface="Times New Roman"/>
                      </a:endParaRPr>
                    </a:p>
                  </a:txBody>
                  <a:tcPr marL="17780" marR="17780" marT="17780" marB="17780" anchor="ctr"/>
                </a:tc>
                <a:tc>
                  <a:txBody>
                    <a:bodyPr/>
                    <a:lstStyle/>
                    <a:p>
                      <a:pPr marL="0" marR="0">
                        <a:lnSpc>
                          <a:spcPct val="115000"/>
                        </a:lnSpc>
                        <a:spcBef>
                          <a:spcPts val="0"/>
                        </a:spcBef>
                        <a:spcAft>
                          <a:spcPts val="0"/>
                        </a:spcAft>
                      </a:pPr>
                      <a:r>
                        <a:rPr lang="en-GB" sz="1600">
                          <a:effectLst/>
                        </a:rPr>
                        <a:t>No</a:t>
                      </a:r>
                      <a:endParaRPr lang="en-ZA" sz="1600">
                        <a:effectLst/>
                        <a:latin typeface="Arial"/>
                        <a:ea typeface="Times New Roman"/>
                      </a:endParaRPr>
                    </a:p>
                  </a:txBody>
                  <a:tcPr marL="17780" marR="17780" marT="17780" marB="17780" anchor="ctr"/>
                </a:tc>
                <a:tc>
                  <a:txBody>
                    <a:bodyPr/>
                    <a:lstStyle/>
                    <a:p>
                      <a:pPr marL="0" marR="0">
                        <a:lnSpc>
                          <a:spcPct val="115000"/>
                        </a:lnSpc>
                        <a:spcBef>
                          <a:spcPts val="0"/>
                        </a:spcBef>
                        <a:spcAft>
                          <a:spcPts val="0"/>
                        </a:spcAft>
                      </a:pPr>
                      <a:r>
                        <a:rPr lang="en-GB" sz="1600">
                          <a:effectLst/>
                        </a:rPr>
                        <a:t>No</a:t>
                      </a:r>
                      <a:endParaRPr lang="en-ZA" sz="1600">
                        <a:effectLst/>
                        <a:latin typeface="Arial"/>
                        <a:ea typeface="Times New Roman"/>
                      </a:endParaRPr>
                    </a:p>
                  </a:txBody>
                  <a:tcPr marL="17780" marR="17780" marT="17780" marB="17780" anchor="ctr"/>
                </a:tc>
              </a:tr>
              <a:tr h="379709">
                <a:tc>
                  <a:txBody>
                    <a:bodyPr/>
                    <a:lstStyle/>
                    <a:p>
                      <a:pPr marL="0" marR="0">
                        <a:lnSpc>
                          <a:spcPct val="115000"/>
                        </a:lnSpc>
                        <a:spcBef>
                          <a:spcPts val="0"/>
                        </a:spcBef>
                        <a:spcAft>
                          <a:spcPts val="0"/>
                        </a:spcAft>
                      </a:pPr>
                      <a:r>
                        <a:rPr lang="en-GB" sz="2000" dirty="0">
                          <a:effectLst/>
                        </a:rPr>
                        <a:t>S3</a:t>
                      </a:r>
                      <a:endParaRPr lang="en-ZA" sz="2000" dirty="0">
                        <a:effectLst/>
                        <a:latin typeface="Arial"/>
                        <a:ea typeface="Times New Roman"/>
                      </a:endParaRPr>
                    </a:p>
                  </a:txBody>
                  <a:tcPr marL="17780" marR="17780" marT="17780" marB="17780" anchor="ctr"/>
                </a:tc>
                <a:tc>
                  <a:txBody>
                    <a:bodyPr/>
                    <a:lstStyle/>
                    <a:p>
                      <a:pPr marL="0" marR="0">
                        <a:lnSpc>
                          <a:spcPct val="115000"/>
                        </a:lnSpc>
                        <a:spcBef>
                          <a:spcPts val="0"/>
                        </a:spcBef>
                        <a:spcAft>
                          <a:spcPts val="0"/>
                        </a:spcAft>
                      </a:pPr>
                      <a:r>
                        <a:rPr lang="en-GB" sz="1600">
                          <a:effectLst/>
                        </a:rPr>
                        <a:t>Yes</a:t>
                      </a:r>
                      <a:endParaRPr lang="en-ZA" sz="1600">
                        <a:effectLst/>
                        <a:latin typeface="Arial"/>
                        <a:ea typeface="Times New Roman"/>
                      </a:endParaRPr>
                    </a:p>
                  </a:txBody>
                  <a:tcPr marL="17780" marR="17780" marT="17780" marB="17780" anchor="ctr"/>
                </a:tc>
                <a:tc>
                  <a:txBody>
                    <a:bodyPr/>
                    <a:lstStyle/>
                    <a:p>
                      <a:pPr marL="0" marR="0">
                        <a:lnSpc>
                          <a:spcPct val="115000"/>
                        </a:lnSpc>
                        <a:spcBef>
                          <a:spcPts val="0"/>
                        </a:spcBef>
                        <a:spcAft>
                          <a:spcPts val="0"/>
                        </a:spcAft>
                      </a:pPr>
                      <a:r>
                        <a:rPr lang="en-GB" sz="1600">
                          <a:effectLst/>
                        </a:rPr>
                        <a:t>Yes</a:t>
                      </a:r>
                      <a:endParaRPr lang="en-ZA" sz="1600">
                        <a:effectLst/>
                        <a:latin typeface="Arial"/>
                        <a:ea typeface="Times New Roman"/>
                      </a:endParaRPr>
                    </a:p>
                  </a:txBody>
                  <a:tcPr marL="17780" marR="17780" marT="17780" marB="17780" anchor="ctr"/>
                </a:tc>
                <a:tc>
                  <a:txBody>
                    <a:bodyPr/>
                    <a:lstStyle/>
                    <a:p>
                      <a:pPr marL="0" marR="0">
                        <a:lnSpc>
                          <a:spcPct val="115000"/>
                        </a:lnSpc>
                        <a:spcBef>
                          <a:spcPts val="0"/>
                        </a:spcBef>
                        <a:spcAft>
                          <a:spcPts val="0"/>
                        </a:spcAft>
                      </a:pPr>
                      <a:r>
                        <a:rPr lang="en-GB" sz="1600" dirty="0">
                          <a:effectLst/>
                        </a:rPr>
                        <a:t>Yes (REC)</a:t>
                      </a:r>
                      <a:endParaRPr lang="en-ZA" sz="1600" dirty="0">
                        <a:effectLst/>
                        <a:latin typeface="Arial"/>
                        <a:ea typeface="Times New Roman"/>
                      </a:endParaRPr>
                    </a:p>
                  </a:txBody>
                  <a:tcPr marL="17780" marR="17780" marT="17780" marB="17780" anchor="ctr"/>
                </a:tc>
                <a:tc>
                  <a:txBody>
                    <a:bodyPr/>
                    <a:lstStyle/>
                    <a:p>
                      <a:pPr marL="0" marR="0">
                        <a:lnSpc>
                          <a:spcPct val="115000"/>
                        </a:lnSpc>
                        <a:spcBef>
                          <a:spcPts val="0"/>
                        </a:spcBef>
                        <a:spcAft>
                          <a:spcPts val="0"/>
                        </a:spcAft>
                      </a:pPr>
                      <a:r>
                        <a:rPr lang="en-GB" sz="1600" dirty="0">
                          <a:effectLst/>
                        </a:rPr>
                        <a:t>No</a:t>
                      </a:r>
                      <a:endParaRPr lang="en-ZA" sz="1600" dirty="0">
                        <a:effectLst/>
                        <a:latin typeface="Arial"/>
                        <a:ea typeface="Times New Roman"/>
                      </a:endParaRPr>
                    </a:p>
                  </a:txBody>
                  <a:tcPr marL="17780" marR="17780" marT="17780" marB="17780" anchor="ctr"/>
                </a:tc>
                <a:tc>
                  <a:txBody>
                    <a:bodyPr/>
                    <a:lstStyle/>
                    <a:p>
                      <a:pPr marL="0" marR="0">
                        <a:lnSpc>
                          <a:spcPct val="115000"/>
                        </a:lnSpc>
                        <a:spcBef>
                          <a:spcPts val="0"/>
                        </a:spcBef>
                        <a:spcAft>
                          <a:spcPts val="0"/>
                        </a:spcAft>
                      </a:pPr>
                      <a:r>
                        <a:rPr lang="en-GB" sz="1600">
                          <a:effectLst/>
                        </a:rPr>
                        <a:t>No</a:t>
                      </a:r>
                      <a:endParaRPr lang="en-ZA" sz="1600">
                        <a:effectLst/>
                        <a:latin typeface="Arial"/>
                        <a:ea typeface="Times New Roman"/>
                      </a:endParaRPr>
                    </a:p>
                  </a:txBody>
                  <a:tcPr marL="17780" marR="17780" marT="17780" marB="17780" anchor="ctr"/>
                </a:tc>
              </a:tr>
              <a:tr h="379709">
                <a:tc>
                  <a:txBody>
                    <a:bodyPr/>
                    <a:lstStyle/>
                    <a:p>
                      <a:pPr marL="0" marR="0">
                        <a:lnSpc>
                          <a:spcPct val="115000"/>
                        </a:lnSpc>
                        <a:spcBef>
                          <a:spcPts val="0"/>
                        </a:spcBef>
                        <a:spcAft>
                          <a:spcPts val="0"/>
                        </a:spcAft>
                      </a:pPr>
                      <a:r>
                        <a:rPr lang="en-GB" sz="2000" dirty="0">
                          <a:effectLst/>
                        </a:rPr>
                        <a:t>S4</a:t>
                      </a:r>
                      <a:endParaRPr lang="en-ZA" sz="2000" dirty="0">
                        <a:effectLst/>
                        <a:latin typeface="Arial"/>
                        <a:ea typeface="Times New Roman"/>
                      </a:endParaRPr>
                    </a:p>
                  </a:txBody>
                  <a:tcPr marL="17780" marR="17780" marT="17780" marB="17780" anchor="ctr"/>
                </a:tc>
                <a:tc>
                  <a:txBody>
                    <a:bodyPr/>
                    <a:lstStyle/>
                    <a:p>
                      <a:pPr marL="0" marR="0">
                        <a:lnSpc>
                          <a:spcPct val="115000"/>
                        </a:lnSpc>
                        <a:spcBef>
                          <a:spcPts val="0"/>
                        </a:spcBef>
                        <a:spcAft>
                          <a:spcPts val="0"/>
                        </a:spcAft>
                      </a:pPr>
                      <a:r>
                        <a:rPr lang="en-GB" sz="1600">
                          <a:effectLst/>
                        </a:rPr>
                        <a:t>Yes</a:t>
                      </a:r>
                      <a:endParaRPr lang="en-ZA" sz="1600">
                        <a:effectLst/>
                        <a:latin typeface="Arial"/>
                        <a:ea typeface="Times New Roman"/>
                      </a:endParaRPr>
                    </a:p>
                  </a:txBody>
                  <a:tcPr marL="17780" marR="17780" marT="17780" marB="17780" anchor="ctr"/>
                </a:tc>
                <a:tc>
                  <a:txBody>
                    <a:bodyPr/>
                    <a:lstStyle/>
                    <a:p>
                      <a:pPr marL="0" marR="0">
                        <a:lnSpc>
                          <a:spcPct val="115000"/>
                        </a:lnSpc>
                        <a:spcBef>
                          <a:spcPts val="0"/>
                        </a:spcBef>
                        <a:spcAft>
                          <a:spcPts val="0"/>
                        </a:spcAft>
                      </a:pPr>
                      <a:r>
                        <a:rPr lang="en-GB" sz="1600">
                          <a:effectLst/>
                        </a:rPr>
                        <a:t>Yes</a:t>
                      </a:r>
                      <a:endParaRPr lang="en-ZA" sz="1600">
                        <a:effectLst/>
                        <a:latin typeface="Arial"/>
                        <a:ea typeface="Times New Roman"/>
                      </a:endParaRPr>
                    </a:p>
                  </a:txBody>
                  <a:tcPr marL="17780" marR="17780" marT="17780" marB="17780" anchor="ctr"/>
                </a:tc>
                <a:tc>
                  <a:txBody>
                    <a:bodyPr/>
                    <a:lstStyle/>
                    <a:p>
                      <a:pPr marL="0" marR="0">
                        <a:lnSpc>
                          <a:spcPct val="115000"/>
                        </a:lnSpc>
                        <a:spcBef>
                          <a:spcPts val="0"/>
                        </a:spcBef>
                        <a:spcAft>
                          <a:spcPts val="0"/>
                        </a:spcAft>
                      </a:pPr>
                      <a:r>
                        <a:rPr lang="en-GB" sz="1600">
                          <a:effectLst/>
                        </a:rPr>
                        <a:t>To be decided</a:t>
                      </a:r>
                      <a:endParaRPr lang="en-ZA" sz="1600">
                        <a:effectLst/>
                        <a:latin typeface="Arial"/>
                        <a:ea typeface="Times New Roman"/>
                      </a:endParaRPr>
                    </a:p>
                  </a:txBody>
                  <a:tcPr marL="17780" marR="17780" marT="17780" marB="17780" anchor="ctr"/>
                </a:tc>
                <a:tc>
                  <a:txBody>
                    <a:bodyPr/>
                    <a:lstStyle/>
                    <a:p>
                      <a:pPr marL="0" marR="0">
                        <a:lnSpc>
                          <a:spcPct val="115000"/>
                        </a:lnSpc>
                        <a:spcBef>
                          <a:spcPts val="0"/>
                        </a:spcBef>
                        <a:spcAft>
                          <a:spcPts val="0"/>
                        </a:spcAft>
                      </a:pPr>
                      <a:r>
                        <a:rPr lang="en-GB" sz="1600" dirty="0">
                          <a:effectLst/>
                        </a:rPr>
                        <a:t>Yes</a:t>
                      </a:r>
                      <a:endParaRPr lang="en-ZA" sz="1600" dirty="0">
                        <a:effectLst/>
                        <a:latin typeface="Arial"/>
                        <a:ea typeface="Times New Roman"/>
                      </a:endParaRPr>
                    </a:p>
                  </a:txBody>
                  <a:tcPr marL="17780" marR="17780" marT="17780" marB="17780" anchor="ctr"/>
                </a:tc>
                <a:tc>
                  <a:txBody>
                    <a:bodyPr/>
                    <a:lstStyle/>
                    <a:p>
                      <a:pPr marL="0" marR="0">
                        <a:lnSpc>
                          <a:spcPct val="115000"/>
                        </a:lnSpc>
                        <a:spcBef>
                          <a:spcPts val="0"/>
                        </a:spcBef>
                        <a:spcAft>
                          <a:spcPts val="0"/>
                        </a:spcAft>
                      </a:pPr>
                      <a:r>
                        <a:rPr lang="en-GB" sz="1600">
                          <a:effectLst/>
                        </a:rPr>
                        <a:t>No</a:t>
                      </a:r>
                      <a:endParaRPr lang="en-ZA" sz="1600">
                        <a:effectLst/>
                        <a:latin typeface="Arial"/>
                        <a:ea typeface="Times New Roman"/>
                      </a:endParaRPr>
                    </a:p>
                  </a:txBody>
                  <a:tcPr marL="17780" marR="17780" marT="17780" marB="17780" anchor="ctr"/>
                </a:tc>
              </a:tr>
              <a:tr h="379709">
                <a:tc>
                  <a:txBody>
                    <a:bodyPr/>
                    <a:lstStyle/>
                    <a:p>
                      <a:pPr marL="0" marR="0">
                        <a:lnSpc>
                          <a:spcPct val="115000"/>
                        </a:lnSpc>
                        <a:spcBef>
                          <a:spcPts val="0"/>
                        </a:spcBef>
                        <a:spcAft>
                          <a:spcPts val="0"/>
                        </a:spcAft>
                      </a:pPr>
                      <a:r>
                        <a:rPr lang="en-GB" sz="2000" dirty="0">
                          <a:effectLst/>
                        </a:rPr>
                        <a:t>S5</a:t>
                      </a:r>
                      <a:endParaRPr lang="en-ZA" sz="2000" dirty="0">
                        <a:effectLst/>
                        <a:latin typeface="Arial"/>
                        <a:ea typeface="Times New Roman"/>
                      </a:endParaRPr>
                    </a:p>
                  </a:txBody>
                  <a:tcPr marL="17780" marR="17780" marT="17780" marB="17780" anchor="ctr"/>
                </a:tc>
                <a:tc>
                  <a:txBody>
                    <a:bodyPr/>
                    <a:lstStyle/>
                    <a:p>
                      <a:pPr marL="0" marR="0">
                        <a:lnSpc>
                          <a:spcPct val="115000"/>
                        </a:lnSpc>
                        <a:spcBef>
                          <a:spcPts val="0"/>
                        </a:spcBef>
                        <a:spcAft>
                          <a:spcPts val="0"/>
                        </a:spcAft>
                      </a:pPr>
                      <a:r>
                        <a:rPr lang="en-GB" sz="1600">
                          <a:effectLst/>
                        </a:rPr>
                        <a:t>Yes</a:t>
                      </a:r>
                      <a:endParaRPr lang="en-ZA" sz="1600">
                        <a:effectLst/>
                        <a:latin typeface="Arial"/>
                        <a:ea typeface="Times New Roman"/>
                      </a:endParaRPr>
                    </a:p>
                  </a:txBody>
                  <a:tcPr marL="17780" marR="17780" marT="17780" marB="17780" anchor="ctr"/>
                </a:tc>
                <a:tc>
                  <a:txBody>
                    <a:bodyPr/>
                    <a:lstStyle/>
                    <a:p>
                      <a:pPr marL="0" marR="0">
                        <a:lnSpc>
                          <a:spcPct val="115000"/>
                        </a:lnSpc>
                        <a:spcBef>
                          <a:spcPts val="0"/>
                        </a:spcBef>
                        <a:spcAft>
                          <a:spcPts val="0"/>
                        </a:spcAft>
                      </a:pPr>
                      <a:r>
                        <a:rPr lang="en-GB" sz="1600">
                          <a:effectLst/>
                        </a:rPr>
                        <a:t>Yes</a:t>
                      </a:r>
                      <a:endParaRPr lang="en-ZA" sz="1600">
                        <a:effectLst/>
                        <a:latin typeface="Arial"/>
                        <a:ea typeface="Times New Roman"/>
                      </a:endParaRPr>
                    </a:p>
                  </a:txBody>
                  <a:tcPr marL="17780" marR="17780" marT="17780" marB="17780" anchor="ctr"/>
                </a:tc>
                <a:tc>
                  <a:txBody>
                    <a:bodyPr/>
                    <a:lstStyle/>
                    <a:p>
                      <a:pPr marL="0" marR="0">
                        <a:lnSpc>
                          <a:spcPct val="115000"/>
                        </a:lnSpc>
                        <a:spcBef>
                          <a:spcPts val="0"/>
                        </a:spcBef>
                        <a:spcAft>
                          <a:spcPts val="0"/>
                        </a:spcAft>
                      </a:pPr>
                      <a:r>
                        <a:rPr lang="en-GB" sz="1600">
                          <a:effectLst/>
                        </a:rPr>
                        <a:t>To be decided</a:t>
                      </a:r>
                      <a:endParaRPr lang="en-ZA" sz="1600">
                        <a:effectLst/>
                        <a:latin typeface="Arial"/>
                        <a:ea typeface="Times New Roman"/>
                      </a:endParaRPr>
                    </a:p>
                  </a:txBody>
                  <a:tcPr marL="17780" marR="17780" marT="17780" marB="17780" anchor="ctr"/>
                </a:tc>
                <a:tc>
                  <a:txBody>
                    <a:bodyPr/>
                    <a:lstStyle/>
                    <a:p>
                      <a:pPr marL="0" marR="0">
                        <a:lnSpc>
                          <a:spcPct val="115000"/>
                        </a:lnSpc>
                        <a:spcBef>
                          <a:spcPts val="0"/>
                        </a:spcBef>
                        <a:spcAft>
                          <a:spcPts val="0"/>
                        </a:spcAft>
                      </a:pPr>
                      <a:r>
                        <a:rPr lang="en-GB" sz="1600" dirty="0">
                          <a:effectLst/>
                        </a:rPr>
                        <a:t>To be decided</a:t>
                      </a:r>
                      <a:endParaRPr lang="en-ZA" sz="1600" dirty="0">
                        <a:effectLst/>
                        <a:latin typeface="Arial"/>
                        <a:ea typeface="Times New Roman"/>
                      </a:endParaRPr>
                    </a:p>
                  </a:txBody>
                  <a:tcPr marL="17780" marR="17780" marT="17780" marB="17780" anchor="ctr"/>
                </a:tc>
                <a:tc>
                  <a:txBody>
                    <a:bodyPr/>
                    <a:lstStyle/>
                    <a:p>
                      <a:pPr marL="0" marR="0">
                        <a:lnSpc>
                          <a:spcPct val="115000"/>
                        </a:lnSpc>
                        <a:spcBef>
                          <a:spcPts val="0"/>
                        </a:spcBef>
                        <a:spcAft>
                          <a:spcPts val="0"/>
                        </a:spcAft>
                      </a:pPr>
                      <a:r>
                        <a:rPr lang="en-GB" sz="1600" dirty="0">
                          <a:effectLst/>
                        </a:rPr>
                        <a:t>Yes</a:t>
                      </a:r>
                      <a:endParaRPr lang="en-ZA" sz="1600" dirty="0">
                        <a:effectLst/>
                        <a:latin typeface="Arial"/>
                        <a:ea typeface="Times New Roman"/>
                      </a:endParaRPr>
                    </a:p>
                  </a:txBody>
                  <a:tcPr marL="17780" marR="17780" marT="17780" marB="17780" anchor="ctr"/>
                </a:tc>
              </a:tr>
            </a:tbl>
          </a:graphicData>
        </a:graphic>
      </p:graphicFrame>
    </p:spTree>
    <p:extLst>
      <p:ext uri="{BB962C8B-B14F-4D97-AF65-F5344CB8AC3E}">
        <p14:creationId xmlns:p14="http://schemas.microsoft.com/office/powerpoint/2010/main" val="785135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4232077-F3FA-4D9A-B13B-0D03C25F0098}" type="slidenum">
              <a:rPr lang="en-US" altLang="en-US" sz="1800">
                <a:latin typeface="Calibri" pitchFamily="34" charset="0"/>
              </a:rPr>
              <a:pPr/>
              <a:t>2</a:t>
            </a:fld>
            <a:endParaRPr lang="en-US" altLang="en-US" sz="1800" dirty="0">
              <a:latin typeface="Calibri" pitchFamily="34" charset="0"/>
            </a:endParaRPr>
          </a:p>
        </p:txBody>
      </p:sp>
      <p:sp>
        <p:nvSpPr>
          <p:cNvPr id="5" name="Title 1"/>
          <p:cNvSpPr txBox="1">
            <a:spLocks/>
          </p:cNvSpPr>
          <p:nvPr/>
        </p:nvSpPr>
        <p:spPr bwMode="auto">
          <a:xfrm>
            <a:off x="285750" y="0"/>
            <a:ext cx="85725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ZA" altLang="en-US" sz="3600" b="1" smtClean="0">
                <a:solidFill>
                  <a:schemeClr val="bg1"/>
                </a:solidFill>
                <a:latin typeface="Futura Md BT" pitchFamily="34" charset="0"/>
              </a:rPr>
              <a:t>NWRCS </a:t>
            </a:r>
            <a:r>
              <a:rPr lang="en-ZA" altLang="en-US" sz="3600" b="1" dirty="0" smtClean="0">
                <a:solidFill>
                  <a:schemeClr val="bg1"/>
                </a:solidFill>
                <a:latin typeface="Futura Md BT" pitchFamily="34" charset="0"/>
              </a:rPr>
              <a:t>integrated steps</a:t>
            </a:r>
            <a:endParaRPr lang="en-ZA" altLang="en-US" sz="3600" b="1" dirty="0">
              <a:solidFill>
                <a:schemeClr val="bg1"/>
              </a:solidFill>
              <a:latin typeface="Futura Md BT" pitchFamily="34" charset="0"/>
            </a:endParaRPr>
          </a:p>
        </p:txBody>
      </p:sp>
      <p:graphicFrame>
        <p:nvGraphicFramePr>
          <p:cNvPr id="6" name="Content Placeholder 8"/>
          <p:cNvGraphicFramePr>
            <a:graphicFrameLocks/>
          </p:cNvGraphicFramePr>
          <p:nvPr>
            <p:extLst>
              <p:ext uri="{D42A27DB-BD31-4B8C-83A1-F6EECF244321}">
                <p14:modId xmlns:p14="http://schemas.microsoft.com/office/powerpoint/2010/main" val="18774064"/>
              </p:ext>
            </p:extLst>
          </p:nvPr>
        </p:nvGraphicFramePr>
        <p:xfrm>
          <a:off x="285750" y="819150"/>
          <a:ext cx="8606730" cy="50245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Point Star 6"/>
          <p:cNvSpPr/>
          <p:nvPr/>
        </p:nvSpPr>
        <p:spPr>
          <a:xfrm>
            <a:off x="432636" y="3057827"/>
            <a:ext cx="522288" cy="465138"/>
          </a:xfrm>
          <a:prstGeom prst="star6">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dirty="0"/>
          </a:p>
        </p:txBody>
      </p:sp>
      <p:sp>
        <p:nvSpPr>
          <p:cNvPr id="8" name="TextBox 7"/>
          <p:cNvSpPr txBox="1"/>
          <p:nvPr/>
        </p:nvSpPr>
        <p:spPr>
          <a:xfrm>
            <a:off x="285750" y="5875338"/>
            <a:ext cx="8572500" cy="633412"/>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ZA" sz="2800" b="1" dirty="0" smtClean="0">
                <a:solidFill>
                  <a:srgbClr val="0070C0"/>
                </a:solidFill>
                <a:effectLst>
                  <a:outerShdw blurRad="38100" dist="38100" dir="2700000" algn="tl">
                    <a:srgbClr val="000000">
                      <a:alpha val="43137"/>
                    </a:srgbClr>
                  </a:outerShdw>
                </a:effectLst>
                <a:latin typeface="Futura Md BT" panose="020B0602020204020303" pitchFamily="34" charset="0"/>
              </a:rPr>
              <a:t>   </a:t>
            </a:r>
            <a:r>
              <a:rPr lang="en-ZA" sz="2800" b="1" dirty="0" smtClean="0">
                <a:solidFill>
                  <a:srgbClr val="0070C0"/>
                </a:solidFill>
                <a:effectLst>
                  <a:outerShdw blurRad="38100" dist="38100" dir="2700000" algn="tl">
                    <a:srgbClr val="000000">
                      <a:alpha val="43137"/>
                    </a:srgbClr>
                  </a:outerShdw>
                </a:effectLst>
                <a:latin typeface="Futura Md BT" panose="020B0602020204020303" pitchFamily="34" charset="0"/>
              </a:rPr>
              <a:t>Scenarios: </a:t>
            </a:r>
            <a:r>
              <a:rPr lang="en-ZA" sz="2800" b="1" dirty="0">
                <a:solidFill>
                  <a:srgbClr val="0070C0"/>
                </a:solidFill>
                <a:effectLst>
                  <a:outerShdw blurRad="38100" dist="38100" dir="2700000" algn="tl">
                    <a:srgbClr val="000000">
                      <a:alpha val="43137"/>
                    </a:srgbClr>
                  </a:outerShdw>
                </a:effectLst>
                <a:latin typeface="Futura Md BT" panose="020B0602020204020303" pitchFamily="34" charset="0"/>
              </a:rPr>
              <a:t>Where does it fit in?</a:t>
            </a:r>
            <a:endParaRPr lang="en-GB" sz="2800" b="1" dirty="0">
              <a:solidFill>
                <a:srgbClr val="0070C0"/>
              </a:solidFill>
              <a:effectLst>
                <a:outerShdw blurRad="38100" dist="38100" dir="2700000" algn="tl">
                  <a:srgbClr val="000000">
                    <a:alpha val="43137"/>
                  </a:srgbClr>
                </a:outerShdw>
              </a:effectLst>
              <a:latin typeface="Futura Md BT" panose="020B0602020204020303" pitchFamily="34" charset="0"/>
            </a:endParaRPr>
          </a:p>
        </p:txBody>
      </p:sp>
      <p:sp>
        <p:nvSpPr>
          <p:cNvPr id="9" name="6-Point Star 8"/>
          <p:cNvSpPr/>
          <p:nvPr/>
        </p:nvSpPr>
        <p:spPr>
          <a:xfrm>
            <a:off x="432636" y="5965825"/>
            <a:ext cx="522288" cy="463550"/>
          </a:xfrm>
          <a:prstGeom prst="star6">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dirty="0"/>
          </a:p>
        </p:txBody>
      </p:sp>
    </p:spTree>
    <p:extLst>
      <p:ext uri="{BB962C8B-B14F-4D97-AF65-F5344CB8AC3E}">
        <p14:creationId xmlns:p14="http://schemas.microsoft.com/office/powerpoint/2010/main" val="4294163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1555" y="145652"/>
            <a:ext cx="8321040" cy="523220"/>
          </a:xfrm>
          <a:prstGeom prst="rect">
            <a:avLst/>
          </a:prstGeom>
          <a:noFill/>
        </p:spPr>
        <p:txBody>
          <a:bodyPr wrap="square" rtlCol="0">
            <a:spAutoFit/>
          </a:bodyPr>
          <a:lstStyle/>
          <a:p>
            <a:pPr algn="ctr"/>
            <a:r>
              <a:rPr lang="en-ZA" sz="2800" b="1" dirty="0" smtClean="0">
                <a:solidFill>
                  <a:schemeClr val="bg1"/>
                </a:solidFill>
                <a:latin typeface="Futura Md BT" pitchFamily="34" charset="0"/>
              </a:rPr>
              <a:t>Scenarios</a:t>
            </a:r>
            <a:endParaRPr lang="en-ZA" sz="2800" b="1" dirty="0">
              <a:solidFill>
                <a:schemeClr val="bg1"/>
              </a:solidFill>
              <a:latin typeface="Futura Md BT" pitchFamily="34" charset="0"/>
            </a:endParaRPr>
          </a:p>
        </p:txBody>
      </p:sp>
      <p:sp>
        <p:nvSpPr>
          <p:cNvPr id="3" name="Content Placeholder 2"/>
          <p:cNvSpPr>
            <a:spLocks noGrp="1"/>
          </p:cNvSpPr>
          <p:nvPr>
            <p:ph idx="1"/>
          </p:nvPr>
        </p:nvSpPr>
        <p:spPr>
          <a:xfrm>
            <a:off x="457200" y="1062682"/>
            <a:ext cx="8229600" cy="5063482"/>
          </a:xfrm>
        </p:spPr>
        <p:txBody>
          <a:bodyPr/>
          <a:lstStyle/>
          <a:p>
            <a:r>
              <a:rPr lang="en-ZA" dirty="0" smtClean="0"/>
              <a:t>Scope of this presentation</a:t>
            </a:r>
          </a:p>
          <a:p>
            <a:pPr lvl="1"/>
            <a:r>
              <a:rPr lang="en-ZA" dirty="0" smtClean="0"/>
              <a:t>What is a scenario?</a:t>
            </a:r>
          </a:p>
          <a:p>
            <a:pPr lvl="1"/>
            <a:r>
              <a:rPr lang="en-ZA" dirty="0" smtClean="0"/>
              <a:t>Presentation of preliminary scenarios</a:t>
            </a:r>
          </a:p>
          <a:p>
            <a:r>
              <a:rPr lang="en-ZA" dirty="0" smtClean="0"/>
              <a:t>Purpose</a:t>
            </a:r>
          </a:p>
          <a:p>
            <a:pPr lvl="1"/>
            <a:r>
              <a:rPr lang="en-ZA" dirty="0" smtClean="0"/>
              <a:t>This presentation together with the discussion document are intended to stimulate debate and allow stakeholders to suggest additional scenarios</a:t>
            </a:r>
          </a:p>
          <a:p>
            <a:pPr marL="457200" lvl="1" indent="0">
              <a:buNone/>
            </a:pPr>
            <a:endParaRPr lang="en-ZA" dirty="0" smtClean="0"/>
          </a:p>
          <a:p>
            <a:pPr lvl="2"/>
            <a:endParaRPr lang="en-Z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1555" y="145652"/>
            <a:ext cx="8321040" cy="523220"/>
          </a:xfrm>
          <a:prstGeom prst="rect">
            <a:avLst/>
          </a:prstGeom>
          <a:noFill/>
        </p:spPr>
        <p:txBody>
          <a:bodyPr wrap="square" rtlCol="0">
            <a:spAutoFit/>
          </a:bodyPr>
          <a:lstStyle/>
          <a:p>
            <a:pPr algn="ctr"/>
            <a:r>
              <a:rPr lang="en-ZA" sz="2800" b="1" dirty="0" smtClean="0">
                <a:solidFill>
                  <a:schemeClr val="bg1"/>
                </a:solidFill>
                <a:latin typeface="Futura Md BT" pitchFamily="34" charset="0"/>
              </a:rPr>
              <a:t>Scenarios</a:t>
            </a:r>
            <a:endParaRPr lang="en-ZA" sz="2800" b="1" dirty="0">
              <a:solidFill>
                <a:schemeClr val="bg1"/>
              </a:solidFill>
              <a:latin typeface="Futura Md BT" pitchFamily="34" charset="0"/>
            </a:endParaRPr>
          </a:p>
        </p:txBody>
      </p:sp>
      <p:sp>
        <p:nvSpPr>
          <p:cNvPr id="2" name="Title 1"/>
          <p:cNvSpPr>
            <a:spLocks noGrp="1"/>
          </p:cNvSpPr>
          <p:nvPr>
            <p:ph type="title"/>
          </p:nvPr>
        </p:nvSpPr>
        <p:spPr>
          <a:xfrm>
            <a:off x="457200" y="568411"/>
            <a:ext cx="8229600" cy="1143000"/>
          </a:xfrm>
        </p:spPr>
        <p:txBody>
          <a:bodyPr/>
          <a:lstStyle/>
          <a:p>
            <a:r>
              <a:rPr lang="en-ZA" dirty="0" smtClean="0"/>
              <a:t>What is a scenario?</a:t>
            </a:r>
            <a:endParaRPr lang="en-ZA" dirty="0"/>
          </a:p>
        </p:txBody>
      </p:sp>
      <p:sp>
        <p:nvSpPr>
          <p:cNvPr id="3" name="Content Placeholder 2"/>
          <p:cNvSpPr>
            <a:spLocks noGrp="1"/>
          </p:cNvSpPr>
          <p:nvPr>
            <p:ph idx="1"/>
          </p:nvPr>
        </p:nvSpPr>
        <p:spPr>
          <a:xfrm>
            <a:off x="461555" y="1328352"/>
            <a:ext cx="8229600" cy="4525963"/>
          </a:xfrm>
        </p:spPr>
        <p:txBody>
          <a:bodyPr/>
          <a:lstStyle/>
          <a:p>
            <a:r>
              <a:rPr lang="en-ZA" sz="2600" dirty="0" smtClean="0"/>
              <a:t>A scenario is </a:t>
            </a:r>
            <a:r>
              <a:rPr lang="en-ZA" sz="2600" dirty="0" smtClean="0"/>
              <a:t>a plausible </a:t>
            </a:r>
            <a:r>
              <a:rPr lang="en-ZA" sz="2600" dirty="0" smtClean="0"/>
              <a:t>definition (or setting) </a:t>
            </a:r>
            <a:r>
              <a:rPr lang="en-ZA" sz="2600" dirty="0"/>
              <a:t>of all the factors (</a:t>
            </a:r>
            <a:r>
              <a:rPr lang="en-ZA" sz="2600" dirty="0" smtClean="0"/>
              <a:t>variables) </a:t>
            </a:r>
            <a:r>
              <a:rPr lang="en-ZA" sz="2600" dirty="0"/>
              <a:t>that </a:t>
            </a:r>
            <a:r>
              <a:rPr lang="en-ZA" sz="2600" dirty="0" smtClean="0"/>
              <a:t>influence </a:t>
            </a:r>
            <a:r>
              <a:rPr lang="en-ZA" sz="2600" dirty="0"/>
              <a:t>the water balance and water quality in a catchment and the system as a </a:t>
            </a:r>
            <a:r>
              <a:rPr lang="en-ZA" sz="2600" dirty="0" smtClean="0"/>
              <a:t>whole.</a:t>
            </a:r>
          </a:p>
          <a:p>
            <a:r>
              <a:rPr lang="en-ZA" sz="2600" dirty="0"/>
              <a:t>Scenarios are used to assess different levels of water use and protection with the aim </a:t>
            </a:r>
            <a:r>
              <a:rPr lang="en-ZA" sz="2600" dirty="0" smtClean="0"/>
              <a:t>of finding </a:t>
            </a:r>
            <a:r>
              <a:rPr lang="en-ZA" sz="2600" dirty="0"/>
              <a:t>a </a:t>
            </a:r>
            <a:r>
              <a:rPr lang="en-ZA" sz="2600" dirty="0" smtClean="0"/>
              <a:t>balance between ecological protection and utilisation of the resource.</a:t>
            </a:r>
            <a:endParaRPr lang="en-ZA" sz="2600" dirty="0" smtClean="0"/>
          </a:p>
          <a:p>
            <a:r>
              <a:rPr lang="en-ZA" sz="2600" dirty="0"/>
              <a:t>In essence, water resource classification is the process </a:t>
            </a:r>
            <a:r>
              <a:rPr lang="en-ZA" sz="2600" dirty="0" smtClean="0"/>
              <a:t>of evaluating scenarios and recommending </a:t>
            </a:r>
            <a:r>
              <a:rPr lang="en-ZA" sz="2600" dirty="0" smtClean="0"/>
              <a:t>the preferred (after stakeholder consultation) scenario </a:t>
            </a:r>
            <a:r>
              <a:rPr lang="en-ZA" sz="2600" dirty="0" smtClean="0"/>
              <a:t>for implementation.  </a:t>
            </a:r>
            <a:endParaRPr lang="en-ZA" sz="2600" dirty="0"/>
          </a:p>
          <a:p>
            <a:endParaRPr lang="en-ZA" sz="2800" dirty="0" smtClean="0"/>
          </a:p>
          <a:p>
            <a:pPr lvl="2"/>
            <a:endParaRPr lang="en-ZA" dirty="0"/>
          </a:p>
        </p:txBody>
      </p:sp>
    </p:spTree>
    <p:extLst>
      <p:ext uri="{BB962C8B-B14F-4D97-AF65-F5344CB8AC3E}">
        <p14:creationId xmlns:p14="http://schemas.microsoft.com/office/powerpoint/2010/main" val="3074056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200"/>
            <a:ext cx="8229600" cy="1143000"/>
          </a:xfrm>
        </p:spPr>
        <p:txBody>
          <a:bodyPr/>
          <a:lstStyle/>
          <a:p>
            <a:r>
              <a:rPr lang="en-ZA" dirty="0" smtClean="0"/>
              <a:t>Preliminary Scenarios: Komati</a:t>
            </a:r>
            <a:endParaRPr lang="en-ZA" dirty="0"/>
          </a:p>
        </p:txBody>
      </p:sp>
      <p:sp>
        <p:nvSpPr>
          <p:cNvPr id="3" name="Content Placeholder 2"/>
          <p:cNvSpPr>
            <a:spLocks noGrp="1"/>
          </p:cNvSpPr>
          <p:nvPr>
            <p:ph idx="1"/>
          </p:nvPr>
        </p:nvSpPr>
        <p:spPr>
          <a:xfrm>
            <a:off x="461555" y="1340709"/>
            <a:ext cx="8229600" cy="4525963"/>
          </a:xfrm>
        </p:spPr>
        <p:txBody>
          <a:bodyPr/>
          <a:lstStyle/>
          <a:p>
            <a:r>
              <a:rPr lang="en-US" dirty="0" smtClean="0"/>
              <a:t>Natural</a:t>
            </a:r>
          </a:p>
          <a:p>
            <a:pPr lvl="1"/>
            <a:r>
              <a:rPr lang="en-US" dirty="0" smtClean="0"/>
              <a:t>No water use, only natural flows. This sets the baseline upon which all other scenarios are built.</a:t>
            </a:r>
            <a:endParaRPr lang="en-ZA" dirty="0" smtClean="0"/>
          </a:p>
          <a:p>
            <a:r>
              <a:rPr lang="en-ZA" dirty="0" smtClean="0"/>
              <a:t>Present Day</a:t>
            </a:r>
          </a:p>
          <a:p>
            <a:pPr lvl="1"/>
            <a:r>
              <a:rPr lang="en-ZA" sz="2400" dirty="0" smtClean="0"/>
              <a:t>The situation as currently understood taking into account all known water users and operating rules.</a:t>
            </a:r>
          </a:p>
          <a:p>
            <a:r>
              <a:rPr lang="en-ZA" dirty="0" smtClean="0"/>
              <a:t>Revised </a:t>
            </a:r>
            <a:r>
              <a:rPr lang="en-ZA" dirty="0" smtClean="0"/>
              <a:t>Present Day</a:t>
            </a:r>
          </a:p>
          <a:p>
            <a:pPr lvl="1"/>
            <a:r>
              <a:rPr lang="en-ZA" sz="2400" dirty="0" smtClean="0"/>
              <a:t>The Verification process currently being undertaken by the ICMA will shortly produce updated water use estimates. The water resources models will be updated with this information.</a:t>
            </a:r>
          </a:p>
        </p:txBody>
      </p:sp>
      <p:sp>
        <p:nvSpPr>
          <p:cNvPr id="4" name="TextBox 3"/>
          <p:cNvSpPr txBox="1"/>
          <p:nvPr/>
        </p:nvSpPr>
        <p:spPr>
          <a:xfrm>
            <a:off x="461555" y="145652"/>
            <a:ext cx="8321040" cy="523220"/>
          </a:xfrm>
          <a:prstGeom prst="rect">
            <a:avLst/>
          </a:prstGeom>
          <a:noFill/>
        </p:spPr>
        <p:txBody>
          <a:bodyPr wrap="square" rtlCol="0">
            <a:spAutoFit/>
          </a:bodyPr>
          <a:lstStyle/>
          <a:p>
            <a:pPr algn="ctr"/>
            <a:r>
              <a:rPr lang="en-ZA" sz="2800" b="1" dirty="0" smtClean="0">
                <a:solidFill>
                  <a:schemeClr val="bg1"/>
                </a:solidFill>
                <a:latin typeface="Futura Md BT" pitchFamily="34" charset="0"/>
              </a:rPr>
              <a:t>Scenarios</a:t>
            </a:r>
            <a:endParaRPr lang="en-ZA" sz="2800" b="1" dirty="0">
              <a:solidFill>
                <a:schemeClr val="bg1"/>
              </a:solidFill>
              <a:latin typeface="Futura Md BT" pitchFamily="34" charset="0"/>
            </a:endParaRPr>
          </a:p>
        </p:txBody>
      </p:sp>
    </p:spTree>
    <p:extLst>
      <p:ext uri="{BB962C8B-B14F-4D97-AF65-F5344CB8AC3E}">
        <p14:creationId xmlns:p14="http://schemas.microsoft.com/office/powerpoint/2010/main" val="4185659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03189"/>
            <a:ext cx="8229600" cy="4890487"/>
          </a:xfrm>
        </p:spPr>
        <p:txBody>
          <a:bodyPr/>
          <a:lstStyle/>
          <a:p>
            <a:r>
              <a:rPr lang="en-ZA" sz="2800" dirty="0" smtClean="0"/>
              <a:t>Include ecological water requirements </a:t>
            </a:r>
            <a:r>
              <a:rPr lang="en-ZA" sz="2800" dirty="0" smtClean="0"/>
              <a:t>(REC)</a:t>
            </a:r>
            <a:endParaRPr lang="en-ZA" sz="2800" dirty="0" smtClean="0"/>
          </a:p>
          <a:p>
            <a:pPr lvl="1"/>
            <a:r>
              <a:rPr lang="en-ZA" sz="2400" dirty="0" smtClean="0"/>
              <a:t>The </a:t>
            </a:r>
            <a:r>
              <a:rPr lang="en-ZA" sz="2400" dirty="0" smtClean="0"/>
              <a:t>REC </a:t>
            </a:r>
            <a:r>
              <a:rPr lang="en-ZA" sz="2400" dirty="0"/>
              <a:t>ecological water </a:t>
            </a:r>
            <a:r>
              <a:rPr lang="en-ZA" sz="2400" dirty="0" smtClean="0"/>
              <a:t>requirements will be included as a priority water </a:t>
            </a:r>
            <a:r>
              <a:rPr lang="en-ZA" sz="2400" dirty="0" smtClean="0"/>
              <a:t>requirement (in addition to the Revised Present Day water use)</a:t>
            </a:r>
            <a:endParaRPr lang="en-ZA" sz="2400" dirty="0" smtClean="0"/>
          </a:p>
          <a:p>
            <a:r>
              <a:rPr lang="en-ZA" sz="2800" dirty="0" smtClean="0"/>
              <a:t>Future </a:t>
            </a:r>
            <a:r>
              <a:rPr lang="en-ZA" sz="2800" dirty="0" smtClean="0"/>
              <a:t>water </a:t>
            </a:r>
            <a:r>
              <a:rPr lang="en-ZA" sz="2800" dirty="0" smtClean="0"/>
              <a:t>use</a:t>
            </a:r>
            <a:endParaRPr lang="en-ZA" sz="2800" dirty="0" smtClean="0"/>
          </a:p>
          <a:p>
            <a:pPr lvl="1"/>
            <a:r>
              <a:rPr lang="en-ZA" sz="2400" dirty="0" smtClean="0"/>
              <a:t>This scenario will allow for increased water use in the catchment based on the following data sources:</a:t>
            </a:r>
          </a:p>
          <a:p>
            <a:pPr lvl="2"/>
            <a:r>
              <a:rPr lang="en-ZA" sz="2000" dirty="0" smtClean="0"/>
              <a:t>Komati Basin Treaty</a:t>
            </a:r>
          </a:p>
          <a:p>
            <a:pPr lvl="2"/>
            <a:r>
              <a:rPr lang="en-ZA" sz="2000" dirty="0" smtClean="0"/>
              <a:t>All Towns Reconciliation Study</a:t>
            </a:r>
          </a:p>
          <a:p>
            <a:pPr lvl="2"/>
            <a:r>
              <a:rPr lang="en-ZA" sz="2000" dirty="0" smtClean="0"/>
              <a:t>Interim </a:t>
            </a:r>
            <a:r>
              <a:rPr lang="en-ZA" sz="2000" dirty="0" err="1" smtClean="0"/>
              <a:t>IncoMaputo</a:t>
            </a:r>
            <a:r>
              <a:rPr lang="en-ZA" sz="2000" dirty="0" smtClean="0"/>
              <a:t> </a:t>
            </a:r>
            <a:r>
              <a:rPr lang="en-ZA" sz="2000" dirty="0" smtClean="0"/>
              <a:t>Agreement</a:t>
            </a:r>
          </a:p>
          <a:p>
            <a:pPr lvl="1"/>
            <a:r>
              <a:rPr lang="en-ZA" dirty="0" smtClean="0"/>
              <a:t>This future water use scenario will be modelled with the REC and PES ecological water requirements included.</a:t>
            </a:r>
            <a:endParaRPr lang="en-ZA" dirty="0" smtClean="0"/>
          </a:p>
          <a:p>
            <a:pPr lvl="1"/>
            <a:endParaRPr lang="en-ZA" dirty="0" smtClean="0"/>
          </a:p>
        </p:txBody>
      </p:sp>
      <p:sp>
        <p:nvSpPr>
          <p:cNvPr id="4" name="TextBox 3"/>
          <p:cNvSpPr txBox="1"/>
          <p:nvPr/>
        </p:nvSpPr>
        <p:spPr>
          <a:xfrm>
            <a:off x="461555" y="145652"/>
            <a:ext cx="8321040" cy="523220"/>
          </a:xfrm>
          <a:prstGeom prst="rect">
            <a:avLst/>
          </a:prstGeom>
          <a:noFill/>
        </p:spPr>
        <p:txBody>
          <a:bodyPr wrap="square" rtlCol="0">
            <a:spAutoFit/>
          </a:bodyPr>
          <a:lstStyle/>
          <a:p>
            <a:pPr algn="ctr"/>
            <a:r>
              <a:rPr lang="en-ZA" sz="2800" b="1" dirty="0" smtClean="0">
                <a:solidFill>
                  <a:schemeClr val="bg1"/>
                </a:solidFill>
                <a:latin typeface="Futura Md BT" pitchFamily="34" charset="0"/>
              </a:rPr>
              <a:t>Scenarios</a:t>
            </a:r>
            <a:endParaRPr lang="en-ZA" sz="2800" b="1" dirty="0">
              <a:solidFill>
                <a:schemeClr val="bg1"/>
              </a:solidFill>
              <a:latin typeface="Futura Md BT" pitchFamily="34" charset="0"/>
            </a:endParaRPr>
          </a:p>
        </p:txBody>
      </p:sp>
    </p:spTree>
    <p:extLst>
      <p:ext uri="{BB962C8B-B14F-4D97-AF65-F5344CB8AC3E}">
        <p14:creationId xmlns:p14="http://schemas.microsoft.com/office/powerpoint/2010/main" val="2495222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93124"/>
            <a:ext cx="8229600" cy="5533039"/>
          </a:xfrm>
        </p:spPr>
        <p:txBody>
          <a:bodyPr/>
          <a:lstStyle/>
          <a:p>
            <a:pPr marL="342900" lvl="2" indent="-342900"/>
            <a:r>
              <a:rPr lang="en-ZA" sz="2800" dirty="0" smtClean="0"/>
              <a:t>Uptake </a:t>
            </a:r>
            <a:r>
              <a:rPr lang="en-ZA" sz="2800" dirty="0"/>
              <a:t>of unutilised </a:t>
            </a:r>
            <a:r>
              <a:rPr lang="en-ZA" sz="2800" dirty="0" smtClean="0"/>
              <a:t>demands</a:t>
            </a:r>
          </a:p>
          <a:p>
            <a:pPr marL="800100" lvl="3" indent="-342900"/>
            <a:r>
              <a:rPr lang="en-ZA" sz="2400" dirty="0" smtClean="0"/>
              <a:t>There is approximately 14.8 million m</a:t>
            </a:r>
            <a:r>
              <a:rPr lang="en-ZA" sz="2400" baseline="30000" dirty="0" smtClean="0"/>
              <a:t>3</a:t>
            </a:r>
            <a:r>
              <a:rPr lang="en-ZA" sz="2400" dirty="0" smtClean="0"/>
              <a:t>/annum of allocated to irrigators but currently unutilised water in the upper Komati. The Department of Rural Development and Land Affairs (DARDLA) are planning to reinstate this irrigation, some of which could be located downstream of Swaziland.</a:t>
            </a:r>
          </a:p>
          <a:p>
            <a:pPr marL="342900" lvl="2" indent="-342900"/>
            <a:r>
              <a:rPr lang="en-ZA" sz="2800" dirty="0"/>
              <a:t>Impact of mining operations on the water quality in the upper </a:t>
            </a:r>
            <a:r>
              <a:rPr lang="en-ZA" sz="2800" dirty="0" smtClean="0"/>
              <a:t>Komati</a:t>
            </a:r>
          </a:p>
          <a:p>
            <a:pPr marL="800100" lvl="3" indent="-342900"/>
            <a:r>
              <a:rPr lang="en-ZA" sz="2400" dirty="0"/>
              <a:t>This scenario will consider the impact of uncontrolled mining development with eventual acid mine drainage</a:t>
            </a:r>
            <a:r>
              <a:rPr lang="en-ZA" sz="2400" dirty="0" smtClean="0"/>
              <a:t>.</a:t>
            </a:r>
          </a:p>
          <a:p>
            <a:pPr marL="800100" lvl="3" indent="-342900"/>
            <a:r>
              <a:rPr lang="en-ZA" sz="2400" dirty="0" smtClean="0"/>
              <a:t>This </a:t>
            </a:r>
            <a:r>
              <a:rPr lang="en-ZA" sz="2400" dirty="0"/>
              <a:t>could be modelled with and without transfers of water from the </a:t>
            </a:r>
            <a:r>
              <a:rPr lang="en-ZA" sz="2400" dirty="0" err="1"/>
              <a:t>Usuthu</a:t>
            </a:r>
            <a:r>
              <a:rPr lang="en-ZA" sz="2400" dirty="0"/>
              <a:t> catchment.</a:t>
            </a:r>
          </a:p>
          <a:p>
            <a:pPr marL="342900" lvl="2" indent="-342900"/>
            <a:endParaRPr lang="en-ZA" dirty="0"/>
          </a:p>
          <a:p>
            <a:endParaRPr lang="en-ZA" dirty="0"/>
          </a:p>
        </p:txBody>
      </p:sp>
      <p:sp>
        <p:nvSpPr>
          <p:cNvPr id="4" name="TextBox 3"/>
          <p:cNvSpPr txBox="1"/>
          <p:nvPr/>
        </p:nvSpPr>
        <p:spPr>
          <a:xfrm>
            <a:off x="461555" y="145652"/>
            <a:ext cx="8321040" cy="523220"/>
          </a:xfrm>
          <a:prstGeom prst="rect">
            <a:avLst/>
          </a:prstGeom>
          <a:noFill/>
        </p:spPr>
        <p:txBody>
          <a:bodyPr wrap="square" rtlCol="0">
            <a:spAutoFit/>
          </a:bodyPr>
          <a:lstStyle/>
          <a:p>
            <a:pPr algn="ctr"/>
            <a:r>
              <a:rPr lang="en-ZA" sz="2800" b="1" dirty="0" smtClean="0">
                <a:solidFill>
                  <a:schemeClr val="bg1"/>
                </a:solidFill>
                <a:latin typeface="Futura Md BT" pitchFamily="34" charset="0"/>
              </a:rPr>
              <a:t>Scenarios</a:t>
            </a:r>
            <a:endParaRPr lang="en-ZA" sz="2800" b="1" dirty="0">
              <a:solidFill>
                <a:schemeClr val="bg1"/>
              </a:solidFill>
              <a:latin typeface="Futura Md BT" pitchFamily="34" charset="0"/>
            </a:endParaRPr>
          </a:p>
        </p:txBody>
      </p:sp>
    </p:spTree>
    <p:extLst>
      <p:ext uri="{BB962C8B-B14F-4D97-AF65-F5344CB8AC3E}">
        <p14:creationId xmlns:p14="http://schemas.microsoft.com/office/powerpoint/2010/main" val="520492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1555" y="145652"/>
            <a:ext cx="8321040" cy="523220"/>
          </a:xfrm>
          <a:prstGeom prst="rect">
            <a:avLst/>
          </a:prstGeom>
          <a:noFill/>
        </p:spPr>
        <p:txBody>
          <a:bodyPr wrap="square" rtlCol="0">
            <a:spAutoFit/>
          </a:bodyPr>
          <a:lstStyle/>
          <a:p>
            <a:pPr algn="ctr"/>
            <a:r>
              <a:rPr lang="en-ZA" sz="2800" b="1" dirty="0" smtClean="0">
                <a:solidFill>
                  <a:schemeClr val="bg1"/>
                </a:solidFill>
                <a:latin typeface="Futura Md BT" pitchFamily="34" charset="0"/>
              </a:rPr>
              <a:t>Scenarios</a:t>
            </a:r>
            <a:endParaRPr lang="en-ZA" sz="2800" b="1" dirty="0">
              <a:solidFill>
                <a:schemeClr val="bg1"/>
              </a:solidFill>
              <a:latin typeface="Futura Md BT" pitchFamily="34" charset="0"/>
            </a:endParaRPr>
          </a:p>
        </p:txBody>
      </p:sp>
      <p:sp>
        <p:nvSpPr>
          <p:cNvPr id="6" name="TextBox 5"/>
          <p:cNvSpPr txBox="1"/>
          <p:nvPr/>
        </p:nvSpPr>
        <p:spPr>
          <a:xfrm>
            <a:off x="3657599" y="668872"/>
            <a:ext cx="1502334" cy="461665"/>
          </a:xfrm>
          <a:prstGeom prst="rect">
            <a:avLst/>
          </a:prstGeom>
          <a:noFill/>
        </p:spPr>
        <p:txBody>
          <a:bodyPr wrap="none" rtlCol="0">
            <a:spAutoFit/>
          </a:bodyPr>
          <a:lstStyle/>
          <a:p>
            <a:r>
              <a:rPr lang="en-US" dirty="0" smtClean="0"/>
              <a:t>Summary</a:t>
            </a:r>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val="3957588899"/>
              </p:ext>
            </p:extLst>
          </p:nvPr>
        </p:nvGraphicFramePr>
        <p:xfrm>
          <a:off x="98854" y="1155250"/>
          <a:ext cx="8946292" cy="4347573"/>
        </p:xfrm>
        <a:graphic>
          <a:graphicData uri="http://schemas.openxmlformats.org/drawingml/2006/table">
            <a:tbl>
              <a:tblPr firstRow="1" firstCol="1" bandRow="1">
                <a:tableStyleId>{5C22544A-7EE6-4342-B048-85BDC9FD1C3A}</a:tableStyleId>
              </a:tblPr>
              <a:tblGrid>
                <a:gridCol w="1186249"/>
                <a:gridCol w="1841156"/>
                <a:gridCol w="1964725"/>
                <a:gridCol w="1149178"/>
                <a:gridCol w="877330"/>
                <a:gridCol w="1013254"/>
                <a:gridCol w="914400"/>
              </a:tblGrid>
              <a:tr h="383141">
                <a:tc rowSpan="2">
                  <a:txBody>
                    <a:bodyPr/>
                    <a:lstStyle/>
                    <a:p>
                      <a:pPr marL="0" marR="0" algn="ctr">
                        <a:lnSpc>
                          <a:spcPct val="115000"/>
                        </a:lnSpc>
                        <a:spcBef>
                          <a:spcPts val="0"/>
                        </a:spcBef>
                        <a:spcAft>
                          <a:spcPts val="0"/>
                        </a:spcAft>
                      </a:pPr>
                      <a:r>
                        <a:rPr lang="en-GB" sz="2000" dirty="0">
                          <a:effectLst/>
                        </a:rPr>
                        <a:t>Scenario</a:t>
                      </a:r>
                      <a:endParaRPr lang="en-ZA" sz="2000" dirty="0">
                        <a:effectLst/>
                        <a:latin typeface="Arial"/>
                        <a:ea typeface="Times New Roman"/>
                      </a:endParaRPr>
                    </a:p>
                  </a:txBody>
                  <a:tcPr marL="17780" marR="17780" marT="17780" marB="17780" anchor="ctr"/>
                </a:tc>
                <a:tc gridSpan="6">
                  <a:txBody>
                    <a:bodyPr/>
                    <a:lstStyle/>
                    <a:p>
                      <a:pPr marL="0" marR="0" algn="ctr">
                        <a:lnSpc>
                          <a:spcPct val="115000"/>
                        </a:lnSpc>
                        <a:spcBef>
                          <a:spcPts val="0"/>
                        </a:spcBef>
                        <a:spcAft>
                          <a:spcPts val="0"/>
                        </a:spcAft>
                      </a:pPr>
                      <a:r>
                        <a:rPr lang="en-GB" sz="2000" b="1" dirty="0">
                          <a:effectLst/>
                        </a:rPr>
                        <a:t>Scenario Variables</a:t>
                      </a:r>
                      <a:endParaRPr lang="en-ZA" sz="2000" b="1" dirty="0">
                        <a:effectLst/>
                        <a:latin typeface="Arial"/>
                        <a:ea typeface="Times New Roman"/>
                      </a:endParaRPr>
                    </a:p>
                  </a:txBody>
                  <a:tcPr marL="17780" marR="17780" marT="17780" marB="1778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719700">
                <a:tc vMerge="1">
                  <a:txBody>
                    <a:bodyPr/>
                    <a:lstStyle/>
                    <a:p>
                      <a:endParaRPr lang="en-ZA"/>
                    </a:p>
                  </a:txBody>
                  <a:tcPr/>
                </a:tc>
                <a:tc>
                  <a:txBody>
                    <a:bodyPr/>
                    <a:lstStyle/>
                    <a:p>
                      <a:pPr marL="0" marR="0" algn="ctr">
                        <a:lnSpc>
                          <a:spcPct val="115000"/>
                        </a:lnSpc>
                        <a:spcBef>
                          <a:spcPts val="0"/>
                        </a:spcBef>
                        <a:spcAft>
                          <a:spcPts val="0"/>
                        </a:spcAft>
                      </a:pPr>
                      <a:r>
                        <a:rPr lang="en-GB" sz="2000" dirty="0">
                          <a:effectLst/>
                        </a:rPr>
                        <a:t>Update water demands</a:t>
                      </a:r>
                      <a:endParaRPr lang="en-ZA" sz="2000" dirty="0">
                        <a:effectLst/>
                        <a:latin typeface="Arial"/>
                        <a:ea typeface="Times New Roman"/>
                      </a:endParaRPr>
                    </a:p>
                  </a:txBody>
                  <a:tcPr marL="17780" marR="17780" marT="17780" marB="17780" anchor="ctr"/>
                </a:tc>
                <a:tc>
                  <a:txBody>
                    <a:bodyPr/>
                    <a:lstStyle/>
                    <a:p>
                      <a:pPr marL="0" marR="0" algn="ctr">
                        <a:lnSpc>
                          <a:spcPct val="115000"/>
                        </a:lnSpc>
                        <a:spcBef>
                          <a:spcPts val="0"/>
                        </a:spcBef>
                        <a:spcAft>
                          <a:spcPts val="0"/>
                        </a:spcAft>
                      </a:pPr>
                      <a:r>
                        <a:rPr lang="en-GB" sz="2000" dirty="0">
                          <a:effectLst/>
                        </a:rPr>
                        <a:t>Domestic growth and increase irrigation</a:t>
                      </a:r>
                      <a:endParaRPr lang="en-ZA" sz="2000" dirty="0">
                        <a:effectLst/>
                        <a:latin typeface="Arial"/>
                        <a:ea typeface="Times New Roman"/>
                      </a:endParaRPr>
                    </a:p>
                  </a:txBody>
                  <a:tcPr marL="17780" marR="17780" marT="17780" marB="17780" anchor="ctr"/>
                </a:tc>
                <a:tc>
                  <a:txBody>
                    <a:bodyPr/>
                    <a:lstStyle/>
                    <a:p>
                      <a:pPr marL="0" marR="0" algn="ctr">
                        <a:lnSpc>
                          <a:spcPct val="115000"/>
                        </a:lnSpc>
                        <a:spcBef>
                          <a:spcPts val="0"/>
                        </a:spcBef>
                        <a:spcAft>
                          <a:spcPts val="0"/>
                        </a:spcAft>
                      </a:pPr>
                      <a:r>
                        <a:rPr lang="en-GB" sz="2000" dirty="0">
                          <a:effectLst/>
                        </a:rPr>
                        <a:t>EWR</a:t>
                      </a:r>
                      <a:r>
                        <a:rPr lang="en-GB" sz="2000" baseline="30000" dirty="0">
                          <a:effectLst/>
                        </a:rPr>
                        <a:t>1</a:t>
                      </a:r>
                      <a:endParaRPr lang="en-ZA" sz="2000" dirty="0">
                        <a:effectLst/>
                        <a:latin typeface="Arial"/>
                        <a:ea typeface="Times New Roman"/>
                      </a:endParaRPr>
                    </a:p>
                  </a:txBody>
                  <a:tcPr marL="17780" marR="17780" marT="17780" marB="17780" anchor="ctr"/>
                </a:tc>
                <a:tc>
                  <a:txBody>
                    <a:bodyPr/>
                    <a:lstStyle/>
                    <a:p>
                      <a:pPr marL="0" marR="0" algn="ctr">
                        <a:lnSpc>
                          <a:spcPct val="115000"/>
                        </a:lnSpc>
                        <a:spcBef>
                          <a:spcPts val="0"/>
                        </a:spcBef>
                        <a:spcAft>
                          <a:spcPts val="0"/>
                        </a:spcAft>
                      </a:pPr>
                      <a:r>
                        <a:rPr lang="en-GB" sz="2000" dirty="0">
                          <a:effectLst/>
                        </a:rPr>
                        <a:t>IIMA</a:t>
                      </a:r>
                      <a:r>
                        <a:rPr lang="en-GB" sz="2000" baseline="30000" dirty="0">
                          <a:effectLst/>
                        </a:rPr>
                        <a:t>4</a:t>
                      </a:r>
                      <a:r>
                        <a:rPr lang="en-GB" sz="2000" dirty="0">
                          <a:effectLst/>
                        </a:rPr>
                        <a:t> Flows</a:t>
                      </a:r>
                      <a:endParaRPr lang="en-ZA" sz="2000" dirty="0">
                        <a:effectLst/>
                        <a:latin typeface="Arial"/>
                        <a:ea typeface="Times New Roman"/>
                      </a:endParaRPr>
                    </a:p>
                  </a:txBody>
                  <a:tcPr marL="17780" marR="17780" marT="17780" marB="17780" anchor="ctr"/>
                </a:tc>
                <a:tc>
                  <a:txBody>
                    <a:bodyPr/>
                    <a:lstStyle/>
                    <a:p>
                      <a:pPr marL="0" marR="0" algn="ctr">
                        <a:lnSpc>
                          <a:spcPct val="115000"/>
                        </a:lnSpc>
                        <a:spcBef>
                          <a:spcPts val="0"/>
                        </a:spcBef>
                        <a:spcAft>
                          <a:spcPts val="0"/>
                        </a:spcAft>
                      </a:pPr>
                      <a:r>
                        <a:rPr lang="en-GB" sz="2000" dirty="0">
                          <a:effectLst/>
                        </a:rPr>
                        <a:t>DARDLA</a:t>
                      </a:r>
                      <a:endParaRPr lang="en-ZA" sz="2000" dirty="0">
                        <a:effectLst/>
                        <a:latin typeface="Arial"/>
                        <a:ea typeface="Times New Roman"/>
                      </a:endParaRPr>
                    </a:p>
                  </a:txBody>
                  <a:tcPr marL="68580" marR="68580" marT="0" marB="0"/>
                </a:tc>
                <a:tc>
                  <a:txBody>
                    <a:bodyPr/>
                    <a:lstStyle/>
                    <a:p>
                      <a:pPr marL="0" marR="0" algn="ctr">
                        <a:lnSpc>
                          <a:spcPct val="115000"/>
                        </a:lnSpc>
                        <a:spcBef>
                          <a:spcPts val="0"/>
                        </a:spcBef>
                        <a:spcAft>
                          <a:spcPts val="0"/>
                        </a:spcAft>
                      </a:pPr>
                      <a:r>
                        <a:rPr lang="en-GB" sz="2000" dirty="0">
                          <a:effectLst/>
                        </a:rPr>
                        <a:t>Mining</a:t>
                      </a:r>
                      <a:endParaRPr lang="en-ZA" sz="2000" dirty="0">
                        <a:effectLst/>
                        <a:latin typeface="Arial"/>
                        <a:ea typeface="Times New Roman"/>
                      </a:endParaRPr>
                    </a:p>
                  </a:txBody>
                  <a:tcPr marL="68580" marR="68580" marT="0" marB="0"/>
                </a:tc>
              </a:tr>
              <a:tr h="383141">
                <a:tc>
                  <a:txBody>
                    <a:bodyPr/>
                    <a:lstStyle/>
                    <a:p>
                      <a:pPr marL="0" marR="0" algn="ctr">
                        <a:lnSpc>
                          <a:spcPct val="115000"/>
                        </a:lnSpc>
                        <a:spcBef>
                          <a:spcPts val="0"/>
                        </a:spcBef>
                        <a:spcAft>
                          <a:spcPts val="0"/>
                        </a:spcAft>
                      </a:pPr>
                      <a:r>
                        <a:rPr lang="en-GB" sz="2000" dirty="0">
                          <a:effectLst/>
                        </a:rPr>
                        <a:t>K1</a:t>
                      </a:r>
                      <a:endParaRPr lang="en-ZA" sz="2000" dirty="0">
                        <a:effectLst/>
                        <a:latin typeface="Arial"/>
                        <a:ea typeface="Times New Roman"/>
                      </a:endParaRPr>
                    </a:p>
                  </a:txBody>
                  <a:tcPr marL="17780" marR="17780" marT="17780" marB="17780" anchor="ctr"/>
                </a:tc>
                <a:tc>
                  <a:txBody>
                    <a:bodyPr/>
                    <a:lstStyle/>
                    <a:p>
                      <a:pPr marL="0" marR="0" algn="ctr">
                        <a:lnSpc>
                          <a:spcPct val="115000"/>
                        </a:lnSpc>
                        <a:spcBef>
                          <a:spcPts val="0"/>
                        </a:spcBef>
                        <a:spcAft>
                          <a:spcPts val="0"/>
                        </a:spcAft>
                      </a:pPr>
                      <a:r>
                        <a:rPr lang="en-GB" sz="1800" dirty="0">
                          <a:effectLst/>
                        </a:rPr>
                        <a:t>Yes</a:t>
                      </a:r>
                      <a:endParaRPr lang="en-ZA" sz="1800" dirty="0">
                        <a:effectLst/>
                        <a:latin typeface="Arial"/>
                        <a:ea typeface="Times New Roman"/>
                      </a:endParaRPr>
                    </a:p>
                  </a:txBody>
                  <a:tcPr marL="17780" marR="17780" marT="17780" marB="17780" anchor="ctr"/>
                </a:tc>
                <a:tc>
                  <a:txBody>
                    <a:bodyPr/>
                    <a:lstStyle/>
                    <a:p>
                      <a:pPr marL="0" marR="0" algn="ctr">
                        <a:lnSpc>
                          <a:spcPct val="115000"/>
                        </a:lnSpc>
                        <a:spcBef>
                          <a:spcPts val="0"/>
                        </a:spcBef>
                        <a:spcAft>
                          <a:spcPts val="0"/>
                        </a:spcAft>
                      </a:pPr>
                      <a:r>
                        <a:rPr lang="en-GB" sz="1800" dirty="0">
                          <a:effectLst/>
                        </a:rPr>
                        <a:t>No</a:t>
                      </a:r>
                      <a:endParaRPr lang="en-ZA" sz="1800" dirty="0">
                        <a:effectLst/>
                        <a:latin typeface="Arial"/>
                        <a:ea typeface="Times New Roman"/>
                      </a:endParaRPr>
                    </a:p>
                  </a:txBody>
                  <a:tcPr marL="17780" marR="17780" marT="17780" marB="17780" anchor="ctr"/>
                </a:tc>
                <a:tc>
                  <a:txBody>
                    <a:bodyPr/>
                    <a:lstStyle/>
                    <a:p>
                      <a:pPr marL="0" marR="0" algn="ctr">
                        <a:lnSpc>
                          <a:spcPct val="115000"/>
                        </a:lnSpc>
                        <a:spcBef>
                          <a:spcPts val="0"/>
                        </a:spcBef>
                        <a:spcAft>
                          <a:spcPts val="0"/>
                        </a:spcAft>
                      </a:pPr>
                      <a:r>
                        <a:rPr lang="en-GB" sz="1800">
                          <a:effectLst/>
                        </a:rPr>
                        <a:t>No</a:t>
                      </a:r>
                      <a:endParaRPr lang="en-ZA" sz="1800">
                        <a:effectLst/>
                        <a:latin typeface="Arial"/>
                        <a:ea typeface="Times New Roman"/>
                      </a:endParaRPr>
                    </a:p>
                  </a:txBody>
                  <a:tcPr marL="17780" marR="17780" marT="17780" marB="17780" anchor="ctr"/>
                </a:tc>
                <a:tc>
                  <a:txBody>
                    <a:bodyPr/>
                    <a:lstStyle/>
                    <a:p>
                      <a:pPr marL="0" marR="0" algn="ctr">
                        <a:lnSpc>
                          <a:spcPct val="115000"/>
                        </a:lnSpc>
                        <a:spcBef>
                          <a:spcPts val="0"/>
                        </a:spcBef>
                        <a:spcAft>
                          <a:spcPts val="0"/>
                        </a:spcAft>
                      </a:pPr>
                      <a:r>
                        <a:rPr lang="en-GB" sz="1800">
                          <a:effectLst/>
                        </a:rPr>
                        <a:t>No</a:t>
                      </a:r>
                      <a:endParaRPr lang="en-ZA" sz="1800">
                        <a:effectLst/>
                        <a:latin typeface="Arial"/>
                        <a:ea typeface="Times New Roman"/>
                      </a:endParaRPr>
                    </a:p>
                  </a:txBody>
                  <a:tcPr marL="17780" marR="17780" marT="17780" marB="17780" anchor="ctr"/>
                </a:tc>
                <a:tc>
                  <a:txBody>
                    <a:bodyPr/>
                    <a:lstStyle/>
                    <a:p>
                      <a:pPr marL="0" marR="0" algn="ctr">
                        <a:lnSpc>
                          <a:spcPct val="115000"/>
                        </a:lnSpc>
                        <a:spcBef>
                          <a:spcPts val="0"/>
                        </a:spcBef>
                        <a:spcAft>
                          <a:spcPts val="0"/>
                        </a:spcAft>
                      </a:pPr>
                      <a:r>
                        <a:rPr lang="en-GB" sz="1800">
                          <a:effectLst/>
                        </a:rPr>
                        <a:t>No</a:t>
                      </a:r>
                      <a:endParaRPr lang="en-ZA" sz="1800">
                        <a:effectLst/>
                        <a:latin typeface="Arial"/>
                        <a:ea typeface="Times New Roman"/>
                      </a:endParaRPr>
                    </a:p>
                  </a:txBody>
                  <a:tcPr marL="68580" marR="68580" marT="0" marB="0"/>
                </a:tc>
                <a:tc>
                  <a:txBody>
                    <a:bodyPr/>
                    <a:lstStyle/>
                    <a:p>
                      <a:pPr marL="0" marR="0" algn="ctr">
                        <a:lnSpc>
                          <a:spcPct val="115000"/>
                        </a:lnSpc>
                        <a:spcBef>
                          <a:spcPts val="0"/>
                        </a:spcBef>
                        <a:spcAft>
                          <a:spcPts val="0"/>
                        </a:spcAft>
                      </a:pPr>
                      <a:r>
                        <a:rPr lang="en-GB" sz="1800">
                          <a:effectLst/>
                        </a:rPr>
                        <a:t>No</a:t>
                      </a:r>
                      <a:endParaRPr lang="en-ZA" sz="1800">
                        <a:effectLst/>
                        <a:latin typeface="Arial"/>
                        <a:ea typeface="Times New Roman"/>
                      </a:endParaRPr>
                    </a:p>
                  </a:txBody>
                  <a:tcPr marL="68580" marR="68580" marT="0" marB="0"/>
                </a:tc>
              </a:tr>
              <a:tr h="383141">
                <a:tc>
                  <a:txBody>
                    <a:bodyPr/>
                    <a:lstStyle/>
                    <a:p>
                      <a:pPr marL="0" marR="0" algn="ctr">
                        <a:lnSpc>
                          <a:spcPct val="115000"/>
                        </a:lnSpc>
                        <a:spcBef>
                          <a:spcPts val="0"/>
                        </a:spcBef>
                        <a:spcAft>
                          <a:spcPts val="0"/>
                        </a:spcAft>
                      </a:pPr>
                      <a:r>
                        <a:rPr lang="en-GB" sz="2000" dirty="0">
                          <a:effectLst/>
                        </a:rPr>
                        <a:t>K2</a:t>
                      </a:r>
                      <a:endParaRPr lang="en-ZA" sz="2000" dirty="0">
                        <a:effectLst/>
                        <a:latin typeface="Arial"/>
                        <a:ea typeface="Times New Roman"/>
                      </a:endParaRPr>
                    </a:p>
                  </a:txBody>
                  <a:tcPr marL="17780" marR="17780" marT="17780" marB="17780" anchor="ctr"/>
                </a:tc>
                <a:tc>
                  <a:txBody>
                    <a:bodyPr/>
                    <a:lstStyle/>
                    <a:p>
                      <a:pPr marL="0" marR="0" algn="ctr">
                        <a:lnSpc>
                          <a:spcPct val="115000"/>
                        </a:lnSpc>
                        <a:spcBef>
                          <a:spcPts val="0"/>
                        </a:spcBef>
                        <a:spcAft>
                          <a:spcPts val="0"/>
                        </a:spcAft>
                      </a:pPr>
                      <a:r>
                        <a:rPr lang="en-GB" sz="1800" dirty="0">
                          <a:effectLst/>
                        </a:rPr>
                        <a:t>Yes</a:t>
                      </a:r>
                      <a:endParaRPr lang="en-ZA" sz="1800" dirty="0">
                        <a:effectLst/>
                        <a:latin typeface="Arial"/>
                        <a:ea typeface="Times New Roman"/>
                      </a:endParaRPr>
                    </a:p>
                  </a:txBody>
                  <a:tcPr marL="17780" marR="17780" marT="17780" marB="17780" anchor="ctr"/>
                </a:tc>
                <a:tc>
                  <a:txBody>
                    <a:bodyPr/>
                    <a:lstStyle/>
                    <a:p>
                      <a:pPr marL="0" marR="0" algn="ctr">
                        <a:lnSpc>
                          <a:spcPct val="115000"/>
                        </a:lnSpc>
                        <a:spcBef>
                          <a:spcPts val="0"/>
                        </a:spcBef>
                        <a:spcAft>
                          <a:spcPts val="0"/>
                        </a:spcAft>
                      </a:pPr>
                      <a:r>
                        <a:rPr lang="en-GB" sz="1800" dirty="0">
                          <a:effectLst/>
                        </a:rPr>
                        <a:t>No</a:t>
                      </a:r>
                      <a:endParaRPr lang="en-ZA" sz="1800" dirty="0">
                        <a:effectLst/>
                        <a:latin typeface="Arial"/>
                        <a:ea typeface="Times New Roman"/>
                      </a:endParaRPr>
                    </a:p>
                  </a:txBody>
                  <a:tcPr marL="17780" marR="17780" marT="17780" marB="17780" anchor="ctr"/>
                </a:tc>
                <a:tc>
                  <a:txBody>
                    <a:bodyPr/>
                    <a:lstStyle/>
                    <a:p>
                      <a:pPr marL="0" marR="0" algn="ctr">
                        <a:lnSpc>
                          <a:spcPct val="115000"/>
                        </a:lnSpc>
                        <a:spcBef>
                          <a:spcPts val="0"/>
                        </a:spcBef>
                        <a:spcAft>
                          <a:spcPts val="0"/>
                        </a:spcAft>
                      </a:pPr>
                      <a:r>
                        <a:rPr lang="en-GB" sz="1800">
                          <a:effectLst/>
                        </a:rPr>
                        <a:t>Yes (REC</a:t>
                      </a:r>
                      <a:r>
                        <a:rPr lang="en-GB" sz="1800" baseline="30000">
                          <a:effectLst/>
                        </a:rPr>
                        <a:t>3</a:t>
                      </a:r>
                      <a:r>
                        <a:rPr lang="en-GB" sz="1800">
                          <a:effectLst/>
                        </a:rPr>
                        <a:t>)</a:t>
                      </a:r>
                      <a:endParaRPr lang="en-ZA" sz="1800">
                        <a:effectLst/>
                        <a:latin typeface="Arial"/>
                        <a:ea typeface="Times New Roman"/>
                      </a:endParaRPr>
                    </a:p>
                  </a:txBody>
                  <a:tcPr marL="17780" marR="17780" marT="17780" marB="17780" anchor="ctr"/>
                </a:tc>
                <a:tc>
                  <a:txBody>
                    <a:bodyPr/>
                    <a:lstStyle/>
                    <a:p>
                      <a:pPr marL="0" marR="0" algn="ctr">
                        <a:lnSpc>
                          <a:spcPct val="115000"/>
                        </a:lnSpc>
                        <a:spcBef>
                          <a:spcPts val="0"/>
                        </a:spcBef>
                        <a:spcAft>
                          <a:spcPts val="0"/>
                        </a:spcAft>
                      </a:pPr>
                      <a:r>
                        <a:rPr lang="en-GB" sz="1800">
                          <a:effectLst/>
                        </a:rPr>
                        <a:t>No</a:t>
                      </a:r>
                      <a:endParaRPr lang="en-ZA" sz="1800">
                        <a:effectLst/>
                        <a:latin typeface="Arial"/>
                        <a:ea typeface="Times New Roman"/>
                      </a:endParaRPr>
                    </a:p>
                  </a:txBody>
                  <a:tcPr marL="17780" marR="17780" marT="17780" marB="17780" anchor="ctr"/>
                </a:tc>
                <a:tc>
                  <a:txBody>
                    <a:bodyPr/>
                    <a:lstStyle/>
                    <a:p>
                      <a:pPr marL="0" marR="0" algn="ctr">
                        <a:lnSpc>
                          <a:spcPct val="115000"/>
                        </a:lnSpc>
                        <a:spcBef>
                          <a:spcPts val="0"/>
                        </a:spcBef>
                        <a:spcAft>
                          <a:spcPts val="0"/>
                        </a:spcAft>
                      </a:pPr>
                      <a:r>
                        <a:rPr lang="en-GB" sz="1800">
                          <a:effectLst/>
                        </a:rPr>
                        <a:t>No</a:t>
                      </a:r>
                      <a:endParaRPr lang="en-ZA" sz="1800">
                        <a:effectLst/>
                        <a:latin typeface="Arial"/>
                        <a:ea typeface="Times New Roman"/>
                      </a:endParaRPr>
                    </a:p>
                  </a:txBody>
                  <a:tcPr marL="68580" marR="68580" marT="0" marB="0"/>
                </a:tc>
                <a:tc>
                  <a:txBody>
                    <a:bodyPr/>
                    <a:lstStyle/>
                    <a:p>
                      <a:pPr marL="0" marR="0" algn="ctr">
                        <a:lnSpc>
                          <a:spcPct val="115000"/>
                        </a:lnSpc>
                        <a:spcBef>
                          <a:spcPts val="0"/>
                        </a:spcBef>
                        <a:spcAft>
                          <a:spcPts val="0"/>
                        </a:spcAft>
                      </a:pPr>
                      <a:r>
                        <a:rPr lang="en-GB" sz="1800">
                          <a:effectLst/>
                        </a:rPr>
                        <a:t>No</a:t>
                      </a:r>
                      <a:endParaRPr lang="en-ZA" sz="1800">
                        <a:effectLst/>
                        <a:latin typeface="Arial"/>
                        <a:ea typeface="Times New Roman"/>
                      </a:endParaRPr>
                    </a:p>
                  </a:txBody>
                  <a:tcPr marL="68580" marR="68580" marT="0" marB="0"/>
                </a:tc>
              </a:tr>
              <a:tr h="383141">
                <a:tc>
                  <a:txBody>
                    <a:bodyPr/>
                    <a:lstStyle/>
                    <a:p>
                      <a:pPr marL="0" marR="0" algn="ctr">
                        <a:lnSpc>
                          <a:spcPct val="115000"/>
                        </a:lnSpc>
                        <a:spcBef>
                          <a:spcPts val="0"/>
                        </a:spcBef>
                        <a:spcAft>
                          <a:spcPts val="0"/>
                        </a:spcAft>
                      </a:pPr>
                      <a:r>
                        <a:rPr lang="en-GB" sz="2000" dirty="0">
                          <a:effectLst/>
                        </a:rPr>
                        <a:t>K3</a:t>
                      </a:r>
                      <a:endParaRPr lang="en-ZA" sz="2000" dirty="0">
                        <a:effectLst/>
                        <a:latin typeface="Arial"/>
                        <a:ea typeface="Times New Roman"/>
                      </a:endParaRPr>
                    </a:p>
                  </a:txBody>
                  <a:tcPr marL="17780" marR="17780" marT="17780" marB="17780" anchor="ctr"/>
                </a:tc>
                <a:tc>
                  <a:txBody>
                    <a:bodyPr/>
                    <a:lstStyle/>
                    <a:p>
                      <a:pPr marL="0" marR="0" algn="ctr">
                        <a:lnSpc>
                          <a:spcPct val="115000"/>
                        </a:lnSpc>
                        <a:spcBef>
                          <a:spcPts val="0"/>
                        </a:spcBef>
                        <a:spcAft>
                          <a:spcPts val="0"/>
                        </a:spcAft>
                      </a:pPr>
                      <a:r>
                        <a:rPr lang="en-GB" sz="1800">
                          <a:effectLst/>
                        </a:rPr>
                        <a:t>Yes</a:t>
                      </a:r>
                      <a:endParaRPr lang="en-ZA" sz="1800">
                        <a:effectLst/>
                        <a:latin typeface="Arial"/>
                        <a:ea typeface="Times New Roman"/>
                      </a:endParaRPr>
                    </a:p>
                  </a:txBody>
                  <a:tcPr marL="17780" marR="17780" marT="17780" marB="17780" anchor="ctr"/>
                </a:tc>
                <a:tc>
                  <a:txBody>
                    <a:bodyPr/>
                    <a:lstStyle/>
                    <a:p>
                      <a:pPr marL="0" marR="0" algn="ctr">
                        <a:lnSpc>
                          <a:spcPct val="115000"/>
                        </a:lnSpc>
                        <a:spcBef>
                          <a:spcPts val="0"/>
                        </a:spcBef>
                        <a:spcAft>
                          <a:spcPts val="0"/>
                        </a:spcAft>
                      </a:pPr>
                      <a:r>
                        <a:rPr lang="en-GB" sz="1800" dirty="0">
                          <a:effectLst/>
                        </a:rPr>
                        <a:t>Yes</a:t>
                      </a:r>
                      <a:endParaRPr lang="en-ZA" sz="1800" dirty="0">
                        <a:effectLst/>
                        <a:latin typeface="Arial"/>
                        <a:ea typeface="Times New Roman"/>
                      </a:endParaRPr>
                    </a:p>
                  </a:txBody>
                  <a:tcPr marL="17780" marR="17780" marT="17780" marB="17780" anchor="ctr"/>
                </a:tc>
                <a:tc>
                  <a:txBody>
                    <a:bodyPr/>
                    <a:lstStyle/>
                    <a:p>
                      <a:pPr marL="0" marR="0" algn="ctr">
                        <a:lnSpc>
                          <a:spcPct val="115000"/>
                        </a:lnSpc>
                        <a:spcBef>
                          <a:spcPts val="0"/>
                        </a:spcBef>
                        <a:spcAft>
                          <a:spcPts val="0"/>
                        </a:spcAft>
                      </a:pPr>
                      <a:r>
                        <a:rPr lang="en-GB" sz="1800" dirty="0">
                          <a:effectLst/>
                        </a:rPr>
                        <a:t>Yes (PES</a:t>
                      </a:r>
                      <a:r>
                        <a:rPr lang="en-GB" sz="1800" baseline="30000" dirty="0">
                          <a:effectLst/>
                        </a:rPr>
                        <a:t>2</a:t>
                      </a:r>
                      <a:r>
                        <a:rPr lang="en-GB" sz="1800" dirty="0">
                          <a:effectLst/>
                        </a:rPr>
                        <a:t>)</a:t>
                      </a:r>
                      <a:endParaRPr lang="en-ZA" sz="1800" dirty="0">
                        <a:effectLst/>
                        <a:latin typeface="Arial"/>
                        <a:ea typeface="Times New Roman"/>
                      </a:endParaRPr>
                    </a:p>
                  </a:txBody>
                  <a:tcPr marL="17780" marR="17780" marT="17780" marB="17780" anchor="ctr"/>
                </a:tc>
                <a:tc>
                  <a:txBody>
                    <a:bodyPr/>
                    <a:lstStyle/>
                    <a:p>
                      <a:pPr marL="0" marR="0" algn="ctr">
                        <a:lnSpc>
                          <a:spcPct val="115000"/>
                        </a:lnSpc>
                        <a:spcBef>
                          <a:spcPts val="0"/>
                        </a:spcBef>
                        <a:spcAft>
                          <a:spcPts val="0"/>
                        </a:spcAft>
                      </a:pPr>
                      <a:r>
                        <a:rPr lang="en-GB" sz="1800">
                          <a:effectLst/>
                        </a:rPr>
                        <a:t>Yes</a:t>
                      </a:r>
                      <a:endParaRPr lang="en-ZA" sz="1800">
                        <a:effectLst/>
                        <a:latin typeface="Arial"/>
                        <a:ea typeface="Times New Roman"/>
                      </a:endParaRPr>
                    </a:p>
                  </a:txBody>
                  <a:tcPr marL="17780" marR="17780" marT="17780" marB="17780" anchor="ctr"/>
                </a:tc>
                <a:tc>
                  <a:txBody>
                    <a:bodyPr/>
                    <a:lstStyle/>
                    <a:p>
                      <a:pPr marL="0" marR="0" algn="ctr">
                        <a:lnSpc>
                          <a:spcPct val="115000"/>
                        </a:lnSpc>
                        <a:spcBef>
                          <a:spcPts val="0"/>
                        </a:spcBef>
                        <a:spcAft>
                          <a:spcPts val="0"/>
                        </a:spcAft>
                      </a:pPr>
                      <a:r>
                        <a:rPr lang="en-GB" sz="1800">
                          <a:effectLst/>
                        </a:rPr>
                        <a:t>No</a:t>
                      </a:r>
                      <a:endParaRPr lang="en-ZA" sz="1800">
                        <a:effectLst/>
                        <a:latin typeface="Arial"/>
                        <a:ea typeface="Times New Roman"/>
                      </a:endParaRPr>
                    </a:p>
                  </a:txBody>
                  <a:tcPr marL="68580" marR="68580" marT="0" marB="0"/>
                </a:tc>
                <a:tc>
                  <a:txBody>
                    <a:bodyPr/>
                    <a:lstStyle/>
                    <a:p>
                      <a:pPr marL="0" marR="0" algn="ctr">
                        <a:lnSpc>
                          <a:spcPct val="115000"/>
                        </a:lnSpc>
                        <a:spcBef>
                          <a:spcPts val="0"/>
                        </a:spcBef>
                        <a:spcAft>
                          <a:spcPts val="0"/>
                        </a:spcAft>
                      </a:pPr>
                      <a:r>
                        <a:rPr lang="en-GB" sz="1800">
                          <a:effectLst/>
                        </a:rPr>
                        <a:t>No</a:t>
                      </a:r>
                      <a:endParaRPr lang="en-ZA" sz="1800">
                        <a:effectLst/>
                        <a:latin typeface="Arial"/>
                        <a:ea typeface="Times New Roman"/>
                      </a:endParaRPr>
                    </a:p>
                  </a:txBody>
                  <a:tcPr marL="68580" marR="68580" marT="0" marB="0"/>
                </a:tc>
              </a:tr>
              <a:tr h="383141">
                <a:tc>
                  <a:txBody>
                    <a:bodyPr/>
                    <a:lstStyle/>
                    <a:p>
                      <a:pPr marL="0" marR="0" algn="ctr">
                        <a:lnSpc>
                          <a:spcPct val="115000"/>
                        </a:lnSpc>
                        <a:spcBef>
                          <a:spcPts val="0"/>
                        </a:spcBef>
                        <a:spcAft>
                          <a:spcPts val="0"/>
                        </a:spcAft>
                      </a:pPr>
                      <a:r>
                        <a:rPr lang="en-GB" sz="2000" dirty="0">
                          <a:effectLst/>
                        </a:rPr>
                        <a:t>K4</a:t>
                      </a:r>
                      <a:endParaRPr lang="en-ZA" sz="2000" dirty="0">
                        <a:effectLst/>
                        <a:latin typeface="Arial"/>
                        <a:ea typeface="Times New Roman"/>
                      </a:endParaRPr>
                    </a:p>
                  </a:txBody>
                  <a:tcPr marL="17780" marR="17780" marT="17780" marB="17780" anchor="ctr"/>
                </a:tc>
                <a:tc>
                  <a:txBody>
                    <a:bodyPr/>
                    <a:lstStyle/>
                    <a:p>
                      <a:pPr marL="0" marR="0" algn="ctr">
                        <a:lnSpc>
                          <a:spcPct val="115000"/>
                        </a:lnSpc>
                        <a:spcBef>
                          <a:spcPts val="0"/>
                        </a:spcBef>
                        <a:spcAft>
                          <a:spcPts val="0"/>
                        </a:spcAft>
                      </a:pPr>
                      <a:r>
                        <a:rPr lang="en-GB" sz="1800">
                          <a:effectLst/>
                        </a:rPr>
                        <a:t>Yes</a:t>
                      </a:r>
                      <a:endParaRPr lang="en-ZA" sz="1800">
                        <a:effectLst/>
                        <a:latin typeface="Arial"/>
                        <a:ea typeface="Times New Roman"/>
                      </a:endParaRPr>
                    </a:p>
                  </a:txBody>
                  <a:tcPr marL="17780" marR="17780" marT="17780" marB="17780" anchor="ctr"/>
                </a:tc>
                <a:tc>
                  <a:txBody>
                    <a:bodyPr/>
                    <a:lstStyle/>
                    <a:p>
                      <a:pPr marL="0" marR="0" algn="ctr">
                        <a:lnSpc>
                          <a:spcPct val="115000"/>
                        </a:lnSpc>
                        <a:spcBef>
                          <a:spcPts val="0"/>
                        </a:spcBef>
                        <a:spcAft>
                          <a:spcPts val="0"/>
                        </a:spcAft>
                      </a:pPr>
                      <a:r>
                        <a:rPr lang="en-GB" sz="1800">
                          <a:effectLst/>
                        </a:rPr>
                        <a:t>Yes</a:t>
                      </a:r>
                      <a:endParaRPr lang="en-ZA" sz="1800">
                        <a:effectLst/>
                        <a:latin typeface="Arial"/>
                        <a:ea typeface="Times New Roman"/>
                      </a:endParaRPr>
                    </a:p>
                  </a:txBody>
                  <a:tcPr marL="17780" marR="17780" marT="17780" marB="17780" anchor="ctr"/>
                </a:tc>
                <a:tc>
                  <a:txBody>
                    <a:bodyPr/>
                    <a:lstStyle/>
                    <a:p>
                      <a:pPr marL="0" marR="0" algn="ctr">
                        <a:lnSpc>
                          <a:spcPct val="115000"/>
                        </a:lnSpc>
                        <a:spcBef>
                          <a:spcPts val="0"/>
                        </a:spcBef>
                        <a:spcAft>
                          <a:spcPts val="0"/>
                        </a:spcAft>
                      </a:pPr>
                      <a:r>
                        <a:rPr lang="en-GB" sz="1800" dirty="0">
                          <a:effectLst/>
                        </a:rPr>
                        <a:t>Yes (REC)</a:t>
                      </a:r>
                      <a:endParaRPr lang="en-ZA" sz="1800" dirty="0">
                        <a:effectLst/>
                        <a:latin typeface="Arial"/>
                        <a:ea typeface="Times New Roman"/>
                      </a:endParaRPr>
                    </a:p>
                  </a:txBody>
                  <a:tcPr marL="17780" marR="17780" marT="17780" marB="17780" anchor="ctr"/>
                </a:tc>
                <a:tc>
                  <a:txBody>
                    <a:bodyPr/>
                    <a:lstStyle/>
                    <a:p>
                      <a:pPr marL="0" marR="0" algn="ctr">
                        <a:lnSpc>
                          <a:spcPct val="115000"/>
                        </a:lnSpc>
                        <a:spcBef>
                          <a:spcPts val="0"/>
                        </a:spcBef>
                        <a:spcAft>
                          <a:spcPts val="0"/>
                        </a:spcAft>
                      </a:pPr>
                      <a:r>
                        <a:rPr lang="en-GB" sz="1800" dirty="0">
                          <a:effectLst/>
                        </a:rPr>
                        <a:t>Yes</a:t>
                      </a:r>
                      <a:endParaRPr lang="en-ZA" sz="1800" dirty="0">
                        <a:effectLst/>
                        <a:latin typeface="Arial"/>
                        <a:ea typeface="Times New Roman"/>
                      </a:endParaRPr>
                    </a:p>
                  </a:txBody>
                  <a:tcPr marL="17780" marR="17780" marT="17780" marB="17780" anchor="ctr"/>
                </a:tc>
                <a:tc>
                  <a:txBody>
                    <a:bodyPr/>
                    <a:lstStyle/>
                    <a:p>
                      <a:pPr marL="0" marR="0" algn="ctr">
                        <a:lnSpc>
                          <a:spcPct val="115000"/>
                        </a:lnSpc>
                        <a:spcBef>
                          <a:spcPts val="0"/>
                        </a:spcBef>
                        <a:spcAft>
                          <a:spcPts val="0"/>
                        </a:spcAft>
                      </a:pPr>
                      <a:r>
                        <a:rPr lang="en-GB" sz="1800" dirty="0">
                          <a:effectLst/>
                        </a:rPr>
                        <a:t>No</a:t>
                      </a:r>
                      <a:endParaRPr lang="en-ZA" sz="1800" dirty="0">
                        <a:effectLst/>
                        <a:latin typeface="Arial"/>
                        <a:ea typeface="Times New Roman"/>
                      </a:endParaRPr>
                    </a:p>
                  </a:txBody>
                  <a:tcPr marL="68580" marR="68580" marT="0" marB="0"/>
                </a:tc>
                <a:tc>
                  <a:txBody>
                    <a:bodyPr/>
                    <a:lstStyle/>
                    <a:p>
                      <a:pPr marL="0" marR="0" algn="ctr">
                        <a:lnSpc>
                          <a:spcPct val="115000"/>
                        </a:lnSpc>
                        <a:spcBef>
                          <a:spcPts val="0"/>
                        </a:spcBef>
                        <a:spcAft>
                          <a:spcPts val="0"/>
                        </a:spcAft>
                      </a:pPr>
                      <a:r>
                        <a:rPr lang="en-GB" sz="1800">
                          <a:effectLst/>
                        </a:rPr>
                        <a:t>No</a:t>
                      </a:r>
                      <a:endParaRPr lang="en-ZA" sz="1800">
                        <a:effectLst/>
                        <a:latin typeface="Arial"/>
                        <a:ea typeface="Times New Roman"/>
                      </a:endParaRPr>
                    </a:p>
                  </a:txBody>
                  <a:tcPr marL="68580" marR="68580" marT="0" marB="0"/>
                </a:tc>
              </a:tr>
              <a:tr h="383141">
                <a:tc>
                  <a:txBody>
                    <a:bodyPr/>
                    <a:lstStyle/>
                    <a:p>
                      <a:pPr marL="0" marR="0" algn="ctr">
                        <a:lnSpc>
                          <a:spcPct val="115000"/>
                        </a:lnSpc>
                        <a:spcBef>
                          <a:spcPts val="0"/>
                        </a:spcBef>
                        <a:spcAft>
                          <a:spcPts val="0"/>
                        </a:spcAft>
                      </a:pPr>
                      <a:r>
                        <a:rPr lang="en-GB" sz="2000" dirty="0">
                          <a:effectLst/>
                        </a:rPr>
                        <a:t>K5</a:t>
                      </a:r>
                      <a:endParaRPr lang="en-ZA" sz="2000" dirty="0">
                        <a:effectLst/>
                        <a:latin typeface="Arial"/>
                        <a:ea typeface="Times New Roman"/>
                      </a:endParaRPr>
                    </a:p>
                  </a:txBody>
                  <a:tcPr marL="17780" marR="17780" marT="17780" marB="17780" anchor="ctr"/>
                </a:tc>
                <a:tc>
                  <a:txBody>
                    <a:bodyPr/>
                    <a:lstStyle/>
                    <a:p>
                      <a:pPr marL="0" marR="0" algn="ctr">
                        <a:lnSpc>
                          <a:spcPct val="115000"/>
                        </a:lnSpc>
                        <a:spcBef>
                          <a:spcPts val="0"/>
                        </a:spcBef>
                        <a:spcAft>
                          <a:spcPts val="0"/>
                        </a:spcAft>
                      </a:pPr>
                      <a:r>
                        <a:rPr lang="en-GB" sz="1800">
                          <a:effectLst/>
                        </a:rPr>
                        <a:t>Yes</a:t>
                      </a:r>
                      <a:endParaRPr lang="en-ZA" sz="1800">
                        <a:effectLst/>
                        <a:latin typeface="Arial"/>
                        <a:ea typeface="Times New Roman"/>
                      </a:endParaRPr>
                    </a:p>
                  </a:txBody>
                  <a:tcPr marL="17780" marR="17780" marT="17780" marB="17780" anchor="ctr"/>
                </a:tc>
                <a:tc>
                  <a:txBody>
                    <a:bodyPr/>
                    <a:lstStyle/>
                    <a:p>
                      <a:pPr marL="0" marR="0" algn="ctr">
                        <a:lnSpc>
                          <a:spcPct val="115000"/>
                        </a:lnSpc>
                        <a:spcBef>
                          <a:spcPts val="0"/>
                        </a:spcBef>
                        <a:spcAft>
                          <a:spcPts val="0"/>
                        </a:spcAft>
                      </a:pPr>
                      <a:r>
                        <a:rPr lang="en-GB" sz="1800">
                          <a:effectLst/>
                        </a:rPr>
                        <a:t>Yes</a:t>
                      </a:r>
                      <a:endParaRPr lang="en-ZA" sz="1800">
                        <a:effectLst/>
                        <a:latin typeface="Arial"/>
                        <a:ea typeface="Times New Roman"/>
                      </a:endParaRPr>
                    </a:p>
                  </a:txBody>
                  <a:tcPr marL="17780" marR="17780" marT="17780" marB="17780" anchor="ctr"/>
                </a:tc>
                <a:tc>
                  <a:txBody>
                    <a:bodyPr/>
                    <a:lstStyle/>
                    <a:p>
                      <a:pPr marL="0" marR="0" algn="ctr">
                        <a:lnSpc>
                          <a:spcPct val="115000"/>
                        </a:lnSpc>
                        <a:spcBef>
                          <a:spcPts val="0"/>
                        </a:spcBef>
                        <a:spcAft>
                          <a:spcPts val="0"/>
                        </a:spcAft>
                      </a:pPr>
                      <a:r>
                        <a:rPr lang="en-GB" sz="1800">
                          <a:effectLst/>
                        </a:rPr>
                        <a:t>To be decided</a:t>
                      </a:r>
                      <a:endParaRPr lang="en-ZA" sz="1800">
                        <a:effectLst/>
                        <a:latin typeface="Arial"/>
                        <a:ea typeface="Times New Roman"/>
                      </a:endParaRPr>
                    </a:p>
                  </a:txBody>
                  <a:tcPr marL="17780" marR="17780" marT="17780" marB="17780" anchor="ctr"/>
                </a:tc>
                <a:tc>
                  <a:txBody>
                    <a:bodyPr/>
                    <a:lstStyle/>
                    <a:p>
                      <a:pPr marL="0" marR="0" algn="ctr">
                        <a:lnSpc>
                          <a:spcPct val="115000"/>
                        </a:lnSpc>
                        <a:spcBef>
                          <a:spcPts val="0"/>
                        </a:spcBef>
                        <a:spcAft>
                          <a:spcPts val="0"/>
                        </a:spcAft>
                      </a:pPr>
                      <a:r>
                        <a:rPr lang="en-GB" sz="1800" dirty="0">
                          <a:effectLst/>
                        </a:rPr>
                        <a:t>Yes</a:t>
                      </a:r>
                      <a:endParaRPr lang="en-ZA" sz="1800" dirty="0">
                        <a:effectLst/>
                        <a:latin typeface="Arial"/>
                        <a:ea typeface="Times New Roman"/>
                      </a:endParaRPr>
                    </a:p>
                  </a:txBody>
                  <a:tcPr marL="17780" marR="17780" marT="17780" marB="17780" anchor="ctr"/>
                </a:tc>
                <a:tc>
                  <a:txBody>
                    <a:bodyPr/>
                    <a:lstStyle/>
                    <a:p>
                      <a:pPr marL="0" marR="0" algn="ctr">
                        <a:lnSpc>
                          <a:spcPct val="115000"/>
                        </a:lnSpc>
                        <a:spcBef>
                          <a:spcPts val="0"/>
                        </a:spcBef>
                        <a:spcAft>
                          <a:spcPts val="0"/>
                        </a:spcAft>
                      </a:pPr>
                      <a:r>
                        <a:rPr lang="en-GB" sz="1800" dirty="0">
                          <a:effectLst/>
                        </a:rPr>
                        <a:t>Yes</a:t>
                      </a:r>
                      <a:endParaRPr lang="en-ZA" sz="1800" dirty="0">
                        <a:effectLst/>
                        <a:latin typeface="Arial"/>
                        <a:ea typeface="Times New Roman"/>
                      </a:endParaRPr>
                    </a:p>
                  </a:txBody>
                  <a:tcPr marL="68580" marR="68580" marT="0" marB="0"/>
                </a:tc>
                <a:tc>
                  <a:txBody>
                    <a:bodyPr/>
                    <a:lstStyle/>
                    <a:p>
                      <a:pPr marL="0" marR="0" algn="ctr">
                        <a:lnSpc>
                          <a:spcPct val="115000"/>
                        </a:lnSpc>
                        <a:spcBef>
                          <a:spcPts val="0"/>
                        </a:spcBef>
                        <a:spcAft>
                          <a:spcPts val="0"/>
                        </a:spcAft>
                      </a:pPr>
                      <a:r>
                        <a:rPr lang="en-GB" sz="1800" dirty="0">
                          <a:effectLst/>
                        </a:rPr>
                        <a:t>No</a:t>
                      </a:r>
                      <a:endParaRPr lang="en-ZA" sz="1800" dirty="0">
                        <a:effectLst/>
                        <a:latin typeface="Arial"/>
                        <a:ea typeface="Times New Roman"/>
                      </a:endParaRPr>
                    </a:p>
                  </a:txBody>
                  <a:tcPr marL="68580" marR="68580" marT="0" marB="0"/>
                </a:tc>
              </a:tr>
              <a:tr h="651413">
                <a:tc>
                  <a:txBody>
                    <a:bodyPr/>
                    <a:lstStyle/>
                    <a:p>
                      <a:pPr marL="0" marR="0" algn="ctr">
                        <a:lnSpc>
                          <a:spcPct val="115000"/>
                        </a:lnSpc>
                        <a:spcBef>
                          <a:spcPts val="0"/>
                        </a:spcBef>
                        <a:spcAft>
                          <a:spcPts val="0"/>
                        </a:spcAft>
                      </a:pPr>
                      <a:r>
                        <a:rPr lang="en-GB" sz="2000" dirty="0">
                          <a:effectLst/>
                        </a:rPr>
                        <a:t>K6</a:t>
                      </a:r>
                      <a:endParaRPr lang="en-ZA" sz="2000" dirty="0">
                        <a:effectLst/>
                        <a:latin typeface="Arial"/>
                        <a:ea typeface="Times New Roman"/>
                      </a:endParaRPr>
                    </a:p>
                  </a:txBody>
                  <a:tcPr marL="17780" marR="17780" marT="17780" marB="17780" anchor="ctr"/>
                </a:tc>
                <a:tc>
                  <a:txBody>
                    <a:bodyPr/>
                    <a:lstStyle/>
                    <a:p>
                      <a:pPr marL="0" marR="0" algn="ctr">
                        <a:lnSpc>
                          <a:spcPct val="115000"/>
                        </a:lnSpc>
                        <a:spcBef>
                          <a:spcPts val="0"/>
                        </a:spcBef>
                        <a:spcAft>
                          <a:spcPts val="0"/>
                        </a:spcAft>
                      </a:pPr>
                      <a:r>
                        <a:rPr lang="en-GB" sz="1800">
                          <a:effectLst/>
                        </a:rPr>
                        <a:t>Yes</a:t>
                      </a:r>
                      <a:endParaRPr lang="en-ZA" sz="1800">
                        <a:effectLst/>
                        <a:latin typeface="Arial"/>
                        <a:ea typeface="Times New Roman"/>
                      </a:endParaRPr>
                    </a:p>
                  </a:txBody>
                  <a:tcPr marL="17780" marR="17780" marT="17780" marB="17780" anchor="ctr"/>
                </a:tc>
                <a:tc>
                  <a:txBody>
                    <a:bodyPr/>
                    <a:lstStyle/>
                    <a:p>
                      <a:pPr marL="0" marR="0" algn="ctr">
                        <a:lnSpc>
                          <a:spcPct val="115000"/>
                        </a:lnSpc>
                        <a:spcBef>
                          <a:spcPts val="0"/>
                        </a:spcBef>
                        <a:spcAft>
                          <a:spcPts val="0"/>
                        </a:spcAft>
                      </a:pPr>
                      <a:r>
                        <a:rPr lang="en-GB" sz="1800">
                          <a:effectLst/>
                        </a:rPr>
                        <a:t>Yes</a:t>
                      </a:r>
                      <a:endParaRPr lang="en-ZA" sz="1800">
                        <a:effectLst/>
                        <a:latin typeface="Arial"/>
                        <a:ea typeface="Times New Roman"/>
                      </a:endParaRPr>
                    </a:p>
                  </a:txBody>
                  <a:tcPr marL="17780" marR="17780" marT="17780" marB="17780" anchor="ctr"/>
                </a:tc>
                <a:tc>
                  <a:txBody>
                    <a:bodyPr/>
                    <a:lstStyle/>
                    <a:p>
                      <a:pPr marL="0" marR="0" algn="ctr">
                        <a:lnSpc>
                          <a:spcPct val="115000"/>
                        </a:lnSpc>
                        <a:spcBef>
                          <a:spcPts val="0"/>
                        </a:spcBef>
                        <a:spcAft>
                          <a:spcPts val="0"/>
                        </a:spcAft>
                      </a:pPr>
                      <a:r>
                        <a:rPr lang="en-GB" sz="1800">
                          <a:effectLst/>
                        </a:rPr>
                        <a:t>To be decided</a:t>
                      </a:r>
                      <a:endParaRPr lang="en-ZA" sz="1800">
                        <a:effectLst/>
                        <a:latin typeface="Arial"/>
                        <a:ea typeface="Times New Roman"/>
                      </a:endParaRPr>
                    </a:p>
                  </a:txBody>
                  <a:tcPr marL="17780" marR="17780" marT="17780" marB="17780" anchor="ctr"/>
                </a:tc>
                <a:tc>
                  <a:txBody>
                    <a:bodyPr/>
                    <a:lstStyle/>
                    <a:p>
                      <a:pPr marL="0" marR="0" algn="ctr">
                        <a:lnSpc>
                          <a:spcPct val="115000"/>
                        </a:lnSpc>
                        <a:spcBef>
                          <a:spcPts val="0"/>
                        </a:spcBef>
                        <a:spcAft>
                          <a:spcPts val="0"/>
                        </a:spcAft>
                      </a:pPr>
                      <a:r>
                        <a:rPr lang="en-GB" sz="1800">
                          <a:effectLst/>
                        </a:rPr>
                        <a:t>Yes</a:t>
                      </a:r>
                      <a:endParaRPr lang="en-ZA" sz="1800">
                        <a:effectLst/>
                        <a:latin typeface="Arial"/>
                        <a:ea typeface="Times New Roman"/>
                      </a:endParaRPr>
                    </a:p>
                  </a:txBody>
                  <a:tcPr marL="17780" marR="17780" marT="17780" marB="17780" anchor="ctr"/>
                </a:tc>
                <a:tc>
                  <a:txBody>
                    <a:bodyPr/>
                    <a:lstStyle/>
                    <a:p>
                      <a:pPr marL="0" marR="0" algn="ctr">
                        <a:lnSpc>
                          <a:spcPct val="115000"/>
                        </a:lnSpc>
                        <a:spcBef>
                          <a:spcPts val="0"/>
                        </a:spcBef>
                        <a:spcAft>
                          <a:spcPts val="0"/>
                        </a:spcAft>
                      </a:pPr>
                      <a:r>
                        <a:rPr lang="en-GB" sz="1800" dirty="0">
                          <a:effectLst/>
                        </a:rPr>
                        <a:t>To be decided</a:t>
                      </a:r>
                      <a:endParaRPr lang="en-ZA" sz="1800" dirty="0">
                        <a:effectLst/>
                        <a:latin typeface="Arial"/>
                        <a:ea typeface="Times New Roman"/>
                      </a:endParaRPr>
                    </a:p>
                  </a:txBody>
                  <a:tcPr marL="68580" marR="68580" marT="0" marB="0"/>
                </a:tc>
                <a:tc>
                  <a:txBody>
                    <a:bodyPr/>
                    <a:lstStyle/>
                    <a:p>
                      <a:pPr marL="0" marR="0" algn="ctr">
                        <a:lnSpc>
                          <a:spcPct val="115000"/>
                        </a:lnSpc>
                        <a:spcBef>
                          <a:spcPts val="0"/>
                        </a:spcBef>
                        <a:spcAft>
                          <a:spcPts val="0"/>
                        </a:spcAft>
                      </a:pPr>
                      <a:r>
                        <a:rPr lang="en-GB" sz="1800" dirty="0">
                          <a:effectLst/>
                        </a:rPr>
                        <a:t>Yes</a:t>
                      </a:r>
                      <a:endParaRPr lang="en-ZA" sz="1800" dirty="0">
                        <a:effectLst/>
                        <a:latin typeface="Arial"/>
                        <a:ea typeface="Times New Roman"/>
                      </a:endParaRPr>
                    </a:p>
                  </a:txBody>
                  <a:tcPr marL="68580" marR="68580" marT="0" marB="0"/>
                </a:tc>
              </a:tr>
            </a:tbl>
          </a:graphicData>
        </a:graphic>
      </p:graphicFrame>
    </p:spTree>
    <p:extLst>
      <p:ext uri="{BB962C8B-B14F-4D97-AF65-F5344CB8AC3E}">
        <p14:creationId xmlns:p14="http://schemas.microsoft.com/office/powerpoint/2010/main" val="856253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200"/>
            <a:ext cx="8229600" cy="1143000"/>
          </a:xfrm>
        </p:spPr>
        <p:txBody>
          <a:bodyPr/>
          <a:lstStyle/>
          <a:p>
            <a:r>
              <a:rPr lang="en-ZA" dirty="0" smtClean="0"/>
              <a:t>Preliminary Scenarios: Crocodile</a:t>
            </a:r>
            <a:endParaRPr lang="en-ZA" dirty="0"/>
          </a:p>
        </p:txBody>
      </p:sp>
      <p:sp>
        <p:nvSpPr>
          <p:cNvPr id="3" name="Content Placeholder 2"/>
          <p:cNvSpPr>
            <a:spLocks noGrp="1"/>
          </p:cNvSpPr>
          <p:nvPr>
            <p:ph idx="1"/>
          </p:nvPr>
        </p:nvSpPr>
        <p:spPr>
          <a:xfrm>
            <a:off x="461555" y="1439563"/>
            <a:ext cx="8229600" cy="4525963"/>
          </a:xfrm>
        </p:spPr>
        <p:txBody>
          <a:bodyPr/>
          <a:lstStyle/>
          <a:p>
            <a:r>
              <a:rPr lang="en-US" sz="2800" dirty="0"/>
              <a:t>Natural</a:t>
            </a:r>
          </a:p>
          <a:p>
            <a:pPr lvl="1"/>
            <a:r>
              <a:rPr lang="en-US" sz="2400" dirty="0"/>
              <a:t>No water use, only natural flows. This sets the baseline upon which all other scenarios are built.</a:t>
            </a:r>
            <a:endParaRPr lang="en-ZA" sz="2400" dirty="0"/>
          </a:p>
          <a:p>
            <a:r>
              <a:rPr lang="en-ZA" sz="2800" dirty="0" smtClean="0"/>
              <a:t>Present Day</a:t>
            </a:r>
          </a:p>
          <a:p>
            <a:pPr lvl="1"/>
            <a:r>
              <a:rPr lang="en-ZA" sz="2400" dirty="0" smtClean="0"/>
              <a:t>The situation as currently understood taking into account all known water users and </a:t>
            </a:r>
            <a:r>
              <a:rPr lang="en-ZA" sz="2400" dirty="0" smtClean="0"/>
              <a:t>operating rules</a:t>
            </a:r>
            <a:r>
              <a:rPr lang="en-ZA" sz="2400" dirty="0" smtClean="0"/>
              <a:t>.</a:t>
            </a:r>
          </a:p>
          <a:p>
            <a:r>
              <a:rPr lang="en-ZA" sz="2800" dirty="0" smtClean="0"/>
              <a:t>Revised </a:t>
            </a:r>
            <a:r>
              <a:rPr lang="en-ZA" sz="2800" dirty="0" smtClean="0"/>
              <a:t>Present Day</a:t>
            </a:r>
          </a:p>
          <a:p>
            <a:pPr lvl="1"/>
            <a:r>
              <a:rPr lang="en-ZA" sz="2400" dirty="0" smtClean="0"/>
              <a:t>The Verification process currently being undertaken by the ICMA will shortly produce updated water use estimates. The water resources models will be updated with this information.</a:t>
            </a:r>
          </a:p>
        </p:txBody>
      </p:sp>
      <p:sp>
        <p:nvSpPr>
          <p:cNvPr id="4" name="TextBox 3"/>
          <p:cNvSpPr txBox="1"/>
          <p:nvPr/>
        </p:nvSpPr>
        <p:spPr>
          <a:xfrm>
            <a:off x="461555" y="145652"/>
            <a:ext cx="8321040" cy="523220"/>
          </a:xfrm>
          <a:prstGeom prst="rect">
            <a:avLst/>
          </a:prstGeom>
          <a:noFill/>
        </p:spPr>
        <p:txBody>
          <a:bodyPr wrap="square" rtlCol="0">
            <a:spAutoFit/>
          </a:bodyPr>
          <a:lstStyle/>
          <a:p>
            <a:pPr algn="ctr"/>
            <a:r>
              <a:rPr lang="en-ZA" sz="2800" b="1" dirty="0" smtClean="0">
                <a:solidFill>
                  <a:schemeClr val="bg1"/>
                </a:solidFill>
                <a:latin typeface="Futura Md BT" pitchFamily="34" charset="0"/>
              </a:rPr>
              <a:t>Scenarios</a:t>
            </a:r>
            <a:endParaRPr lang="en-ZA" sz="2800" b="1" dirty="0">
              <a:solidFill>
                <a:schemeClr val="bg1"/>
              </a:solidFill>
              <a:latin typeface="Futura Md BT" pitchFamily="34" charset="0"/>
            </a:endParaRPr>
          </a:p>
        </p:txBody>
      </p:sp>
    </p:spTree>
    <p:extLst>
      <p:ext uri="{BB962C8B-B14F-4D97-AF65-F5344CB8AC3E}">
        <p14:creationId xmlns:p14="http://schemas.microsoft.com/office/powerpoint/2010/main" val="38443982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1553</TotalTime>
  <Words>1083</Words>
  <Application>Microsoft Office PowerPoint</Application>
  <PresentationFormat>On-screen Show (4:3)</PresentationFormat>
  <Paragraphs>244</Paragraphs>
  <Slides>16</Slides>
  <Notes>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What is a scenario?</vt:lpstr>
      <vt:lpstr>Preliminary Scenarios: Komati</vt:lpstr>
      <vt:lpstr>PowerPoint Presentation</vt:lpstr>
      <vt:lpstr>PowerPoint Presentation</vt:lpstr>
      <vt:lpstr>PowerPoint Presentation</vt:lpstr>
      <vt:lpstr>Preliminary Scenarios: Crocodile</vt:lpstr>
      <vt:lpstr>PowerPoint Presentation</vt:lpstr>
      <vt:lpstr>PowerPoint Presentation</vt:lpstr>
      <vt:lpstr>PowerPoint Presentation</vt:lpstr>
      <vt:lpstr>Preliminary Scenarios: Sabie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Johan Maree</dc:creator>
  <cp:lastModifiedBy>Stephen Mallory</cp:lastModifiedBy>
  <cp:revision>114</cp:revision>
  <cp:lastPrinted>2013-10-30T08:24:30Z</cp:lastPrinted>
  <dcterms:created xsi:type="dcterms:W3CDTF">2012-08-01T10:33:21Z</dcterms:created>
  <dcterms:modified xsi:type="dcterms:W3CDTF">2014-03-05T12:29:24Z</dcterms:modified>
</cp:coreProperties>
</file>