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9" r:id="rId8"/>
    <p:sldId id="266" r:id="rId9"/>
    <p:sldId id="271" r:id="rId10"/>
    <p:sldId id="264" r:id="rId11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A3"/>
    <a:srgbClr val="66FF33"/>
    <a:srgbClr val="BCFFA7"/>
    <a:srgbClr val="CBECFD"/>
    <a:srgbClr val="FFF3F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t>2014/03/10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3/10/2014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5089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TECHNICAL PROGRESS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Delana Louw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Rivers for Africa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3 April 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116" y="1951672"/>
            <a:ext cx="77603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sz="3600" b="1" dirty="0">
              <a:latin typeface="Futura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WHERE TO FROM HERE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32" y="1130968"/>
            <a:ext cx="8301789" cy="3108543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Futura Md BT" panose="020B0602020204020303" pitchFamily="34" charset="0"/>
              </a:defRPr>
            </a:lvl1pPr>
          </a:lstStyle>
          <a:p>
            <a:r>
              <a:rPr lang="en-ZA" dirty="0"/>
              <a:t>In summary: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dirty="0"/>
              <a:t>Consequences and MC report provided for comment.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dirty="0"/>
              <a:t>RQO report will be provided for comment.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dirty="0"/>
              <a:t>Public meeting.</a:t>
            </a:r>
          </a:p>
        </p:txBody>
      </p:sp>
    </p:spTree>
    <p:extLst>
      <p:ext uri="{BB962C8B-B14F-4D97-AF65-F5344CB8AC3E}">
        <p14:creationId xmlns:p14="http://schemas.microsoft.com/office/powerpoint/2010/main" val="31078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555" y="145652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PROJECT PLAN &amp; STUDY TASKS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1555" y="1382003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1.  Status quo, IUA delineation</a:t>
            </a:r>
            <a:endParaRPr lang="en-ZA" sz="2400" b="1" dirty="0">
              <a:solidFill>
                <a:srgbClr val="FF0000"/>
              </a:solidFill>
              <a:latin typeface="Futura Md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609" y="89045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TECHNICAL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1" y="2399088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3.  Quantify EWRs &amp; links to EGSA</a:t>
            </a:r>
            <a:endParaRPr lang="en-ZA" sz="2400" b="1" dirty="0">
              <a:solidFill>
                <a:srgbClr val="FF0000"/>
              </a:solidFill>
              <a:latin typeface="Futura Md B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654" y="3404139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4.  ID &amp; evaluate scenarios in IWRM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1555" y="5788109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Futura Md BT" pitchFamily="34" charset="0"/>
              </a:rPr>
              <a:t>6</a:t>
            </a:r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.  RQO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609" y="152158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OTHER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4319084" y="3627496"/>
            <a:ext cx="4088674" cy="91182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2a Visioning</a:t>
            </a:r>
          </a:p>
          <a:p>
            <a:pPr algn="ctr"/>
            <a:r>
              <a:rPr lang="en-ZA" b="1" dirty="0" smtClean="0">
                <a:solidFill>
                  <a:srgbClr val="FFFF00"/>
                </a:solidFill>
                <a:latin typeface="Futura Md BT" pitchFamily="34" charset="0"/>
              </a:rPr>
              <a:t>2b Stakeholder process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6493697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8. Capacity Building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5542890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Futura Md BT" pitchFamily="34" charset="0"/>
              </a:rPr>
              <a:t>8. Gazetting</a:t>
            </a:r>
            <a:endParaRPr lang="en-ZA" sz="24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49138" y="2061272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Down Arrow 20"/>
          <p:cNvSpPr/>
          <p:nvPr/>
        </p:nvSpPr>
        <p:spPr>
          <a:xfrm>
            <a:off x="2387237" y="3078357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Down Arrow 21"/>
          <p:cNvSpPr/>
          <p:nvPr/>
        </p:nvSpPr>
        <p:spPr>
          <a:xfrm>
            <a:off x="2380533" y="4105479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Up-Down Arrow 22"/>
          <p:cNvSpPr/>
          <p:nvPr/>
        </p:nvSpPr>
        <p:spPr>
          <a:xfrm>
            <a:off x="4707346" y="1721638"/>
            <a:ext cx="520700" cy="4177445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6357601" y="775126"/>
            <a:ext cx="200226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  <a:latin typeface="Futura Md BT" pitchFamily="34" charset="0"/>
              </a:rPr>
              <a:t>In process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4760" y="768956"/>
            <a:ext cx="1757391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0000"/>
                </a:solidFill>
                <a:latin typeface="Futura Md BT" pitchFamily="34" charset="0"/>
              </a:rPr>
              <a:t>Complete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2349138" y="5317945"/>
            <a:ext cx="313509" cy="4701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Rounded Rectangle 26"/>
          <p:cNvSpPr/>
          <p:nvPr/>
        </p:nvSpPr>
        <p:spPr>
          <a:xfrm>
            <a:off x="461555" y="4340562"/>
            <a:ext cx="4088674" cy="1169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  <a:latin typeface="Futura Md BT" pitchFamily="34" charset="0"/>
              </a:rPr>
              <a:t>5</a:t>
            </a:r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.  Evaluate scenarios with stakeholders and determine MC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29636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1: STATUS QUO &amp; IUA DELINEATION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05" y="716772"/>
            <a:ext cx="8662737" cy="5780044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Purpose </a:t>
            </a:r>
            <a:r>
              <a:rPr lang="en-ZA" dirty="0" smtClean="0"/>
              <a:t>of task </a:t>
            </a:r>
            <a:r>
              <a:rPr lang="en-ZA" dirty="0" smtClean="0"/>
              <a:t>was </a:t>
            </a:r>
            <a:r>
              <a:rPr lang="en-ZA" dirty="0" smtClean="0"/>
              <a:t>to select </a:t>
            </a:r>
            <a:r>
              <a:rPr lang="en-ZA" dirty="0" smtClean="0"/>
              <a:t>IUA</a:t>
            </a:r>
            <a:r>
              <a:rPr lang="en-ZA" dirty="0"/>
              <a:t>s</a:t>
            </a:r>
            <a:r>
              <a:rPr lang="en-ZA" dirty="0" smtClean="0"/>
              <a:t>, </a:t>
            </a:r>
            <a:r>
              <a:rPr lang="en-ZA" dirty="0" smtClean="0"/>
              <a:t>and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to determine the status quo of the IUAs.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/>
              <a:t>12 IUAs identified, each with nodes.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The </a:t>
            </a:r>
            <a:r>
              <a:rPr lang="en-ZA" dirty="0" smtClean="0"/>
              <a:t>output in essence is a sustainable base configuration that equates to the present state.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Changes in this status are measured when evaluating operational scenarios within IWRM (Step 4</a:t>
            </a:r>
            <a:r>
              <a:rPr lang="en-ZA" dirty="0" smtClean="0"/>
              <a:t>).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Hotspots were identified that links to the prioritising of RU for RQO determination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634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3: QUANTIFY EWRS AND LINKS TO EGSA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300" y="1175726"/>
            <a:ext cx="8153400" cy="483209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Purpose </a:t>
            </a:r>
            <a:r>
              <a:rPr lang="en-ZA" dirty="0" smtClean="0"/>
              <a:t>of task </a:t>
            </a:r>
            <a:r>
              <a:rPr lang="en-ZA" dirty="0" smtClean="0"/>
              <a:t>was </a:t>
            </a:r>
            <a:r>
              <a:rPr lang="en-ZA" dirty="0" smtClean="0"/>
              <a:t>to determine EWRs at each biophysical node.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EGSAs are identified and key EGSA that can change with changes with scenarios highlighted.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Output is EWRs as flow duration tables for each </a:t>
            </a:r>
            <a:r>
              <a:rPr lang="en-ZA" dirty="0" smtClean="0"/>
              <a:t>node.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The EWRs informs the flow component of RQOs</a:t>
            </a:r>
            <a:endParaRPr lang="en-ZA" dirty="0" smtClean="0"/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189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4 &amp; 5: ID </a:t>
            </a:r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&amp; </a:t>
            </a:r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EVALUATE SCs WITHIN IWRM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756" y="1060757"/>
            <a:ext cx="8882742" cy="470167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Determine preliminary operational scenarios and test with </a:t>
            </a:r>
            <a:r>
              <a:rPr lang="en-ZA" dirty="0" smtClean="0"/>
              <a:t>stakeholders (previous </a:t>
            </a:r>
            <a:r>
              <a:rPr lang="en-ZA" dirty="0" smtClean="0"/>
              <a:t>PSC </a:t>
            </a:r>
            <a:r>
              <a:rPr lang="en-ZA" dirty="0" smtClean="0"/>
              <a:t>meeting)</a:t>
            </a:r>
            <a:endParaRPr lang="en-ZA" dirty="0" smtClean="0"/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Next: Determining consequences of scenarios – presented in this meeting.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Ranking scenarios – presented in this meeting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ZA" dirty="0" smtClean="0"/>
              <a:t>Determine draft Management Classes – presented in this meeting</a:t>
            </a:r>
          </a:p>
        </p:txBody>
      </p:sp>
    </p:spTree>
    <p:extLst>
      <p:ext uri="{BB962C8B-B14F-4D97-AF65-F5344CB8AC3E}">
        <p14:creationId xmlns:p14="http://schemas.microsoft.com/office/powerpoint/2010/main" val="24899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4, 5, 7: MC DETERMINATION PROCESS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866770" y="1448580"/>
            <a:ext cx="3162706" cy="79041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water quality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746124" y="1756055"/>
            <a:ext cx="3162706" cy="790412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Services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23777" y="1486241"/>
            <a:ext cx="15278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Status Quo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00805" y="1333008"/>
            <a:ext cx="1653251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scenarios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5501126" y="2085934"/>
            <a:ext cx="3162706" cy="856595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no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5257170" y="2490314"/>
            <a:ext cx="3162706" cy="18345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consequences</a:t>
            </a:r>
          </a:p>
          <a:p>
            <a:pPr algn="ctr"/>
            <a:endParaRPr lang="en-Z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STATUS QUO? (PREDICT CONSEQUENCES)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62371" y="3095762"/>
            <a:ext cx="204816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Management Classes for each Scenario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7771" y="3196184"/>
            <a:ext cx="2002632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future operational scenario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9179" y="4697572"/>
            <a:ext cx="2064345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CLASS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038927" y="1765656"/>
            <a:ext cx="174585" cy="15625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5" name="Right Arrow 34"/>
          <p:cNvSpPr/>
          <p:nvPr/>
        </p:nvSpPr>
        <p:spPr>
          <a:xfrm>
            <a:off x="4954056" y="1598787"/>
            <a:ext cx="414278" cy="33373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6" name="Right Arrow 35"/>
          <p:cNvSpPr/>
          <p:nvPr/>
        </p:nvSpPr>
        <p:spPr>
          <a:xfrm rot="10800000">
            <a:off x="4788405" y="3511797"/>
            <a:ext cx="446640" cy="39032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7" name="Right Arrow 36"/>
          <p:cNvSpPr/>
          <p:nvPr/>
        </p:nvSpPr>
        <p:spPr>
          <a:xfrm flipH="1" flipV="1">
            <a:off x="2371388" y="3609379"/>
            <a:ext cx="193392" cy="19516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8" name="Right Arrow 37"/>
          <p:cNvSpPr/>
          <p:nvPr/>
        </p:nvSpPr>
        <p:spPr>
          <a:xfrm rot="5400000" flipV="1">
            <a:off x="1223636" y="4230245"/>
            <a:ext cx="315433" cy="48229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4379495" y="5412661"/>
            <a:ext cx="1366629" cy="5910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898482" y="5055116"/>
            <a:ext cx="301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Presented and or  discussed during THIS meeting.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54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538" y="978433"/>
            <a:ext cx="2446732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scenarios and associated MC with stakeholders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820" y="1112283"/>
            <a:ext cx="22486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scenario and draft MC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3848" y="1124744"/>
            <a:ext cx="22486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trade-offs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66820" y="2926065"/>
            <a:ext cx="2248632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 decision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3848" y="2757173"/>
            <a:ext cx="224863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MC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3950" y="4712569"/>
            <a:ext cx="3755700" cy="1021556"/>
          </a:xfrm>
          <a:prstGeom prst="roundRect">
            <a:avLst/>
          </a:prstGeom>
          <a:solidFill>
            <a:srgbClr val="00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(&amp; CATCHMENT CONFIGURATION) &amp; RQOs GAZETTED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4538" y="4198567"/>
            <a:ext cx="2248632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Gazetting process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stCxn id="4" idx="3"/>
            <a:endCxn id="6" idx="1"/>
          </p:cNvCxnSpPr>
          <p:nvPr/>
        </p:nvCxnSpPr>
        <p:spPr>
          <a:xfrm flipV="1">
            <a:off x="2651270" y="1482289"/>
            <a:ext cx="552578" cy="69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1"/>
          </p:cNvCxnSpPr>
          <p:nvPr/>
        </p:nvCxnSpPr>
        <p:spPr>
          <a:xfrm flipV="1">
            <a:off x="5452480" y="1469828"/>
            <a:ext cx="614340" cy="12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 flipH="1">
            <a:off x="7165728" y="1827372"/>
            <a:ext cx="25408" cy="10722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>
          <a:xfrm flipH="1" flipV="1">
            <a:off x="5452480" y="3114718"/>
            <a:ext cx="614340" cy="156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2442605" y="3114718"/>
            <a:ext cx="7612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2"/>
            <a:endCxn id="9" idx="1"/>
          </p:cNvCxnSpPr>
          <p:nvPr/>
        </p:nvCxnSpPr>
        <p:spPr>
          <a:xfrm rot="16200000" flipH="1">
            <a:off x="1358324" y="4577720"/>
            <a:ext cx="616157" cy="67509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202538" y="4606334"/>
            <a:ext cx="2760988" cy="13132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6246386" y="4719208"/>
            <a:ext cx="267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Presented and or  discussed during THIS meeting.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4063" y="-18104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3973" y="2772832"/>
            <a:ext cx="224863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RQO determination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>
            <a:stCxn id="20" idx="2"/>
            <a:endCxn id="10" idx="0"/>
          </p:cNvCxnSpPr>
          <p:nvPr/>
        </p:nvCxnSpPr>
        <p:spPr>
          <a:xfrm>
            <a:off x="1318289" y="3487921"/>
            <a:ext cx="10565" cy="7106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6: RESOURCE QUALITY OBJECTIVES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358" y="1082842"/>
            <a:ext cx="8085221" cy="452431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Futura Md BT" panose="020B0602020204020303" pitchFamily="34" charset="0"/>
              </a:rPr>
              <a:t>THE FOLLOWING STEPS HAVE ALREADY BEEN ADDRESSED WITHIN THE INTEGRATED STEPS:</a:t>
            </a:r>
          </a:p>
          <a:p>
            <a:endParaRPr lang="en-ZA" dirty="0">
              <a:latin typeface="Futura Md BT" panose="020B06020202040203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srgbClr val="FFFF00"/>
                </a:solidFill>
                <a:latin typeface="Futura Md BT" panose="020B0602020204020303" pitchFamily="34" charset="0"/>
              </a:rPr>
              <a:t>Delineate IUAs &amp; define RUs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srgbClr val="FFFF00"/>
                </a:solidFill>
                <a:latin typeface="Futura Md BT" panose="020B0602020204020303" pitchFamily="34" charset="0"/>
              </a:rPr>
              <a:t>Visioning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srgbClr val="FFFF00"/>
                </a:solidFill>
                <a:latin typeface="Futura Md BT" panose="020B0602020204020303" pitchFamily="34" charset="0"/>
              </a:rPr>
              <a:t>Prioritise RUs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Select and prioritise components in each RU as well as indicators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Draft RQOs and set numerical limits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Agree on RUs, RQOs, numerical limits.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 smtClean="0">
                <a:latin typeface="Futura Md BT" panose="020B0602020204020303" pitchFamily="34" charset="0"/>
              </a:rPr>
              <a:t>Gazette RQOs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6: RESOURCE QUALITY OBJECTIVES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232" y="1130968"/>
            <a:ext cx="8301789" cy="3678058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Futura Md BT" panose="020B0602020204020303" pitchFamily="34" charset="0"/>
              </a:defRPr>
            </a:lvl1pPr>
          </a:lstStyle>
          <a:p>
            <a:r>
              <a:rPr lang="en-ZA" sz="2800" dirty="0"/>
              <a:t>In summary: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800" dirty="0"/>
              <a:t>Priority RUs for RQOs selected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800" dirty="0"/>
              <a:t>Indicators and driving variables selected.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800" dirty="0"/>
              <a:t>Narrative RQOs available.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800" dirty="0"/>
              <a:t>Numerical RQOs available or being finalised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800" dirty="0"/>
              <a:t>Gazetting information in process</a:t>
            </a:r>
          </a:p>
        </p:txBody>
      </p:sp>
    </p:spTree>
    <p:extLst>
      <p:ext uri="{BB962C8B-B14F-4D97-AF65-F5344CB8AC3E}">
        <p14:creationId xmlns:p14="http://schemas.microsoft.com/office/powerpoint/2010/main" val="31684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472</Words>
  <Application>Microsoft Office PowerPoint</Application>
  <PresentationFormat>On-screen Show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88</cp:revision>
  <cp:lastPrinted>2013-10-30T08:24:30Z</cp:lastPrinted>
  <dcterms:created xsi:type="dcterms:W3CDTF">2012-08-01T10:33:21Z</dcterms:created>
  <dcterms:modified xsi:type="dcterms:W3CDTF">2014-03-10T13:03:36Z</dcterms:modified>
</cp:coreProperties>
</file>