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00" r:id="rId3"/>
    <p:sldId id="284" r:id="rId4"/>
    <p:sldId id="286" r:id="rId5"/>
    <p:sldId id="290" r:id="rId6"/>
    <p:sldId id="304" r:id="rId7"/>
    <p:sldId id="305" r:id="rId8"/>
    <p:sldId id="306" r:id="rId9"/>
    <p:sldId id="307" r:id="rId10"/>
    <p:sldId id="308" r:id="rId11"/>
    <p:sldId id="309" r:id="rId12"/>
    <p:sldId id="302" r:id="rId13"/>
    <p:sldId id="310" r:id="rId14"/>
    <p:sldId id="311" r:id="rId15"/>
    <p:sldId id="312" r:id="rId16"/>
    <p:sldId id="314" r:id="rId17"/>
    <p:sldId id="277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CD7D9F4-E906-4F06-9D77-1C4F8B7F798D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19172E5-C5A7-4C03-AE3A-817AE80F49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7791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AF8F4C9-012E-409E-957F-9CCE898940B7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9A152DAD-7614-4F28-8719-24FFDAE9FC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451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2EBF85A-0C41-41D0-A27E-686D38211E3E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42035BBC-6F71-4A4D-85EC-D58FCABFD8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0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F662D0-7081-4B4C-B1BF-B3970070C45A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9C27AE36-F62B-4387-AF6C-F43A3BEE135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942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328EE08-2B90-4C07-ABFB-1358FC605A8B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95058ECE-21C7-4753-917F-E09D9F6182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29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87834D4-2671-47B5-AE8A-70C55D773E5E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BE6B0915-288B-401B-A8B6-11759CB9238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75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D3AE8D4-1C36-4BA5-97F9-0B50D2CF075B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5926A738-9952-4B0B-8F6E-71B5C8FF20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5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CB96C11-D9B7-42CC-8F6A-D9525A0CC2C5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BADEF0C7-535E-44C8-83B7-BBBEDF2355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9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E59D55A-FA7D-4ECC-8F36-1B2E92F6BA36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DD485FE0-AC4F-4836-ABA3-79CF44F448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95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EF48ADB-7825-4E12-9D3B-0AB61FFCA69A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8E31CCDE-BF47-43F5-85C2-6378C50ED3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89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65BE05-9FAB-4CB6-A66D-2A46950AB168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78092604-51B9-475A-A924-066718EC8F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2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500E98D-87BC-4501-9310-2C78F610587D}" type="datetimeFigureOut">
              <a:rPr lang="en-US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fld id="{C2C9599B-0FF0-40AC-BD2C-C6D7628A27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575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10.xls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12.xls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6480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Gill Sans" charset="0"/>
              </a:rPr>
              <a:t>Letaba Catchment: </a:t>
            </a:r>
            <a:r>
              <a:rPr lang="en-US" altLang="en-US" sz="2800" dirty="0" smtClean="0">
                <a:solidFill>
                  <a:schemeClr val="bg1"/>
                </a:solidFill>
                <a:latin typeface="Gill Sans" charset="0"/>
              </a:rPr>
              <a:t>ECONOMICS </a:t>
            </a:r>
            <a:r>
              <a:rPr lang="en-US" altLang="en-US" sz="2800" dirty="0">
                <a:solidFill>
                  <a:schemeClr val="bg1"/>
                </a:solidFill>
                <a:latin typeface="Gill Sans" charset="0"/>
              </a:rPr>
              <a:t>– Scenario Evaluation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Gill Sans Light" charset="0"/>
              </a:rPr>
              <a:t>Presented by: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Gill Sans Light" charset="0"/>
              </a:rPr>
              <a:t>William Mullins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Gill Sans Light" charset="0"/>
              </a:rPr>
              <a:t>Mosaka Consulting Economists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Gill Sans Light" charset="0"/>
              </a:rPr>
              <a:t>3 April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Light Industry</a:t>
            </a:r>
          </a:p>
        </p:txBody>
      </p:sp>
      <p:sp>
        <p:nvSpPr>
          <p:cNvPr id="24579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709613"/>
            <a:ext cx="4040188" cy="82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sz="2000" dirty="0" smtClean="0">
                <a:latin typeface="Futura Md BT" panose="020B0602020204020303" pitchFamily="34" charset="0"/>
              </a:rPr>
              <a:t>Additional</a:t>
            </a:r>
            <a:r>
              <a:rPr lang="en-ZA" altLang="en-US" dirty="0" smtClean="0">
                <a:latin typeface="Futura Md BT" panose="020B0602020204020303" pitchFamily="34" charset="0"/>
              </a:rPr>
              <a:t> GDP created</a:t>
            </a:r>
          </a:p>
        </p:txBody>
      </p:sp>
      <p:sp>
        <p:nvSpPr>
          <p:cNvPr id="24580" name="Text Placeholder 6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709613"/>
            <a:ext cx="4041775" cy="82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sz="2000" dirty="0" smtClean="0">
                <a:latin typeface="Futura Md BT" panose="020B0602020204020303" pitchFamily="34" charset="0"/>
              </a:rPr>
              <a:t>Additional Employment created</a:t>
            </a:r>
          </a:p>
        </p:txBody>
      </p:sp>
      <p:graphicFrame>
        <p:nvGraphicFramePr>
          <p:cNvPr id="24581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hart" r:id="rId3" imgW="4151736" imgH="4060288" progId="Excel.Chart.8">
                  <p:embed/>
                </p:oleObj>
              </mc:Choice>
              <mc:Fallback>
                <p:oleObj name="Chart" r:id="rId3" imgW="4151736" imgH="4060288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594225" y="2124075"/>
          <a:ext cx="404653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Chart" r:id="rId5" imgW="4054191" imgH="4060288" progId="Excel.Chart.8">
                  <p:embed/>
                </p:oleObj>
              </mc:Choice>
              <mc:Fallback>
                <p:oleObj name="Chart" r:id="rId5" imgW="4054191" imgH="4060288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124075"/>
                        <a:ext cx="4046538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 bwMode="auto">
          <a:xfrm>
            <a:off x="457200" y="-95250"/>
            <a:ext cx="8229600" cy="75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</a:rPr>
              <a:t>Light industry results</a:t>
            </a:r>
          </a:p>
        </p:txBody>
      </p:sp>
      <p:sp>
        <p:nvSpPr>
          <p:cNvPr id="25603" name="Content Placeholder 7"/>
          <p:cNvSpPr>
            <a:spLocks noGrp="1"/>
          </p:cNvSpPr>
          <p:nvPr>
            <p:ph idx="1"/>
          </p:nvPr>
        </p:nvSpPr>
        <p:spPr bwMode="auto">
          <a:xfrm>
            <a:off x="457200" y="1050925"/>
            <a:ext cx="8229600" cy="28897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Scenario 5 performed significantly better under additional GDP and additional employment created against all the other scenarios.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The REC scenario performed the worst in both cases. Note that this scenario is worse than the PES scenario in both cases.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altLang="en-US" sz="2800" dirty="0">
              <a:latin typeface="Futura Md BT" panose="020B06020202040203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Determining the Final Ranking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122342"/>
              </p:ext>
            </p:extLst>
          </p:nvPr>
        </p:nvGraphicFramePr>
        <p:xfrm>
          <a:off x="569913" y="1158875"/>
          <a:ext cx="7778750" cy="4652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6847"/>
                <a:gridCol w="2089138"/>
                <a:gridCol w="2442765"/>
              </a:tblGrid>
              <a:tr h="154457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Sector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Gross Domestic Product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Employment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</a:tr>
              <a:tr h="74345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Irrigation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0.50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0.60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</a:tr>
              <a:tr h="87801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Urban and Household Sector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0.25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0.25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</a:tr>
              <a:tr h="74345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Light Industry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0.25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0.15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</a:tr>
              <a:tr h="74345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Total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1.00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Futura Md BT" panose="020B0602020204020303" pitchFamily="34" charset="0"/>
                        </a:rPr>
                        <a:t>1.00</a:t>
                      </a:r>
                      <a:endParaRPr lang="en-ZA" sz="2400" dirty="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76" marR="6857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2438" y="1246188"/>
          <a:ext cx="4141787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Chart" r:id="rId3" imgW="4151736" imgH="4938188" progId="Excel.Chart.8">
                  <p:embed/>
                </p:oleObj>
              </mc:Choice>
              <mc:Fallback>
                <p:oleObj name="Chart" r:id="rId3" imgW="4151736" imgH="4938188" progId="Excel.Chart.8">
                  <p:embed/>
                  <p:pic>
                    <p:nvPicPr>
                      <p:cNvPr id="0" name="Content Placeholder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246188"/>
                        <a:ext cx="4141787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le 6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3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</a:rPr>
              <a:t>Total Impact</a:t>
            </a:r>
          </a:p>
        </p:txBody>
      </p:sp>
      <p:sp>
        <p:nvSpPr>
          <p:cNvPr id="27652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7200" y="736600"/>
            <a:ext cx="4040188" cy="560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dirty="0" smtClean="0">
                <a:latin typeface="Futura Md BT" panose="020B0602020204020303" pitchFamily="34" charset="0"/>
              </a:rPr>
              <a:t>Total GDP created</a:t>
            </a:r>
          </a:p>
        </p:txBody>
      </p:sp>
      <p:sp>
        <p:nvSpPr>
          <p:cNvPr id="27653" name="Text Placeholder 9"/>
          <p:cNvSpPr>
            <a:spLocks noGrp="1"/>
          </p:cNvSpPr>
          <p:nvPr>
            <p:ph type="body" sz="quarter" idx="3"/>
          </p:nvPr>
        </p:nvSpPr>
        <p:spPr bwMode="auto">
          <a:xfrm>
            <a:off x="4695825" y="1480174"/>
            <a:ext cx="4041775" cy="3663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dirty="0" smtClean="0">
                <a:latin typeface="Futura Md BT" panose="020B0602020204020303" pitchFamily="34" charset="0"/>
              </a:rPr>
              <a:t>Total Employment created</a:t>
            </a:r>
          </a:p>
          <a:p>
            <a:endParaRPr lang="en-ZA" altLang="en-US" dirty="0" smtClean="0">
              <a:latin typeface="Futura Md BT" panose="020B0602020204020303" pitchFamily="34" charset="0"/>
            </a:endParaRPr>
          </a:p>
        </p:txBody>
      </p:sp>
      <p:graphicFrame>
        <p:nvGraphicFramePr>
          <p:cNvPr id="27654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50588457"/>
              </p:ext>
            </p:extLst>
          </p:nvPr>
        </p:nvGraphicFramePr>
        <p:xfrm>
          <a:off x="4594225" y="1296988"/>
          <a:ext cx="4143375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Chart" r:id="rId5" imgW="4151736" imgH="4938188" progId="Excel.Chart.8">
                  <p:embed/>
                </p:oleObj>
              </mc:Choice>
              <mc:Fallback>
                <p:oleObj name="Chart" r:id="rId5" imgW="4151736" imgH="4938188" progId="Excel.Chart.8">
                  <p:embed/>
                  <p:pic>
                    <p:nvPicPr>
                      <p:cNvPr id="0" name="Content Placeholder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296988"/>
                        <a:ext cx="4143375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5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Percentage deviation from PES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50888"/>
            <a:ext cx="4040188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latin typeface="Futura Md BT" panose="020B0602020204020303" pitchFamily="34" charset="0"/>
              </a:rPr>
              <a:t>GDP</a:t>
            </a:r>
          </a:p>
        </p:txBody>
      </p:sp>
      <p:sp>
        <p:nvSpPr>
          <p:cNvPr id="2867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750888"/>
            <a:ext cx="4041775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latin typeface="Futura Md BT" panose="020B0602020204020303" pitchFamily="34" charset="0"/>
              </a:rPr>
              <a:t>Employment</a:t>
            </a:r>
          </a:p>
        </p:txBody>
      </p:sp>
      <p:graphicFrame>
        <p:nvGraphicFramePr>
          <p:cNvPr id="2867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594225" y="1600200"/>
          <a:ext cx="4143375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Chart" r:id="rId3" imgW="4151736" imgH="4584589" progId="Excel.Chart.8">
                  <p:embed/>
                </p:oleObj>
              </mc:Choice>
              <mc:Fallback>
                <p:oleObj name="Chart" r:id="rId3" imgW="4151736" imgH="4584589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600200"/>
                        <a:ext cx="4143375" cy="457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06400" y="1600200"/>
          <a:ext cx="4141788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Chart" r:id="rId5" imgW="4151736" imgH="4584589" progId="Excel.Chart.8">
                  <p:embed/>
                </p:oleObj>
              </mc:Choice>
              <mc:Fallback>
                <p:oleObj name="Chart" r:id="rId5" imgW="4151736" imgH="4584589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600200"/>
                        <a:ext cx="4141788" cy="457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</a:rPr>
              <a:t>Rating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09613"/>
            <a:ext cx="4040188" cy="68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/>
              <a:t>Gross Domestic Product</a:t>
            </a:r>
          </a:p>
        </p:txBody>
      </p:sp>
      <p:sp>
        <p:nvSpPr>
          <p:cNvPr id="29700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709613"/>
            <a:ext cx="4041775" cy="68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dirty="0" smtClean="0"/>
              <a:t>Employment</a:t>
            </a:r>
          </a:p>
        </p:txBody>
      </p:sp>
      <p:graphicFrame>
        <p:nvGraphicFramePr>
          <p:cNvPr id="29701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06400" y="1341438"/>
          <a:ext cx="4141788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Chart" r:id="rId3" imgW="4151736" imgH="4840644" progId="Excel.Chart.8">
                  <p:embed/>
                </p:oleObj>
              </mc:Choice>
              <mc:Fallback>
                <p:oleObj name="Chart" r:id="rId3" imgW="4151736" imgH="4840644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41438"/>
                        <a:ext cx="4141788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594225" y="1341438"/>
          <a:ext cx="4143375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Chart" r:id="rId5" imgW="4151736" imgH="4840644" progId="Excel.Chart.8">
                  <p:embed/>
                </p:oleObj>
              </mc:Choice>
              <mc:Fallback>
                <p:oleObj name="Chart" r:id="rId5" imgW="4151736" imgH="4840644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341438"/>
                        <a:ext cx="4143375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 bwMode="auto">
          <a:xfrm>
            <a:off x="344488" y="-4763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Conclusion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 bwMode="auto">
          <a:xfrm>
            <a:off x="344488" y="925286"/>
            <a:ext cx="8229600" cy="35378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In conclusion, </a:t>
            </a:r>
            <a:r>
              <a:rPr lang="en-ZA" altLang="en-US" sz="2800" dirty="0" smtClean="0">
                <a:latin typeface="Futura Md BT" panose="020B0602020204020303" pitchFamily="34" charset="0"/>
              </a:rPr>
              <a:t>scenario </a:t>
            </a:r>
            <a:r>
              <a:rPr lang="en-ZA" altLang="en-US" sz="2800" dirty="0">
                <a:latin typeface="Futura Md BT" panose="020B0602020204020303" pitchFamily="34" charset="0"/>
              </a:rPr>
              <a:t>5 is economically viable </a:t>
            </a:r>
            <a:r>
              <a:rPr lang="en-ZA" altLang="en-US" sz="2800" dirty="0" smtClean="0">
                <a:latin typeface="Futura Md BT" panose="020B0602020204020303" pitchFamily="34" charset="0"/>
              </a:rPr>
              <a:t>but is likely to have serious negative consequences for other users.</a:t>
            </a:r>
            <a:endParaRPr lang="en-ZA" altLang="en-US" sz="2800" dirty="0">
              <a:latin typeface="Futura Md BT" panose="020B06020202040203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 smtClean="0">
                <a:latin typeface="Futura Md BT" panose="020B0602020204020303" pitchFamily="34" charset="0"/>
              </a:rPr>
              <a:t>Scenarios </a:t>
            </a:r>
            <a:r>
              <a:rPr lang="en-ZA" altLang="en-US" sz="2800" dirty="0">
                <a:latin typeface="Futura Md BT" panose="020B0602020204020303" pitchFamily="34" charset="0"/>
              </a:rPr>
              <a:t>9 and 10 </a:t>
            </a:r>
            <a:r>
              <a:rPr lang="en-ZA" altLang="en-US" sz="2800" dirty="0" smtClean="0">
                <a:latin typeface="Futura Md BT" panose="020B0602020204020303" pitchFamily="34" charset="0"/>
              </a:rPr>
              <a:t>are acceptable from an economic viewpoint.</a:t>
            </a:r>
            <a:endParaRPr lang="en-ZA" altLang="en-US" sz="2800" dirty="0">
              <a:latin typeface="Futura Md BT" panose="020B06020202040203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The REC scenario had an overall negative impact and is therefore not advised.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187325" y="1735138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ZA" dirty="0" smtClean="0">
              <a:ea typeface="MS PGothic" panose="020B0600070205080204" pitchFamily="34" charset="-128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ZA" dirty="0" smtClean="0">
                <a:ea typeface="MS PGothic" panose="020B0600070205080204" pitchFamily="34" charset="-128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20638"/>
            <a:ext cx="8229600" cy="68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200" b="1" dirty="0" smtClean="0">
                <a:solidFill>
                  <a:schemeClr val="bg1"/>
                </a:solidFill>
              </a:rPr>
              <a:t>Water Economics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9288" y="1023938"/>
            <a:ext cx="3194050" cy="463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dirty="0"/>
              <a:t>Total Economic Value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225" y="2151063"/>
            <a:ext cx="2809875" cy="8302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dirty="0"/>
              <a:t>Direct Use Values</a:t>
            </a:r>
          </a:p>
          <a:p>
            <a:pPr>
              <a:defRPr/>
            </a:pPr>
            <a:r>
              <a:rPr lang="en-ZA" dirty="0"/>
              <a:t>Informal and Formal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1113" y="2116138"/>
            <a:ext cx="2592387" cy="4603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dirty="0"/>
              <a:t>Indirect Use Values</a:t>
            </a:r>
          </a:p>
        </p:txBody>
      </p:sp>
      <p:sp>
        <p:nvSpPr>
          <p:cNvPr id="16390" name="TextBox 18"/>
          <p:cNvSpPr txBox="1">
            <a:spLocks noChangeArrowheads="1"/>
          </p:cNvSpPr>
          <p:nvPr/>
        </p:nvSpPr>
        <p:spPr bwMode="auto">
          <a:xfrm>
            <a:off x="163513" y="3167063"/>
            <a:ext cx="1474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ZA" altLang="en-US" dirty="0"/>
          </a:p>
        </p:txBody>
      </p:sp>
      <p:sp>
        <p:nvSpPr>
          <p:cNvPr id="16391" name="TextBox 20"/>
          <p:cNvSpPr txBox="1">
            <a:spLocks noChangeArrowheads="1"/>
          </p:cNvSpPr>
          <p:nvPr/>
        </p:nvSpPr>
        <p:spPr bwMode="auto">
          <a:xfrm>
            <a:off x="2074863" y="3167063"/>
            <a:ext cx="1392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ZA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6688" y="3267075"/>
            <a:ext cx="2047875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2000" dirty="0"/>
              <a:t>Out of River 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8125" y="3255963"/>
            <a:ext cx="2757488" cy="4000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2000" dirty="0"/>
              <a:t>        In River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7325" y="4519613"/>
            <a:ext cx="2047875" cy="8302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1600" dirty="0"/>
              <a:t>Consumptive Use e.g.: Irrigation, mining, domestic, industry.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6813" y="4516438"/>
            <a:ext cx="2401887" cy="9239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1800" dirty="0"/>
              <a:t>Non-consumptive use e.g.:  tourism, hydro electricity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38725" y="4516438"/>
            <a:ext cx="2987675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2000" dirty="0"/>
              <a:t>Goods and Services – (ecosystem functions)</a:t>
            </a:r>
          </a:p>
        </p:txBody>
      </p:sp>
      <p:cxnSp>
        <p:nvCxnSpPr>
          <p:cNvPr id="30" name="Straight Arrow Connector 29"/>
          <p:cNvCxnSpPr>
            <a:stCxn id="13" idx="2"/>
            <a:endCxn id="17" idx="0"/>
          </p:cNvCxnSpPr>
          <p:nvPr/>
        </p:nvCxnSpPr>
        <p:spPr>
          <a:xfrm flipH="1">
            <a:off x="2062163" y="1487488"/>
            <a:ext cx="1454150" cy="663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00" name="Straight Arrow Connector 51199"/>
          <p:cNvCxnSpPr>
            <a:stCxn id="17" idx="2"/>
            <a:endCxn id="22" idx="0"/>
          </p:cNvCxnSpPr>
          <p:nvPr/>
        </p:nvCxnSpPr>
        <p:spPr>
          <a:xfrm flipH="1">
            <a:off x="1190625" y="2981325"/>
            <a:ext cx="871538" cy="285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02" name="Straight Arrow Connector 51201"/>
          <p:cNvCxnSpPr>
            <a:stCxn id="17" idx="2"/>
            <a:endCxn id="23" idx="0"/>
          </p:cNvCxnSpPr>
          <p:nvPr/>
        </p:nvCxnSpPr>
        <p:spPr>
          <a:xfrm>
            <a:off x="2062163" y="2981325"/>
            <a:ext cx="2095500" cy="274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07" name="Straight Arrow Connector 51206"/>
          <p:cNvCxnSpPr>
            <a:stCxn id="22" idx="2"/>
            <a:endCxn id="25" idx="0"/>
          </p:cNvCxnSpPr>
          <p:nvPr/>
        </p:nvCxnSpPr>
        <p:spPr>
          <a:xfrm>
            <a:off x="1190625" y="3667125"/>
            <a:ext cx="2446338" cy="849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09" name="Straight Arrow Connector 51208"/>
          <p:cNvCxnSpPr>
            <a:stCxn id="23" idx="2"/>
            <a:endCxn id="26" idx="0"/>
          </p:cNvCxnSpPr>
          <p:nvPr/>
        </p:nvCxnSpPr>
        <p:spPr>
          <a:xfrm>
            <a:off x="4156075" y="3656013"/>
            <a:ext cx="2376488" cy="860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11" name="Straight Arrow Connector 51210"/>
          <p:cNvCxnSpPr>
            <a:stCxn id="13" idx="2"/>
            <a:endCxn id="18" idx="0"/>
          </p:cNvCxnSpPr>
          <p:nvPr/>
        </p:nvCxnSpPr>
        <p:spPr>
          <a:xfrm>
            <a:off x="3516313" y="1487488"/>
            <a:ext cx="2871787" cy="62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15" name="Straight Arrow Connector 51214"/>
          <p:cNvCxnSpPr>
            <a:stCxn id="22" idx="2"/>
            <a:endCxn id="24" idx="0"/>
          </p:cNvCxnSpPr>
          <p:nvPr/>
        </p:nvCxnSpPr>
        <p:spPr>
          <a:xfrm>
            <a:off x="1190625" y="3667125"/>
            <a:ext cx="20638" cy="852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9" name="TextBox 51218"/>
          <p:cNvSpPr txBox="1"/>
          <p:nvPr/>
        </p:nvSpPr>
        <p:spPr>
          <a:xfrm>
            <a:off x="6237288" y="2967038"/>
            <a:ext cx="2579687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ZA" sz="1800" dirty="0"/>
              <a:t>Sense of the resource</a:t>
            </a:r>
          </a:p>
          <a:p>
            <a:pPr>
              <a:defRPr/>
            </a:pPr>
            <a:r>
              <a:rPr lang="en-ZA" sz="1800" dirty="0"/>
              <a:t>e.g. tourism, conservation of the source.</a:t>
            </a:r>
          </a:p>
        </p:txBody>
      </p:sp>
      <p:cxnSp>
        <p:nvCxnSpPr>
          <p:cNvPr id="51221" name="Straight Arrow Connector 51220"/>
          <p:cNvCxnSpPr>
            <a:stCxn id="18" idx="2"/>
            <a:endCxn id="51219" idx="0"/>
          </p:cNvCxnSpPr>
          <p:nvPr/>
        </p:nvCxnSpPr>
        <p:spPr>
          <a:xfrm>
            <a:off x="6388100" y="2576513"/>
            <a:ext cx="1139825" cy="390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75"/>
            <a:ext cx="8229600" cy="43402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ZA" sz="2800" dirty="0" smtClean="0">
                <a:latin typeface="Futura Md BT" panose="020B0602020204020303" pitchFamily="34" charset="0"/>
              </a:rPr>
              <a:t>The informal sector has the following two components: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ZA" sz="2800" dirty="0" smtClean="0">
                <a:latin typeface="Futura Md BT" panose="020B0602020204020303" pitchFamily="34" charset="0"/>
              </a:rPr>
              <a:t> Employees working in establishments that employ less than five employees, who do not deduct income tax from their salaries/wages; and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ZA" sz="2800" dirty="0" smtClean="0">
                <a:latin typeface="Futura Md BT" panose="020B0602020204020303" pitchFamily="34" charset="0"/>
              </a:rPr>
              <a:t>Employers, own-account workers and persons helping unpaid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ZA" sz="2800" i="1" dirty="0" smtClean="0">
                <a:latin typeface="Futura Md BT" panose="020B0602020204020303" pitchFamily="34" charset="0"/>
              </a:rPr>
              <a:t>Source: StatsSA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8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Definition of informal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Relevant quantum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08076"/>
            <a:ext cx="8229600" cy="437832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800" dirty="0">
                <a:latin typeface="Futura Md BT" panose="020B0602020204020303" pitchFamily="34" charset="0"/>
              </a:rPr>
              <a:t>South Africa’s informal economy represents  28% of national GDP and in the Limpopo province 34% of the provincial economic activities. </a:t>
            </a:r>
            <a:endParaRPr lang="en-ZA" sz="2800" dirty="0" smtClean="0">
              <a:latin typeface="Futura Md BT" panose="020B06020202040203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ZA" sz="2800" dirty="0">
              <a:latin typeface="Futura Md BT" panose="020B06020202040203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ZA" sz="2800" dirty="0">
                <a:latin typeface="Futura Md BT" panose="020B0602020204020303" pitchFamily="34" charset="0"/>
              </a:rPr>
              <a:t>The largest sector is retail - Often products produced in the formal sector are marketed by the informal sector</a:t>
            </a:r>
          </a:p>
          <a:p>
            <a:pPr marL="0" indent="0">
              <a:buNone/>
            </a:pPr>
            <a:r>
              <a:rPr lang="en-ZA" sz="2800" dirty="0">
                <a:latin typeface="Futura Md BT" panose="020B0602020204020303" pitchFamily="34" charset="0"/>
              </a:rPr>
              <a:t>Source: South African LED Network</a:t>
            </a:r>
          </a:p>
          <a:p>
            <a:pPr marL="0" indent="0">
              <a:buNone/>
            </a:pPr>
            <a:endParaRPr lang="en-ZA" sz="2800" dirty="0"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40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Approach in Evaluating the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8"/>
            <a:ext cx="8229600" cy="5827712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ZA" sz="2800" dirty="0" smtClean="0"/>
              <a:t>The following sectors were used in evaluating the different scenarios: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ZA" sz="2800" dirty="0" smtClean="0"/>
              <a:t>Irrigation Agriculture --- </a:t>
            </a:r>
            <a:r>
              <a:rPr lang="en-ZA" sz="2800" dirty="0" smtClean="0">
                <a:solidFill>
                  <a:srgbClr val="FF0000"/>
                </a:solidFill>
              </a:rPr>
              <a:t>Currently operating</a:t>
            </a:r>
          </a:p>
          <a:p>
            <a:pPr lvl="2" indent="-342900">
              <a:buFont typeface="Wingdings" panose="05000000000000000000" pitchFamily="2" charset="2"/>
              <a:buChar char="ü"/>
              <a:defRPr/>
            </a:pPr>
            <a:r>
              <a:rPr lang="en-ZA" sz="2200" dirty="0" smtClean="0">
                <a:solidFill>
                  <a:srgbClr val="FF0000"/>
                </a:solidFill>
              </a:rPr>
              <a:t>Formal</a:t>
            </a:r>
          </a:p>
          <a:p>
            <a:pPr lvl="2" indent="-342900">
              <a:buFont typeface="Wingdings" panose="05000000000000000000" pitchFamily="2" charset="2"/>
              <a:buChar char="ü"/>
              <a:defRPr/>
            </a:pPr>
            <a:r>
              <a:rPr lang="en-ZA" sz="2200" dirty="0" smtClean="0">
                <a:solidFill>
                  <a:srgbClr val="FF0000"/>
                </a:solidFill>
              </a:rPr>
              <a:t>Informal – Gardens - very often “formal” produced crops are marketed informally.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ZA" sz="2800" dirty="0" smtClean="0"/>
              <a:t>Household Sector – </a:t>
            </a:r>
            <a:r>
              <a:rPr lang="en-ZA" sz="2800" dirty="0" smtClean="0">
                <a:solidFill>
                  <a:srgbClr val="FF0000"/>
                </a:solidFill>
              </a:rPr>
              <a:t>Why? </a:t>
            </a:r>
          </a:p>
          <a:p>
            <a:pPr lvl="2" indent="-342900">
              <a:buFont typeface="Wingdings" panose="05000000000000000000" pitchFamily="2" charset="2"/>
              <a:buChar char="ü"/>
              <a:defRPr/>
            </a:pPr>
            <a:r>
              <a:rPr lang="en-ZA" sz="2200" dirty="0" smtClean="0">
                <a:solidFill>
                  <a:srgbClr val="FF0000"/>
                </a:solidFill>
              </a:rPr>
              <a:t>Partly to accommodate the informal sector.</a:t>
            </a:r>
          </a:p>
          <a:p>
            <a:pPr lvl="2" indent="-342900">
              <a:buFont typeface="Wingdings" panose="05000000000000000000" pitchFamily="2" charset="2"/>
              <a:buChar char="ü"/>
              <a:defRPr/>
            </a:pPr>
            <a:r>
              <a:rPr lang="en-ZA" sz="2200" dirty="0" smtClean="0">
                <a:solidFill>
                  <a:srgbClr val="FF0000"/>
                </a:solidFill>
              </a:rPr>
              <a:t>Urbanisation supports the service sector – formal and informal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ZA" sz="2800" dirty="0" smtClean="0"/>
              <a:t>Light Industry – </a:t>
            </a:r>
            <a:r>
              <a:rPr lang="en-ZA" sz="2800" dirty="0" smtClean="0">
                <a:solidFill>
                  <a:srgbClr val="FF0000"/>
                </a:solidFill>
              </a:rPr>
              <a:t>Currently some basis</a:t>
            </a:r>
          </a:p>
          <a:p>
            <a:pPr lvl="2" indent="-342900">
              <a:buFont typeface="Wingdings" panose="05000000000000000000" pitchFamily="2" charset="2"/>
              <a:buChar char="ü"/>
              <a:defRPr/>
            </a:pPr>
            <a:r>
              <a:rPr lang="en-ZA" sz="2200" dirty="0" smtClean="0">
                <a:solidFill>
                  <a:srgbClr val="FF0000"/>
                </a:solidFill>
              </a:rPr>
              <a:t>Formal and Informal</a:t>
            </a:r>
          </a:p>
          <a:p>
            <a:pPr lvl="2" indent="-342900">
              <a:buFont typeface="Wingdings" panose="05000000000000000000" pitchFamily="2" charset="2"/>
              <a:buChar char="ü"/>
              <a:defRPr/>
            </a:pPr>
            <a:r>
              <a:rPr lang="en-ZA" sz="2200" dirty="0" smtClean="0">
                <a:solidFill>
                  <a:srgbClr val="FF0000"/>
                </a:solidFill>
              </a:rPr>
              <a:t>Not all water driven, but water supply helps creates the basis for development (Gauteng)</a:t>
            </a:r>
            <a:endParaRPr lang="en-ZA" sz="22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ZA" dirty="0" smtClean="0"/>
              <a:t>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68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Irrigation Scenario Evaluation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763588"/>
            <a:ext cx="4040188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sz="2000" dirty="0" smtClean="0">
                <a:latin typeface="Futura Md BT" panose="020B0602020204020303" pitchFamily="34" charset="0"/>
              </a:rPr>
              <a:t>Irrigation – GDP deviation</a:t>
            </a:r>
          </a:p>
        </p:txBody>
      </p:sp>
      <p:sp>
        <p:nvSpPr>
          <p:cNvPr id="20484" name="Text Placeholder 6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763588"/>
            <a:ext cx="4198938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sz="2000" dirty="0" smtClean="0">
                <a:latin typeface="Futura Md BT" panose="020B0602020204020303" pitchFamily="34" charset="0"/>
              </a:rPr>
              <a:t>Irrigation – Employment deviation</a:t>
            </a:r>
          </a:p>
        </p:txBody>
      </p:sp>
      <p:graphicFrame>
        <p:nvGraphicFramePr>
          <p:cNvPr id="20485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06400" y="1682750"/>
          <a:ext cx="4141788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Chart" r:id="rId3" imgW="4151736" imgH="4499238" progId="Excel.Chart.8">
                  <p:embed/>
                </p:oleObj>
              </mc:Choice>
              <mc:Fallback>
                <p:oleObj name="Chart" r:id="rId3" imgW="4151736" imgH="4499238" progId="Excel.Chart.8">
                  <p:embed/>
                  <p:pic>
                    <p:nvPicPr>
                      <p:cNvPr id="0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682750"/>
                        <a:ext cx="4141788" cy="449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30738" y="1682750"/>
          <a:ext cx="4143375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Chart" r:id="rId5" imgW="4151736" imgH="4499238" progId="Excel.Chart.8">
                  <p:embed/>
                </p:oleObj>
              </mc:Choice>
              <mc:Fallback>
                <p:oleObj name="Chart" r:id="rId5" imgW="4151736" imgH="4499238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1682750"/>
                        <a:ext cx="4143375" cy="449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68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</a:rPr>
              <a:t>Discussion of Results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 bwMode="auto">
          <a:xfrm>
            <a:off x="457200" y="1001713"/>
            <a:ext cx="8229600" cy="48439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From the above graphs it can be seen that scenarios 5,  9 and 10 perform well against the PES </a:t>
            </a:r>
            <a:r>
              <a:rPr lang="en-ZA" altLang="en-US" sz="2800" dirty="0" smtClean="0">
                <a:latin typeface="Futura Md BT" panose="020B0602020204020303" pitchFamily="34" charset="0"/>
              </a:rPr>
              <a:t>scenario </a:t>
            </a:r>
            <a:r>
              <a:rPr lang="en-ZA" altLang="en-US" sz="2800" dirty="0">
                <a:latin typeface="Futura Md BT" panose="020B0602020204020303" pitchFamily="34" charset="0"/>
              </a:rPr>
              <a:t>in both GDP and employment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The REC scenario performs the worst in both graphs and together with 6 projects a negative impact.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The scenario that performs the best in GDP creation, compared to PES is scenario 10 and the scenario that performs best in employment compared to PES is </a:t>
            </a:r>
            <a:r>
              <a:rPr lang="en-ZA" altLang="en-US" sz="2800" dirty="0" smtClean="0">
                <a:latin typeface="Futura Md BT" panose="020B0602020204020303" pitchFamily="34" charset="0"/>
              </a:rPr>
              <a:t>scenario 5.</a:t>
            </a:r>
            <a:endParaRPr lang="en-ZA" altLang="en-US" sz="2800" dirty="0"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 bwMode="auto">
          <a:xfrm>
            <a:off x="476250" y="84138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Urban and Domestic use</a:t>
            </a:r>
          </a:p>
        </p:txBody>
      </p:sp>
      <p:sp>
        <p:nvSpPr>
          <p:cNvPr id="22531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655638"/>
            <a:ext cx="4040188" cy="72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ZA" altLang="en-US" sz="2000" dirty="0" smtClean="0">
                <a:latin typeface="Futura Md BT" panose="020B0602020204020303" pitchFamily="34" charset="0"/>
              </a:rPr>
              <a:t>Additional GDP created per Scenario</a:t>
            </a:r>
          </a:p>
        </p:txBody>
      </p:sp>
      <p:sp>
        <p:nvSpPr>
          <p:cNvPr id="22532" name="Text Placeholder 6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655638"/>
            <a:ext cx="4348163" cy="72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ZA" altLang="en-US" sz="2000" dirty="0" smtClean="0">
                <a:latin typeface="Futura Md BT" panose="020B0602020204020303" pitchFamily="34" charset="0"/>
              </a:rPr>
              <a:t>Additional Employment created per Scenario</a:t>
            </a:r>
          </a:p>
        </p:txBody>
      </p:sp>
      <p:graphicFrame>
        <p:nvGraphicFramePr>
          <p:cNvPr id="22533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hart" r:id="rId3" imgW="4151736" imgH="4060288" progId="Excel.Chart.8">
                  <p:embed/>
                </p:oleObj>
              </mc:Choice>
              <mc:Fallback>
                <p:oleObj name="Chart" r:id="rId3" imgW="4151736" imgH="4060288" progId="Excel.Chart.8">
                  <p:embed/>
                  <p:pic>
                    <p:nvPicPr>
                      <p:cNvPr id="0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594225" y="2124075"/>
          <a:ext cx="41433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Chart" r:id="rId5" imgW="4151736" imgH="4060288" progId="Excel.Chart.8">
                  <p:embed/>
                </p:oleObj>
              </mc:Choice>
              <mc:Fallback>
                <p:oleObj name="Chart" r:id="rId5" imgW="4151736" imgH="4060288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124075"/>
                        <a:ext cx="4143375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 bwMode="auto">
          <a:xfrm>
            <a:off x="376238" y="4763"/>
            <a:ext cx="82296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Urban and domestic results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 bwMode="auto">
          <a:xfrm>
            <a:off x="206828" y="702129"/>
            <a:ext cx="8784771" cy="59055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In both graphs scenarios 5, 9 and 10 do comparatively better than the 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The best performing scenario under additional GDP created is scenario 10 with R 658 million while the best performing scenario for employment creation is scenario 5 with 1089 additional jobs created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The scenario that performed the worst under additional GDP created if compared to PES with R140  million additional GDP and 164 jobs are REC.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altLang="en-US" sz="2800" dirty="0">
                <a:latin typeface="Futura Md BT" panose="020B0602020204020303" pitchFamily="34" charset="0"/>
              </a:rPr>
              <a:t>Note that the scenario 6 provides better results for this activity than in the case of irrigation.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ZA" altLang="en-US" sz="2800" dirty="0">
              <a:latin typeface="Futura Md BT" panose="020B06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605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Chart</vt:lpstr>
      <vt:lpstr>PowerPoint Presentation</vt:lpstr>
      <vt:lpstr>Water Economics</vt:lpstr>
      <vt:lpstr>Definition of informal economy</vt:lpstr>
      <vt:lpstr>Relevant quantum</vt:lpstr>
      <vt:lpstr>Approach in Evaluating the Scenarios</vt:lpstr>
      <vt:lpstr>Irrigation Scenario Evaluation</vt:lpstr>
      <vt:lpstr>Discussion of Results</vt:lpstr>
      <vt:lpstr>Urban and Domestic use</vt:lpstr>
      <vt:lpstr>Urban and domestic results</vt:lpstr>
      <vt:lpstr>Light Industry</vt:lpstr>
      <vt:lpstr>Light industry results</vt:lpstr>
      <vt:lpstr>Determining the Final Ranking</vt:lpstr>
      <vt:lpstr>Total Impact</vt:lpstr>
      <vt:lpstr>Percentage deviation from PES</vt:lpstr>
      <vt:lpstr>Rating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161</cp:revision>
  <dcterms:created xsi:type="dcterms:W3CDTF">2012-08-01T10:33:21Z</dcterms:created>
  <dcterms:modified xsi:type="dcterms:W3CDTF">2014-03-12T10:15:52Z</dcterms:modified>
</cp:coreProperties>
</file>