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5" r:id="rId3"/>
    <p:sldId id="258" r:id="rId4"/>
    <p:sldId id="275" r:id="rId5"/>
    <p:sldId id="277" r:id="rId6"/>
    <p:sldId id="273" r:id="rId7"/>
    <p:sldId id="281" r:id="rId8"/>
    <p:sldId id="284" r:id="rId9"/>
    <p:sldId id="282" r:id="rId10"/>
    <p:sldId id="283" r:id="rId11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5500"/>
    <a:srgbClr val="FFAA00"/>
    <a:srgbClr val="FFFF00"/>
    <a:srgbClr val="FFFF7F"/>
    <a:srgbClr val="00AAFF"/>
    <a:srgbClr val="AAFFFF"/>
    <a:srgbClr val="0000FF"/>
    <a:srgbClr val="00007F"/>
    <a:srgbClr val="BCFF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586" autoAdjust="0"/>
  </p:normalViewPr>
  <p:slideViewPr>
    <p:cSldViewPr snapToGrid="0" snapToObjects="1">
      <p:cViewPr>
        <p:scale>
          <a:sx n="60" d="100"/>
          <a:sy n="60" d="100"/>
        </p:scale>
        <p:origin x="-1570" y="-8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14T12:49:37.877" idx="1">
    <p:pos x="5697" y="2709"/>
    <p:text>What is the "water resource category"?</p:text>
  </p:cm>
  <p:cm authorId="0" dt="2014-03-14T12:50:22.720" idx="2">
    <p:pos x="10" y="10"/>
    <p:text>This is my suggested changes.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pPr/>
              <a:t>2014/03/18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3/18/2014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436914" y="2236372"/>
            <a:ext cx="6858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LETABA RIVER CLASSIFICATION-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GROUNDWATER RQOs 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K. Sami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WSM Leshika Consulting Engineers</a:t>
            </a:r>
          </a:p>
          <a:p>
            <a:pPr eaLnBrk="1" hangingPunct="1"/>
            <a:endParaRPr lang="en-US" altLang="en-US" sz="3200" dirty="0" smtClean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April 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309112"/>
              </p:ext>
            </p:extLst>
          </p:nvPr>
        </p:nvGraphicFramePr>
        <p:xfrm>
          <a:off x="399143" y="765628"/>
          <a:ext cx="8548914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48"/>
                <a:gridCol w="1169009"/>
                <a:gridCol w="6662057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River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RQO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Middle </a:t>
                      </a:r>
                      <a:r>
                        <a:rPr lang="en-ZA" sz="1200" dirty="0" err="1" smtClean="0"/>
                        <a:t>letaba</a:t>
                      </a:r>
                      <a:endParaRPr lang="en-Z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Groundwater is moderately utilised. </a:t>
                      </a:r>
                      <a:r>
                        <a:rPr lang="en-ZA" sz="1600" baseline="0" dirty="0" smtClean="0"/>
                        <a:t>Abstraction impacts </a:t>
                      </a:r>
                      <a:r>
                        <a:rPr lang="en-ZA" sz="1600" baseline="0" dirty="0" err="1" smtClean="0"/>
                        <a:t>signifcantly</a:t>
                      </a:r>
                      <a:r>
                        <a:rPr lang="en-ZA" sz="1600" baseline="0" dirty="0" smtClean="0"/>
                        <a:t> on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locally and on inflows into the middle </a:t>
                      </a:r>
                      <a:r>
                        <a:rPr lang="en-ZA" sz="1600" baseline="0" dirty="0" err="1" smtClean="0"/>
                        <a:t>letaba</a:t>
                      </a:r>
                      <a:r>
                        <a:rPr lang="en-ZA" sz="1600" baseline="0" dirty="0" smtClean="0"/>
                        <a:t> dam. Increases in abstraction should consider the impacts on the yield of the middle </a:t>
                      </a:r>
                      <a:r>
                        <a:rPr lang="en-ZA" sz="1600" baseline="0" dirty="0" err="1" smtClean="0"/>
                        <a:t>letaba</a:t>
                      </a:r>
                      <a:r>
                        <a:rPr lang="en-ZA" sz="1600" baseline="0" dirty="0" smtClean="0"/>
                        <a:t> dam. </a:t>
                      </a:r>
                      <a:endParaRPr lang="en-Z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Groot </a:t>
                      </a:r>
                      <a:r>
                        <a:rPr lang="en-ZA" sz="1200" dirty="0" err="1" smtClean="0"/>
                        <a:t>letaba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significantly utilised. Abstraction can be</a:t>
                      </a:r>
                      <a:r>
                        <a:rPr lang="en-ZA" sz="1600" baseline="0" dirty="0" smtClean="0"/>
                        <a:t> marginally increased up to the Harvest Potential with little to no impact on </a:t>
                      </a:r>
                      <a:r>
                        <a:rPr lang="en-ZA" sz="1600" baseline="0" dirty="0" err="1" smtClean="0"/>
                        <a:t>baseflow</a:t>
                      </a:r>
                      <a:endParaRPr lang="en-ZA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 smtClean="0"/>
                        <a:t>Koedoes</a:t>
                      </a:r>
                      <a:endParaRPr lang="en-ZA" sz="1200" dirty="0" smtClean="0"/>
                    </a:p>
                    <a:p>
                      <a:r>
                        <a:rPr lang="en-ZA" sz="1200" dirty="0" err="1" smtClean="0"/>
                        <a:t>Brandboontjies</a:t>
                      </a:r>
                      <a:endParaRPr lang="en-ZA" sz="1200" dirty="0" smtClean="0"/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over exploited and has resulted in significant reduction in inflows into the Middle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baseline="0" dirty="0" err="1" smtClean="0"/>
                        <a:t>letaba</a:t>
                      </a:r>
                      <a:r>
                        <a:rPr lang="en-ZA" sz="1600" baseline="0" dirty="0" smtClean="0"/>
                        <a:t> dam. No further groundwater abstraction should be permitted.</a:t>
                      </a:r>
                      <a:endParaRPr lang="en-Z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Groot </a:t>
                      </a:r>
                      <a:r>
                        <a:rPr lang="en-ZA" sz="1200" dirty="0" err="1" smtClean="0"/>
                        <a:t>letaba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over exploited and has resulted in significant </a:t>
                      </a:r>
                      <a:r>
                        <a:rPr lang="en-ZA" sz="1600" dirty="0" err="1" smtClean="0"/>
                        <a:t>baseflow</a:t>
                      </a:r>
                      <a:r>
                        <a:rPr lang="en-ZA" sz="1600" dirty="0" smtClean="0"/>
                        <a:t> depletion</a:t>
                      </a:r>
                      <a:r>
                        <a:rPr lang="en-ZA" sz="1600" baseline="0" dirty="0" smtClean="0"/>
                        <a:t> from the catchment. No further groundwater abstraction should be permitted.</a:t>
                      </a:r>
                      <a:endParaRPr lang="en-ZA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2514" y="1240971"/>
            <a:ext cx="360000" cy="288000"/>
          </a:xfrm>
          <a:prstGeom prst="rect">
            <a:avLst/>
          </a:prstGeom>
          <a:solidFill>
            <a:srgbClr val="FFA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522514" y="2293257"/>
            <a:ext cx="360000" cy="288000"/>
          </a:xfrm>
          <a:prstGeom prst="rect">
            <a:avLst/>
          </a:prstGeom>
          <a:solidFill>
            <a:srgbClr val="FF5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522514" y="3222171"/>
            <a:ext cx="360000" cy="28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22514" y="4056742"/>
            <a:ext cx="360000" cy="28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solidFill>
                  <a:schemeClr val="bg1"/>
                </a:solidFill>
                <a:latin typeface="Futura Md BT" pitchFamily="34" charset="0"/>
              </a:rPr>
              <a:t>Narrative Groundwater </a:t>
            </a:r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– RQOs</a:t>
            </a:r>
          </a:p>
        </p:txBody>
      </p:sp>
    </p:spTree>
    <p:extLst>
      <p:ext uri="{BB962C8B-B14F-4D97-AF65-F5344CB8AC3E}">
        <p14:creationId xmlns:p14="http://schemas.microsoft.com/office/powerpoint/2010/main" xmlns="" val="33265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73049" y="23304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 smtClean="0">
                <a:solidFill>
                  <a:prstClr val="white"/>
                </a:solidFill>
                <a:latin typeface="Futura Md BT" pitchFamily="34" charset="0"/>
              </a:rPr>
              <a:t>Determining RQOs for Groundwater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" y="967867"/>
            <a:ext cx="9118600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Assess groundwater use applied high </a:t>
            </a:r>
            <a:r>
              <a:rPr lang="en-ZA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resolution validation </a:t>
            </a: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information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Detail assessment of groundwater resources and contribution to </a:t>
            </a:r>
            <a:r>
              <a:rPr lang="en-ZA" dirty="0" err="1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baseflow</a:t>
            </a: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– fully account for groundwater-surface interaction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 smtClean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Express groundwater use relative to resources and impacts on </a:t>
            </a:r>
            <a:r>
              <a:rPr lang="en-ZA" dirty="0" err="1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baseflow</a:t>
            </a:r>
            <a:endParaRPr lang="en-ZA" dirty="0" smtClean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Express in terms of Present status and water resource category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Determine additional available groundwater resources with respect to the EWR per catchment and per scenario.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Develop the </a:t>
            </a:r>
            <a:r>
              <a:rPr lang="en-ZA" dirty="0" err="1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RQOs</a:t>
            </a: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cs typeface="Arial" charset="0"/>
              </a:rPr>
              <a:t> </a:t>
            </a:r>
            <a:endParaRPr lang="en-ZA" dirty="0">
              <a:solidFill>
                <a:prstClr val="black"/>
              </a:solidFill>
              <a:latin typeface="Futura Md B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49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221" y="181132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Process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172929" y="697270"/>
            <a:ext cx="1521924" cy="872538"/>
          </a:xfrm>
          <a:prstGeom prst="flowChartDocumen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142832" y="1257965"/>
            <a:ext cx="1548128" cy="872538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96" y="1412371"/>
            <a:ext cx="14940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use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38" y="845392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Irrigation use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2024256" y="1834303"/>
            <a:ext cx="1690028" cy="1033668"/>
          </a:xfrm>
          <a:prstGeom prst="flowChartDocumen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9761" y="2978848"/>
            <a:ext cx="1528615" cy="93447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Calibration vs </a:t>
            </a:r>
            <a:endParaRPr lang="en-ZA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ZA" sz="1400" b="1" dirty="0">
                <a:solidFill>
                  <a:schemeClr val="bg1"/>
                </a:solidFill>
                <a:cs typeface="Arial" panose="020B0604020202020204" pitchFamily="34" charset="0"/>
              </a:rPr>
              <a:t>Recharge data</a:t>
            </a:r>
          </a:p>
          <a:p>
            <a:pPr algn="ctr"/>
            <a:r>
              <a:rPr lang="en-ZA" sz="1400" b="1" dirty="0">
                <a:solidFill>
                  <a:schemeClr val="bg1"/>
                </a:solidFill>
                <a:cs typeface="Arial" panose="020B0604020202020204" pitchFamily="34" charset="0"/>
              </a:rPr>
              <a:t>Gauging weirs</a:t>
            </a:r>
          </a:p>
          <a:p>
            <a:pPr algn="ctr"/>
            <a:r>
              <a:rPr lang="en-Z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dams</a:t>
            </a:r>
            <a:endParaRPr lang="en-ZA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5407" y="5799525"/>
            <a:ext cx="1491956" cy="288147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 RQO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42947" y="2614633"/>
            <a:ext cx="304596" cy="18242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Document 21"/>
          <p:cNvSpPr/>
          <p:nvPr/>
        </p:nvSpPr>
        <p:spPr>
          <a:xfrm>
            <a:off x="7643334" y="822629"/>
            <a:ext cx="1491167" cy="1724511"/>
          </a:xfrm>
          <a:prstGeom prst="flowChartDocument">
            <a:avLst/>
          </a:prstGeom>
          <a:gradFill flip="none" rotWithShape="1">
            <a:gsLst>
              <a:gs pos="71000">
                <a:schemeClr val="accent3">
                  <a:lumMod val="60000"/>
                  <a:lumOff val="40000"/>
                </a:schemeClr>
              </a:gs>
              <a:gs pos="51000">
                <a:srgbClr val="00B0F0"/>
              </a:gs>
              <a:gs pos="27000">
                <a:schemeClr val="accent6">
                  <a:lumMod val="60000"/>
                  <a:lumOff val="40000"/>
                </a:schemeClr>
              </a:gs>
              <a:gs pos="12000">
                <a:schemeClr val="bg2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Caclulate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present status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4092517" y="1896251"/>
            <a:ext cx="1521924" cy="872538"/>
          </a:xfrm>
          <a:prstGeom prst="flowChartDocumen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4079415" y="2439683"/>
            <a:ext cx="1548128" cy="1428416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Document 24"/>
          <p:cNvSpPr/>
          <p:nvPr/>
        </p:nvSpPr>
        <p:spPr>
          <a:xfrm>
            <a:off x="5357745" y="4438930"/>
            <a:ext cx="1578460" cy="872538"/>
          </a:xfrm>
          <a:prstGeom prst="flowChartDocumen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9650" y="3079602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9415" y="2487712"/>
            <a:ext cx="154586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cs typeface="Arial" panose="020B0604020202020204" pitchFamily="34" charset="0"/>
              </a:rPr>
              <a:t>Natural + Present </a:t>
            </a:r>
            <a:r>
              <a:rPr lang="en-ZA" sz="1400" dirty="0" err="1" smtClean="0">
                <a:cs typeface="Arial" panose="020B0604020202020204" pitchFamily="34" charset="0"/>
              </a:rPr>
              <a:t>baseflow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5407" y="2008525"/>
            <a:ext cx="1807726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WRSM2000 monthly model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2663" y="2031539"/>
            <a:ext cx="14637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recharge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7453972" y="3656303"/>
            <a:ext cx="1690028" cy="872538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23825" y="3840777"/>
            <a:ext cx="169002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EWR requirement from scenarios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2663" y="3026905"/>
            <a:ext cx="145936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Groundwater cycle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6022061" y="704971"/>
            <a:ext cx="1521924" cy="872538"/>
          </a:xfrm>
          <a:prstGeom prst="flowChartDocumen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84" y="4528841"/>
            <a:ext cx="1475383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Allocatable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groundwater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22061" y="739757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cs typeface="Arial" panose="020B0604020202020204" pitchFamily="34" charset="0"/>
              </a:rPr>
              <a:t>Stress index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135588" y="3598485"/>
            <a:ext cx="497820" cy="8404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52590" y="4780636"/>
            <a:ext cx="1840747" cy="116296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228816" y="2669608"/>
            <a:ext cx="192717" cy="32169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901252" y="4384334"/>
            <a:ext cx="622573" cy="1091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694853" y="739757"/>
            <a:ext cx="4306453" cy="23607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1690332" y="2088974"/>
            <a:ext cx="376521" cy="3819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5" name="Right Arrow 54"/>
          <p:cNvSpPr/>
          <p:nvPr/>
        </p:nvSpPr>
        <p:spPr>
          <a:xfrm rot="21291375">
            <a:off x="3656533" y="2458949"/>
            <a:ext cx="436010" cy="7065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6" name="Right Arrow 55"/>
          <p:cNvSpPr/>
          <p:nvPr/>
        </p:nvSpPr>
        <p:spPr>
          <a:xfrm rot="19389888">
            <a:off x="5628969" y="2157930"/>
            <a:ext cx="376521" cy="3819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lowchart: Document 12"/>
          <p:cNvSpPr/>
          <p:nvPr/>
        </p:nvSpPr>
        <p:spPr>
          <a:xfrm>
            <a:off x="100801" y="1753078"/>
            <a:ext cx="1563096" cy="872538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79" y="1913999"/>
            <a:ext cx="151282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cs typeface="Arial" panose="020B0604020202020204" pitchFamily="34" charset="0"/>
              </a:rPr>
              <a:t>Other uses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85437" y="2351137"/>
            <a:ext cx="1578460" cy="872538"/>
          </a:xfrm>
          <a:prstGeom prst="flowChartDocumen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83" y="2542308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data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lowchart: Document 42"/>
          <p:cNvSpPr/>
          <p:nvPr/>
        </p:nvSpPr>
        <p:spPr>
          <a:xfrm>
            <a:off x="6001305" y="1331699"/>
            <a:ext cx="1542679" cy="1354682"/>
          </a:xfrm>
          <a:prstGeom prst="flowChartDocumen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1306" y="1644456"/>
            <a:ext cx="1542679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</a:t>
            </a:r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baseflow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36" y="2822524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1087" y="2182791"/>
            <a:ext cx="148273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owchart: Document 30"/>
          <p:cNvSpPr/>
          <p:nvPr/>
        </p:nvSpPr>
        <p:spPr>
          <a:xfrm>
            <a:off x="2402489" y="4240260"/>
            <a:ext cx="1690028" cy="958256"/>
          </a:xfrm>
          <a:prstGeom prst="flowChartDocumen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02492" y="4344367"/>
            <a:ext cx="169002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Borehole yields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369733" y="4250318"/>
            <a:ext cx="1690028" cy="872538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0884" y="4399051"/>
            <a:ext cx="180772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quality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endCxn id="35" idx="1"/>
          </p:cNvCxnSpPr>
          <p:nvPr/>
        </p:nvCxnSpPr>
        <p:spPr>
          <a:xfrm flipV="1">
            <a:off x="1707089" y="1141240"/>
            <a:ext cx="4314972" cy="34921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622100" y="5032431"/>
            <a:ext cx="496510" cy="767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0" idx="0"/>
          </p:cNvCxnSpPr>
          <p:nvPr/>
        </p:nvCxnSpPr>
        <p:spPr>
          <a:xfrm flipH="1">
            <a:off x="2711385" y="5198516"/>
            <a:ext cx="314844" cy="601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1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600" b="1" dirty="0" smtClean="0">
                <a:solidFill>
                  <a:schemeClr val="bg1"/>
                </a:solidFill>
                <a:latin typeface="Futura Md BT" pitchFamily="34" charset="0"/>
              </a:rPr>
              <a:t>Demand - Aquifer Recharge &amp; Harvest Potential</a:t>
            </a:r>
            <a:endParaRPr lang="en-ZA" sz="26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28" y="777291"/>
            <a:ext cx="8128000" cy="578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9828" y="777291"/>
            <a:ext cx="3098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Use/ Aquifer recharge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&gt;95%  Critically modified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 </a:t>
            </a:r>
            <a:r>
              <a:rPr lang="en-ZA" sz="1600" dirty="0" smtClean="0">
                <a:solidFill>
                  <a:srgbClr val="FFC000"/>
                </a:solidFill>
              </a:rPr>
              <a:t>&gt;65% Seriously modified</a:t>
            </a:r>
          </a:p>
          <a:p>
            <a:r>
              <a:rPr lang="en-ZA" sz="1600" dirty="0" smtClean="0">
                <a:solidFill>
                  <a:srgbClr val="FFFF00"/>
                </a:solidFill>
              </a:rPr>
              <a:t>&gt;40%  Largely modified</a:t>
            </a:r>
          </a:p>
          <a:p>
            <a:r>
              <a:rPr lang="en-ZA" sz="1600" dirty="0" smtClean="0">
                <a:solidFill>
                  <a:srgbClr val="003300"/>
                </a:solidFill>
              </a:rPr>
              <a:t>&gt;20%  Moderately modified</a:t>
            </a:r>
          </a:p>
          <a:p>
            <a:r>
              <a:rPr lang="en-ZA" sz="1600" dirty="0" smtClean="0">
                <a:solidFill>
                  <a:srgbClr val="009900"/>
                </a:solidFill>
              </a:rPr>
              <a:t>&gt;5%    Largely natural</a:t>
            </a:r>
          </a:p>
          <a:p>
            <a:r>
              <a:rPr lang="en-ZA" sz="1600" dirty="0" smtClean="0">
                <a:solidFill>
                  <a:srgbClr val="66FF33"/>
                </a:solidFill>
              </a:rPr>
              <a:t>              &lt;5%    Unmodified</a:t>
            </a:r>
            <a:endParaRPr lang="en-ZA" sz="1600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456" y="4470399"/>
            <a:ext cx="64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2.57</a:t>
            </a:r>
            <a:endParaRPr lang="en-Z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72342" y="3968168"/>
            <a:ext cx="71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5.40</a:t>
            </a:r>
            <a:endParaRPr lang="en-Z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456" y="4354285"/>
            <a:ext cx="6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-0.81</a:t>
            </a:r>
            <a:endParaRPr lang="en-Z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31570" y="4778176"/>
            <a:ext cx="70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3.69</a:t>
            </a:r>
            <a:endParaRPr lang="en-Z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657" y="4056743"/>
            <a:ext cx="85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-</a:t>
            </a:r>
            <a:r>
              <a:rPr lang="en-ZA" sz="1400" dirty="0" smtClean="0"/>
              <a:t>14.51</a:t>
            </a:r>
            <a:endParaRPr lang="en-Z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2743" y="4122056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1.93</a:t>
            </a:r>
            <a:endParaRPr lang="en-Z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11714" y="2953657"/>
            <a:ext cx="99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1.72</a:t>
            </a:r>
            <a:endParaRPr lang="en-Z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5943" y="3207657"/>
            <a:ext cx="75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5.35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4057" y="367062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6.46</a:t>
            </a:r>
            <a:endParaRPr lang="en-ZA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4971" y="3261434"/>
            <a:ext cx="74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4.44</a:t>
            </a:r>
            <a:endParaRPr lang="en-Z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1715" y="3569211"/>
            <a:ext cx="78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-13.81</a:t>
            </a:r>
            <a:endParaRPr lang="en-Z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65828" y="3264411"/>
            <a:ext cx="667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-6.25</a:t>
            </a:r>
            <a:endParaRPr lang="en-Z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6629" y="2578403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5.59</a:t>
            </a:r>
            <a:endParaRPr lang="en-Z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41715" y="2278743"/>
            <a:ext cx="78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4.94</a:t>
            </a:r>
            <a:endParaRPr lang="en-ZA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25485" y="1937657"/>
            <a:ext cx="87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10.62</a:t>
            </a:r>
            <a:endParaRPr lang="en-Z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02743" y="2365829"/>
            <a:ext cx="76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10.41</a:t>
            </a:r>
            <a:endParaRPr lang="en-ZA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87371" y="2024743"/>
            <a:ext cx="696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8.31</a:t>
            </a:r>
            <a:endParaRPr lang="en-ZA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9314" y="2886180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6.42</a:t>
            </a:r>
            <a:endParaRPr lang="en-Z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93228" y="4056743"/>
            <a:ext cx="780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12.08</a:t>
            </a:r>
            <a:endParaRPr lang="en-ZA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83299" y="2953657"/>
            <a:ext cx="66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3.51</a:t>
            </a:r>
            <a:endParaRPr lang="en-ZA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16221" y="3569211"/>
            <a:ext cx="63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4.74</a:t>
            </a:r>
            <a:endParaRPr lang="en-ZA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31453" y="4122056"/>
            <a:ext cx="77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6.64</a:t>
            </a:r>
            <a:endParaRPr lang="en-ZA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117669" y="4847771"/>
            <a:ext cx="66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2.48</a:t>
            </a:r>
            <a:endParaRPr lang="en-ZA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42684" y="841828"/>
            <a:ext cx="33963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How much groundwater is still available?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59393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Water Balance – What happens to recharge?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964500"/>
            <a:ext cx="8033657" cy="57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0457" y="5239658"/>
            <a:ext cx="4310743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009900"/>
                </a:solidFill>
              </a:rPr>
              <a:t>Interflow Dominant – Impact low</a:t>
            </a:r>
          </a:p>
          <a:p>
            <a:r>
              <a:rPr lang="en-ZA" sz="1400" dirty="0" smtClean="0">
                <a:solidFill>
                  <a:srgbClr val="0070C0"/>
                </a:solidFill>
              </a:rPr>
              <a:t>Interflow and groundwater </a:t>
            </a:r>
            <a:r>
              <a:rPr lang="en-ZA" sz="1400" dirty="0" err="1" smtClean="0">
                <a:solidFill>
                  <a:srgbClr val="0070C0"/>
                </a:solidFill>
              </a:rPr>
              <a:t>baseflow</a:t>
            </a:r>
            <a:r>
              <a:rPr lang="en-ZA" sz="1400" dirty="0" smtClean="0">
                <a:solidFill>
                  <a:srgbClr val="0070C0"/>
                </a:solidFill>
              </a:rPr>
              <a:t> - moderate</a:t>
            </a:r>
          </a:p>
          <a:p>
            <a:r>
              <a:rPr lang="en-ZA" sz="1400" dirty="0" smtClean="0">
                <a:solidFill>
                  <a:srgbClr val="00B0F0"/>
                </a:solidFill>
              </a:rPr>
              <a:t>Groundwater </a:t>
            </a:r>
            <a:r>
              <a:rPr lang="en-ZA" sz="1400" dirty="0" err="1" smtClean="0">
                <a:solidFill>
                  <a:srgbClr val="00B0F0"/>
                </a:solidFill>
              </a:rPr>
              <a:t>baseflow</a:t>
            </a:r>
            <a:r>
              <a:rPr lang="en-ZA" sz="1400" dirty="0" smtClean="0">
                <a:solidFill>
                  <a:srgbClr val="00B0F0"/>
                </a:solidFill>
              </a:rPr>
              <a:t>  dominant – Impact high</a:t>
            </a:r>
          </a:p>
          <a:p>
            <a:r>
              <a:rPr lang="en-ZA" sz="1400" dirty="0" smtClean="0">
                <a:solidFill>
                  <a:srgbClr val="66FF33"/>
                </a:solidFill>
              </a:rPr>
              <a:t>Evapotranspiration dominant – Impact low</a:t>
            </a:r>
          </a:p>
          <a:p>
            <a:r>
              <a:rPr lang="en-ZA" sz="1400" dirty="0" smtClean="0">
                <a:solidFill>
                  <a:srgbClr val="FFFFCC"/>
                </a:solidFill>
              </a:rPr>
              <a:t>Evapotranspiration – no impact</a:t>
            </a:r>
            <a:endParaRPr lang="en-ZA" sz="1400" dirty="0">
              <a:solidFill>
                <a:srgbClr val="FFFF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514" y="1175657"/>
            <a:ext cx="37991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How will abstraction affect </a:t>
            </a:r>
            <a:r>
              <a:rPr lang="en-ZA" sz="1400" dirty="0" err="1" smtClean="0"/>
              <a:t>baseflow</a:t>
            </a:r>
            <a:r>
              <a:rPr lang="en-ZA" sz="1400" dirty="0" smtClean="0"/>
              <a:t>?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7069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err="1" smtClean="0">
                <a:solidFill>
                  <a:schemeClr val="bg1"/>
                </a:solidFill>
                <a:latin typeface="Futura Md BT" pitchFamily="34" charset="0"/>
              </a:rPr>
              <a:t>Baseflow</a:t>
            </a:r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 Generation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29" y="831541"/>
            <a:ext cx="7924799" cy="564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3486" y="831541"/>
            <a:ext cx="32149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Total = 273.79 Mm3/a</a:t>
            </a:r>
          </a:p>
          <a:p>
            <a:r>
              <a:rPr lang="en-ZA" dirty="0" smtClean="0">
                <a:solidFill>
                  <a:srgbClr val="00B050"/>
                </a:solidFill>
              </a:rPr>
              <a:t>&lt;1%</a:t>
            </a:r>
          </a:p>
          <a:p>
            <a:r>
              <a:rPr lang="en-ZA" dirty="0" smtClean="0">
                <a:solidFill>
                  <a:srgbClr val="66FF33"/>
                </a:solidFill>
              </a:rPr>
              <a:t>1-5%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5-20%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&gt;20%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943" y="1153886"/>
            <a:ext cx="299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Where does </a:t>
            </a:r>
            <a:r>
              <a:rPr lang="en-ZA" sz="1400" dirty="0" err="1" smtClean="0"/>
              <a:t>baseflow</a:t>
            </a:r>
            <a:r>
              <a:rPr lang="en-ZA" sz="1400" dirty="0" smtClean="0"/>
              <a:t> originate?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42921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1067"/>
            <a:ext cx="9144000" cy="65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943" y="4743378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</a:t>
            </a:r>
            <a:endParaRPr lang="en-ZA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6199" y="4082142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828" y="5399314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884" y="4498032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599" y="4412343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7371" y="4061767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352800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2090" y="1069672"/>
            <a:ext cx="2728684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A &lt;5% largely unmodified</a:t>
            </a:r>
            <a:endParaRPr lang="en-Z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2228" y="1408226"/>
            <a:ext cx="2705099" cy="338554"/>
          </a:xfrm>
          <a:prstGeom prst="rect">
            <a:avLst/>
          </a:prstGeom>
          <a:solidFill>
            <a:srgbClr val="BCFFA7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B 5-20% largely natural</a:t>
            </a:r>
            <a:endParaRPr lang="en-Z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8643" y="63391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b="1" dirty="0" smtClean="0">
                <a:solidFill>
                  <a:schemeClr val="bg1"/>
                </a:solidFill>
              </a:rPr>
              <a:t>Use/aquifer recharge</a:t>
            </a:r>
            <a:endParaRPr lang="en-ZA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228" y="1746780"/>
            <a:ext cx="2705099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C 20-20% largely modified</a:t>
            </a:r>
            <a:endParaRPr lang="en-Z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2454" y="5137964"/>
            <a:ext cx="27976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D 40-65% largely modified</a:t>
            </a:r>
            <a:endParaRPr lang="en-Z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12454" y="5476518"/>
            <a:ext cx="279763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E 60-95% Seriously modified</a:t>
            </a:r>
            <a:endParaRPr lang="en-ZA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12457" y="5806680"/>
            <a:ext cx="279762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F &gt;95% critically </a:t>
            </a:r>
            <a:r>
              <a:rPr lang="en-ZA" sz="1600" dirty="0" err="1" smtClean="0"/>
              <a:t>modied</a:t>
            </a:r>
            <a:endParaRPr lang="en-ZA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3385" y="6249796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 </a:t>
            </a:r>
            <a:r>
              <a:rPr lang="en-ZA" sz="1600" dirty="0" smtClean="0">
                <a:solidFill>
                  <a:srgbClr val="FFFF00"/>
                </a:solidFill>
              </a:rPr>
              <a:t>Scenario 10 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0800" y="364811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</a:t>
            </a:r>
            <a:endParaRPr lang="en-ZA" dirty="0">
              <a:solidFill>
                <a:srgbClr val="FFFF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085" y="4331116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</a:t>
            </a:r>
            <a:endParaRPr lang="en-ZA" dirty="0">
              <a:solidFill>
                <a:srgbClr val="FFFF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1171" y="2656114"/>
            <a:ext cx="4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BCFFA7"/>
                </a:solidFill>
              </a:rPr>
              <a:t>B</a:t>
            </a:r>
            <a:endParaRPr lang="en-ZA" dirty="0">
              <a:solidFill>
                <a:srgbClr val="BCFFA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3342" y="3886199"/>
            <a:ext cx="4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BCFFA7"/>
                </a:solidFill>
              </a:rPr>
              <a:t>B</a:t>
            </a:r>
            <a:endParaRPr lang="en-ZA" dirty="0">
              <a:solidFill>
                <a:srgbClr val="BCFFA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5371" y="4792781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</a:t>
            </a:r>
            <a:endParaRPr lang="en-ZA" dirty="0">
              <a:solidFill>
                <a:srgbClr val="FFFF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6356" y="4934019"/>
            <a:ext cx="4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BCFFA7"/>
                </a:solidFill>
              </a:rPr>
              <a:t>B</a:t>
            </a:r>
            <a:endParaRPr lang="en-ZA" dirty="0">
              <a:solidFill>
                <a:srgbClr val="BCFFA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8342" y="3168301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0856" y="3168300"/>
            <a:ext cx="59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C000"/>
                </a:solidFill>
              </a:rPr>
              <a:t>E</a:t>
            </a:r>
            <a:endParaRPr lang="en-ZA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226" y="2009092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971" y="172154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</a:t>
            </a:r>
            <a:endParaRPr lang="en-ZA" dirty="0">
              <a:solidFill>
                <a:srgbClr val="FFFF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9457" y="2239924"/>
            <a:ext cx="59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C000"/>
                </a:solidFill>
              </a:rPr>
              <a:t>E</a:t>
            </a:r>
            <a:endParaRPr lang="en-ZA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1540" y="2656113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4314" y="2076559"/>
            <a:ext cx="4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BCFFA7"/>
                </a:solidFill>
              </a:rPr>
              <a:t>B</a:t>
            </a:r>
            <a:endParaRPr lang="en-ZA" dirty="0">
              <a:solidFill>
                <a:srgbClr val="BCFFA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3117777"/>
            <a:ext cx="38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FF00"/>
                </a:solidFill>
              </a:rPr>
              <a:t>D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700" b="1" dirty="0" smtClean="0">
                <a:solidFill>
                  <a:schemeClr val="bg1"/>
                </a:solidFill>
                <a:latin typeface="Futura Md BT" pitchFamily="34" charset="0"/>
              </a:rPr>
              <a:t>Groundwater – Present state and recommended </a:t>
            </a:r>
          </a:p>
        </p:txBody>
      </p:sp>
    </p:spTree>
    <p:extLst>
      <p:ext uri="{BB962C8B-B14F-4D97-AF65-F5344CB8AC3E}">
        <p14:creationId xmlns:p14="http://schemas.microsoft.com/office/powerpoint/2010/main" xmlns="" val="4230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1029"/>
            <a:ext cx="9144000" cy="65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Groundwater – RQOs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4" y="907143"/>
            <a:ext cx="1473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Stress Index</a:t>
            </a:r>
            <a:endParaRPr lang="en-ZA" sz="1600" dirty="0"/>
          </a:p>
        </p:txBody>
      </p:sp>
      <p:sp>
        <p:nvSpPr>
          <p:cNvPr id="5" name="Down Arrow 4"/>
          <p:cNvSpPr/>
          <p:nvPr/>
        </p:nvSpPr>
        <p:spPr>
          <a:xfrm>
            <a:off x="4891313" y="1357086"/>
            <a:ext cx="500743" cy="3628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6727371" y="1008743"/>
            <a:ext cx="15022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Groundwater contribution to </a:t>
            </a:r>
            <a:r>
              <a:rPr lang="en-ZA" sz="1600" dirty="0" err="1" smtClean="0"/>
              <a:t>baseflow</a:t>
            </a:r>
            <a:endParaRPr lang="en-ZA" sz="1600" dirty="0"/>
          </a:p>
        </p:txBody>
      </p:sp>
      <p:sp>
        <p:nvSpPr>
          <p:cNvPr id="7" name="Down Arrow 6"/>
          <p:cNvSpPr/>
          <p:nvPr/>
        </p:nvSpPr>
        <p:spPr>
          <a:xfrm rot="2408396">
            <a:off x="6016171" y="1596571"/>
            <a:ext cx="544286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599543" y="5515429"/>
            <a:ext cx="24529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err="1" smtClean="0"/>
              <a:t>Baseflow</a:t>
            </a:r>
            <a:r>
              <a:rPr lang="en-ZA" sz="1600" dirty="0" smtClean="0"/>
              <a:t> contribution to MAR</a:t>
            </a:r>
            <a:endParaRPr lang="en-ZA" sz="1600" dirty="0"/>
          </a:p>
        </p:txBody>
      </p:sp>
      <p:sp>
        <p:nvSpPr>
          <p:cNvPr id="9" name="Right Arrow 8"/>
          <p:cNvSpPr/>
          <p:nvPr/>
        </p:nvSpPr>
        <p:spPr>
          <a:xfrm rot="15703884">
            <a:off x="4513943" y="4985657"/>
            <a:ext cx="377371" cy="3628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432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235651"/>
              </p:ext>
            </p:extLst>
          </p:nvPr>
        </p:nvGraphicFramePr>
        <p:xfrm>
          <a:off x="399143" y="765628"/>
          <a:ext cx="8548914" cy="57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48"/>
                <a:gridCol w="820666"/>
                <a:gridCol w="7010400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River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RQO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 smtClean="0"/>
                        <a:t>Letaba</a:t>
                      </a:r>
                      <a:endParaRPr lang="en-ZA" sz="1200" dirty="0" smtClean="0"/>
                    </a:p>
                    <a:p>
                      <a:r>
                        <a:rPr lang="en-ZA" sz="1200" dirty="0" smtClean="0"/>
                        <a:t>lower Gr + </a:t>
                      </a:r>
                      <a:r>
                        <a:rPr lang="en-ZA" sz="1200" dirty="0" err="1" smtClean="0"/>
                        <a:t>klein</a:t>
                      </a:r>
                      <a:r>
                        <a:rPr lang="en-ZA" sz="1200" dirty="0" smtClean="0"/>
                        <a:t> </a:t>
                      </a:r>
                      <a:r>
                        <a:rPr lang="en-ZA" sz="1200" dirty="0" err="1" smtClean="0"/>
                        <a:t>Letaba</a:t>
                      </a:r>
                      <a:r>
                        <a:rPr lang="en-ZA" sz="1200" dirty="0" smtClean="0"/>
                        <a:t> </a:t>
                      </a:r>
                    </a:p>
                    <a:p>
                      <a:r>
                        <a:rPr lang="en-ZA" sz="1200" dirty="0" err="1" smtClean="0"/>
                        <a:t>Nsama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Groundwater is underutilised</a:t>
                      </a:r>
                      <a:r>
                        <a:rPr lang="en-ZA" sz="1600" baseline="0" dirty="0" smtClean="0"/>
                        <a:t> and can be utilised up to the Harvest Potential with little to no impact on </a:t>
                      </a:r>
                      <a:r>
                        <a:rPr lang="en-ZA" sz="1600" baseline="0" dirty="0" err="1" smtClean="0"/>
                        <a:t>baseflow</a:t>
                      </a:r>
                      <a:endParaRPr lang="en-Z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Klein </a:t>
                      </a:r>
                      <a:r>
                        <a:rPr lang="en-ZA" sz="1200" dirty="0" err="1" smtClean="0"/>
                        <a:t>letaba</a:t>
                      </a:r>
                      <a:endParaRPr lang="en-ZA" sz="1200" dirty="0" smtClean="0"/>
                    </a:p>
                    <a:p>
                      <a:r>
                        <a:rPr lang="en-ZA" sz="1200" dirty="0" err="1" smtClean="0"/>
                        <a:t>Molototsi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use is low </a:t>
                      </a:r>
                      <a:r>
                        <a:rPr lang="en-ZA" sz="1600" baseline="0" dirty="0" smtClean="0"/>
                        <a:t>and can be utilised up to the Harvest Potential with little to no impact on </a:t>
                      </a:r>
                      <a:r>
                        <a:rPr lang="en-ZA" sz="1600" baseline="0" dirty="0" err="1" smtClean="0"/>
                        <a:t>baseflow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err="1" smtClean="0"/>
                        <a:t>Molototsi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moderately utilised. Abstraction can</a:t>
                      </a:r>
                      <a:r>
                        <a:rPr lang="en-ZA" sz="1600" baseline="0" dirty="0" smtClean="0"/>
                        <a:t> be increased up to the Harvest Potential with  little or </a:t>
                      </a:r>
                      <a:r>
                        <a:rPr lang="en-ZA" sz="1600" dirty="0" smtClean="0"/>
                        <a:t>limited </a:t>
                      </a:r>
                      <a:r>
                        <a:rPr lang="en-ZA" sz="1600" baseline="0" dirty="0" smtClean="0"/>
                        <a:t>impact on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.</a:t>
                      </a:r>
                      <a:endParaRPr lang="en-Z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Gr</a:t>
                      </a:r>
                      <a:r>
                        <a:rPr lang="en-ZA" sz="1200" baseline="0" dirty="0" smtClean="0"/>
                        <a:t> </a:t>
                      </a:r>
                      <a:r>
                        <a:rPr lang="en-ZA" sz="1200" baseline="0" dirty="0" err="1" smtClean="0"/>
                        <a:t>letaba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underutilised. </a:t>
                      </a:r>
                      <a:r>
                        <a:rPr lang="en-ZA" sz="1600" baseline="0" dirty="0" smtClean="0"/>
                        <a:t> Abstraction impacts </a:t>
                      </a:r>
                      <a:r>
                        <a:rPr lang="en-ZA" sz="1600" baseline="0" dirty="0" err="1" smtClean="0"/>
                        <a:t>signifcantly</a:t>
                      </a:r>
                      <a:r>
                        <a:rPr lang="en-ZA" sz="1600" baseline="0" dirty="0" smtClean="0"/>
                        <a:t> on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and this region is one of the most significant sources of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in the </a:t>
                      </a:r>
                      <a:r>
                        <a:rPr lang="en-ZA" sz="1600" baseline="0" dirty="0" err="1" smtClean="0"/>
                        <a:t>Letaba</a:t>
                      </a:r>
                      <a:r>
                        <a:rPr lang="en-ZA" sz="1600" baseline="0" dirty="0" smtClean="0"/>
                        <a:t> system. Hence further investigations as to the impact of abstraction are required before any significant increase takes place.</a:t>
                      </a:r>
                      <a:endParaRPr lang="en-Z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Gr </a:t>
                      </a:r>
                      <a:r>
                        <a:rPr lang="en-ZA" sz="1200" dirty="0" err="1" smtClean="0"/>
                        <a:t>letaba</a:t>
                      </a:r>
                      <a:endParaRPr lang="en-ZA" sz="1200" dirty="0" smtClean="0"/>
                    </a:p>
                    <a:p>
                      <a:r>
                        <a:rPr lang="en-ZA" sz="1200" dirty="0" err="1" smtClean="0"/>
                        <a:t>Letsitele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moderately to heavily utilised. </a:t>
                      </a:r>
                      <a:r>
                        <a:rPr lang="en-ZA" sz="1600" baseline="0" dirty="0" smtClean="0"/>
                        <a:t>Abstraction impacts </a:t>
                      </a:r>
                      <a:r>
                        <a:rPr lang="en-ZA" sz="1600" baseline="0" dirty="0" err="1" smtClean="0"/>
                        <a:t>signifcantly</a:t>
                      </a:r>
                      <a:r>
                        <a:rPr lang="en-ZA" sz="1600" baseline="0" dirty="0" smtClean="0"/>
                        <a:t> on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and this region is one of the most significant sources of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in the </a:t>
                      </a:r>
                      <a:r>
                        <a:rPr lang="en-ZA" sz="1600" baseline="0" dirty="0" err="1" smtClean="0"/>
                        <a:t>Letaba</a:t>
                      </a:r>
                      <a:r>
                        <a:rPr lang="en-ZA" sz="1600" baseline="0" dirty="0" smtClean="0"/>
                        <a:t> system. Further investigations as to the impact of abstraction are required before any additional a</a:t>
                      </a:r>
                      <a:r>
                        <a:rPr lang="en-ZA" sz="1600" dirty="0" smtClean="0"/>
                        <a:t>bstraction takes place. </a:t>
                      </a:r>
                      <a:endParaRPr lang="en-Z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Klein </a:t>
                      </a:r>
                      <a:r>
                        <a:rPr lang="en-ZA" sz="1200" dirty="0" err="1" smtClean="0"/>
                        <a:t>letaba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Groundwater is underutilised. </a:t>
                      </a:r>
                      <a:r>
                        <a:rPr lang="en-ZA" sz="1600" baseline="0" dirty="0" smtClean="0"/>
                        <a:t> Abstraction impacts </a:t>
                      </a:r>
                      <a:r>
                        <a:rPr lang="en-ZA" sz="1600" baseline="0" dirty="0" err="1" smtClean="0"/>
                        <a:t>signifcantly</a:t>
                      </a:r>
                      <a:r>
                        <a:rPr lang="en-ZA" sz="1600" baseline="0" dirty="0" smtClean="0"/>
                        <a:t> on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locally as the region is not a significant source of </a:t>
                      </a:r>
                      <a:r>
                        <a:rPr lang="en-ZA" sz="1600" baseline="0" dirty="0" err="1" smtClean="0"/>
                        <a:t>baseflow</a:t>
                      </a:r>
                      <a:r>
                        <a:rPr lang="en-ZA" sz="1600" baseline="0" dirty="0" smtClean="0"/>
                        <a:t> to the </a:t>
                      </a:r>
                      <a:r>
                        <a:rPr lang="en-ZA" sz="1600" baseline="0" dirty="0" err="1" smtClean="0"/>
                        <a:t>letaba</a:t>
                      </a:r>
                      <a:r>
                        <a:rPr lang="en-ZA" sz="1600" baseline="0" dirty="0" smtClean="0"/>
                        <a:t> system. Abstraction can be increased depending on low flow requirements in the </a:t>
                      </a:r>
                      <a:r>
                        <a:rPr lang="en-ZA" sz="1600" baseline="0" dirty="0" err="1" smtClean="0"/>
                        <a:t>klein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baseline="0" dirty="0" err="1" smtClean="0"/>
                        <a:t>letaba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0571" y="1277257"/>
            <a:ext cx="360000" cy="288000"/>
          </a:xfrm>
          <a:prstGeom prst="rect">
            <a:avLst/>
          </a:prstGeom>
          <a:solidFill>
            <a:srgbClr val="0000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580571" y="2333171"/>
            <a:ext cx="360000" cy="28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80571" y="2931885"/>
            <a:ext cx="360000" cy="288000"/>
          </a:xfrm>
          <a:prstGeom prst="rect">
            <a:avLst/>
          </a:prstGeom>
          <a:solidFill>
            <a:srgbClr val="AA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80571" y="3585028"/>
            <a:ext cx="36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580571" y="4753429"/>
            <a:ext cx="360000" cy="288000"/>
          </a:xfrm>
          <a:prstGeom prst="rect">
            <a:avLst/>
          </a:prstGeom>
          <a:solidFill>
            <a:srgbClr val="FFF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580571" y="5595256"/>
            <a:ext cx="360000" cy="28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0" y="18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smtClean="0">
                <a:solidFill>
                  <a:schemeClr val="bg1"/>
                </a:solidFill>
                <a:latin typeface="Futura Md BT" pitchFamily="34" charset="0"/>
              </a:rPr>
              <a:t>Narrative Groundwater </a:t>
            </a:r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– RQOs</a:t>
            </a:r>
          </a:p>
        </p:txBody>
      </p:sp>
    </p:spTree>
    <p:extLst>
      <p:ext uri="{BB962C8B-B14F-4D97-AF65-F5344CB8AC3E}">
        <p14:creationId xmlns:p14="http://schemas.microsoft.com/office/powerpoint/2010/main" xmlns="" val="15173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681</Words>
  <Application>Microsoft Office PowerPoint</Application>
  <PresentationFormat>On-screen Show (4:3)</PresentationFormat>
  <Paragraphs>154</Paragraphs>
  <Slides>10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nengovhelar</cp:lastModifiedBy>
  <cp:revision>166</cp:revision>
  <cp:lastPrinted>2013-10-30T08:24:30Z</cp:lastPrinted>
  <dcterms:created xsi:type="dcterms:W3CDTF">2012-08-01T10:33:21Z</dcterms:created>
  <dcterms:modified xsi:type="dcterms:W3CDTF">2014-03-18T13:24:28Z</dcterms:modified>
</cp:coreProperties>
</file>