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Default Extension="jpg" ContentType="image/jp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</p:sldIdLst>
  <p:sldSz cx="9144000" cy="6858000"/>
  <p:notesSz cx="9144000" cy="6858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Relationship Id="rId77" Type="http://schemas.openxmlformats.org/officeDocument/2006/relationships/slide" Target="slides/slide72.xml"/><Relationship Id="rId78" Type="http://schemas.openxmlformats.org/officeDocument/2006/relationships/slide" Target="slides/slide73.xml"/><Relationship Id="rId79" Type="http://schemas.openxmlformats.org/officeDocument/2006/relationships/slide" Target="slides/slide74.xml"/><Relationship Id="rId80" Type="http://schemas.openxmlformats.org/officeDocument/2006/relationships/slide" Target="slides/slide75.xml"/><Relationship Id="rId81" Type="http://schemas.openxmlformats.org/officeDocument/2006/relationships/slide" Target="slides/slide76.xml"/><Relationship Id="rId82" Type="http://schemas.openxmlformats.org/officeDocument/2006/relationships/slide" Target="slides/slide77.xml"/><Relationship Id="rId83" Type="http://schemas.openxmlformats.org/officeDocument/2006/relationships/slide" Target="slides/slide78.xml"/><Relationship Id="rId84" Type="http://schemas.openxmlformats.org/officeDocument/2006/relationships/slide" Target="slides/slide79.xml"/><Relationship Id="rId85" Type="http://schemas.openxmlformats.org/officeDocument/2006/relationships/slide" Target="slides/slide80.xml"/><Relationship Id="rId86" Type="http://schemas.openxmlformats.org/officeDocument/2006/relationships/slide" Target="slides/slide81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17375E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44780">
              <a:lnSpc>
                <a:spcPts val="1650"/>
              </a:lnSpc>
            </a:pPr>
            <a:fld id="{81D60167-4931-47E6-BA6A-407CBD079E47}" type="slidenum">
              <a:rPr dirty="0" spc="-50">
                <a:solidFill>
                  <a:srgbClr val="17375E"/>
                </a:solidFill>
              </a:rPr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7375E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44780">
              <a:lnSpc>
                <a:spcPts val="1650"/>
              </a:lnSpc>
            </a:pPr>
            <a:fld id="{81D60167-4931-47E6-BA6A-407CBD079E47}" type="slidenum">
              <a:rPr dirty="0" spc="-50">
                <a:solidFill>
                  <a:srgbClr val="17375E"/>
                </a:solidFill>
              </a:rPr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3999" cy="847674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73380" y="109728"/>
            <a:ext cx="8413242" cy="45491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7375E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44780">
              <a:lnSpc>
                <a:spcPts val="1650"/>
              </a:lnSpc>
            </a:pPr>
            <a:fld id="{81D60167-4931-47E6-BA6A-407CBD079E47}" type="slidenum">
              <a:rPr dirty="0" spc="-50">
                <a:solidFill>
                  <a:srgbClr val="17375E"/>
                </a:solidFill>
              </a:rPr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7375E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44780">
              <a:lnSpc>
                <a:spcPts val="1650"/>
              </a:lnSpc>
            </a:pPr>
            <a:fld id="{81D60167-4931-47E6-BA6A-407CBD079E47}" type="slidenum">
              <a:rPr dirty="0" spc="-50">
                <a:solidFill>
                  <a:srgbClr val="17375E"/>
                </a:solidFill>
              </a:rPr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44780">
              <a:lnSpc>
                <a:spcPts val="1650"/>
              </a:lnSpc>
            </a:pPr>
            <a:fld id="{81D60167-4931-47E6-BA6A-407CBD079E47}" type="slidenum">
              <a:rPr dirty="0" spc="-50">
                <a:solidFill>
                  <a:srgbClr val="17375E"/>
                </a:solidFill>
              </a:rPr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92747" y="563626"/>
            <a:ext cx="7436167" cy="4262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17375E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58216" y="2024443"/>
            <a:ext cx="4385310" cy="2981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689213" y="6233388"/>
            <a:ext cx="295275" cy="3698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44780">
              <a:lnSpc>
                <a:spcPts val="1650"/>
              </a:lnSpc>
            </a:pPr>
            <a:fld id="{81D60167-4931-47E6-BA6A-407CBD079E47}" type="slidenum">
              <a:rPr dirty="0" spc="-50">
                <a:solidFill>
                  <a:srgbClr val="17375E"/>
                </a:solidFill>
              </a:rPr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3.png"/><Relationship Id="rId4" Type="http://schemas.openxmlformats.org/officeDocument/2006/relationships/image" Target="../media/image22.jpg"/><Relationship Id="rId5" Type="http://schemas.openxmlformats.org/officeDocument/2006/relationships/image" Target="../media/image23.pn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24.png"/><Relationship Id="rId4" Type="http://schemas.openxmlformats.org/officeDocument/2006/relationships/image" Target="../media/image25.jp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3.pn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3.png"/><Relationship Id="rId4" Type="http://schemas.openxmlformats.org/officeDocument/2006/relationships/image" Target="../media/image26.jp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13.png"/><Relationship Id="rId4" Type="http://schemas.openxmlformats.org/officeDocument/2006/relationships/image" Target="../media/image22.jpg"/><Relationship Id="rId5" Type="http://schemas.openxmlformats.org/officeDocument/2006/relationships/image" Target="../media/image27.pn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28.jp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29.jp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30.jp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13.png"/><Relationship Id="rId4" Type="http://schemas.openxmlformats.org/officeDocument/2006/relationships/image" Target="../media/image22.jpg"/><Relationship Id="rId5" Type="http://schemas.openxmlformats.org/officeDocument/2006/relationships/image" Target="../media/image27.pn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31.jpg"/><Relationship Id="rId4" Type="http://schemas.openxmlformats.org/officeDocument/2006/relationships/image" Target="../media/image32.jp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33.jpg"/><Relationship Id="rId4" Type="http://schemas.openxmlformats.org/officeDocument/2006/relationships/image" Target="../media/image34.jpg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35.jp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36.jpg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37.jpg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38.jpg"/><Relationship Id="rId4" Type="http://schemas.openxmlformats.org/officeDocument/2006/relationships/image" Target="../media/image39.jpg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40.jpg"/></Relationships>
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41.jpg"/><Relationship Id="rId4" Type="http://schemas.openxmlformats.org/officeDocument/2006/relationships/image" Target="../media/image42.jpg"/></Relationships>
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3" Type="http://schemas.openxmlformats.org/officeDocument/2006/relationships/image" Target="../media/image13.png"/></Relationships>
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13.png"/><Relationship Id="rId4" Type="http://schemas.openxmlformats.org/officeDocument/2006/relationships/image" Target="../media/image23.png"/><Relationship Id="rId5" Type="http://schemas.openxmlformats.org/officeDocument/2006/relationships/image" Target="../media/image43.png"/><Relationship Id="rId6" Type="http://schemas.openxmlformats.org/officeDocument/2006/relationships/image" Target="../media/image21.jpg"/><Relationship Id="rId7" Type="http://schemas.openxmlformats.org/officeDocument/2006/relationships/image" Target="../media/image44.jpg"/></Relationships>
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13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13.png"/><Relationship Id="rId4" Type="http://schemas.openxmlformats.org/officeDocument/2006/relationships/image" Target="../media/image45.jpg"/><Relationship Id="rId5" Type="http://schemas.openxmlformats.org/officeDocument/2006/relationships/image" Target="../media/image46.jpg"/><Relationship Id="rId6" Type="http://schemas.openxmlformats.org/officeDocument/2006/relationships/image" Target="../media/image47.jpg"/><Relationship Id="rId7" Type="http://schemas.openxmlformats.org/officeDocument/2006/relationships/image" Target="../media/image48.jpg"/></Relationships>
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9.png"/><Relationship Id="rId3" Type="http://schemas.openxmlformats.org/officeDocument/2006/relationships/image" Target="../media/image13.png"/><Relationship Id="rId4" Type="http://schemas.openxmlformats.org/officeDocument/2006/relationships/image" Target="../media/image50.jpg"/><Relationship Id="rId5" Type="http://schemas.openxmlformats.org/officeDocument/2006/relationships/image" Target="../media/image51.png"/><Relationship Id="rId6" Type="http://schemas.openxmlformats.org/officeDocument/2006/relationships/hyperlink" Target="https://www.dws.gov.za/wem/currentstudies/doc/Status%20Quo%20SWSA_gw%20Report.pdf" TargetMode="External"/><Relationship Id="rId7" Type="http://schemas.openxmlformats.org/officeDocument/2006/relationships/hyperlink" Target="https://www.dws.gov.za/wem/currentstudies/doc/Appendix_%2037%20SWSA_gw.pdf" TargetMode="External"/></Relationships>

</file>

<file path=ppt/slides/_rels/slide3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2.png"/><Relationship Id="rId3" Type="http://schemas.openxmlformats.org/officeDocument/2006/relationships/image" Target="../media/image2.png"/><Relationship Id="rId4" Type="http://schemas.openxmlformats.org/officeDocument/2006/relationships/image" Target="../media/image13.png"/></Relationships>

</file>

<file path=ppt/slides/_rels/slide3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Relationship Id="rId3" Type="http://schemas.openxmlformats.org/officeDocument/2006/relationships/image" Target="../media/image53.png"/></Relationships>

</file>

<file path=ppt/slides/_rels/slide3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54.png"/><Relationship Id="rId4" Type="http://schemas.openxmlformats.org/officeDocument/2006/relationships/image" Target="../media/image14.jpg"/></Relationships>

</file>

<file path=ppt/slides/_rels/slide3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54.png"/></Relationships>

</file>

<file path=ppt/slides/_rels/slide3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/Relationships>

</file>

<file path=ppt/slides/_rels/slide3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54.png"/><Relationship Id="rId4" Type="http://schemas.openxmlformats.org/officeDocument/2006/relationships/image" Target="../media/image58.jpg"/><Relationship Id="rId5" Type="http://schemas.openxmlformats.org/officeDocument/2006/relationships/image" Target="../media/image59.jpg"/></Relationships>

</file>

<file path=ppt/slides/_rels/slide3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54.png"/><Relationship Id="rId4" Type="http://schemas.openxmlformats.org/officeDocument/2006/relationships/image" Target="../media/image60.jpg"/><Relationship Id="rId5" Type="http://schemas.openxmlformats.org/officeDocument/2006/relationships/image" Target="../media/image61.png"/><Relationship Id="rId6" Type="http://schemas.openxmlformats.org/officeDocument/2006/relationships/image" Target="../media/image62.png"/></Relationships>

</file>

<file path=ppt/slides/_rels/slide3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54.png"/><Relationship Id="rId4" Type="http://schemas.openxmlformats.org/officeDocument/2006/relationships/image" Target="../media/image61.png"/><Relationship Id="rId5" Type="http://schemas.openxmlformats.org/officeDocument/2006/relationships/image" Target="../media/image63.png"/><Relationship Id="rId6" Type="http://schemas.openxmlformats.org/officeDocument/2006/relationships/image" Target="../media/image59.jpg"/><Relationship Id="rId7" Type="http://schemas.openxmlformats.org/officeDocument/2006/relationships/image" Target="../media/image64.png"/><Relationship Id="rId8" Type="http://schemas.openxmlformats.org/officeDocument/2006/relationships/image" Target="../media/image65.png"/><Relationship Id="rId9" Type="http://schemas.openxmlformats.org/officeDocument/2006/relationships/image" Target="../media/image66.png"/><Relationship Id="rId10" Type="http://schemas.openxmlformats.org/officeDocument/2006/relationships/image" Target="../media/image67.png"/><Relationship Id="rId11" Type="http://schemas.openxmlformats.org/officeDocument/2006/relationships/image" Target="../media/image68.pn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4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54.png"/><Relationship Id="rId4" Type="http://schemas.openxmlformats.org/officeDocument/2006/relationships/image" Target="../media/image69.jpg"/><Relationship Id="rId5" Type="http://schemas.openxmlformats.org/officeDocument/2006/relationships/image" Target="../media/image70.jpg"/><Relationship Id="rId6" Type="http://schemas.openxmlformats.org/officeDocument/2006/relationships/image" Target="../media/image71.jpg"/></Relationships>

</file>

<file path=ppt/slides/_rels/slide4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3" Type="http://schemas.openxmlformats.org/officeDocument/2006/relationships/image" Target="../media/image54.png"/><Relationship Id="rId4" Type="http://schemas.openxmlformats.org/officeDocument/2006/relationships/image" Target="../media/image72.jpg"/></Relationships>

</file>

<file path=ppt/slides/_rels/slide4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3" Type="http://schemas.openxmlformats.org/officeDocument/2006/relationships/image" Target="../media/image54.png"/><Relationship Id="rId4" Type="http://schemas.openxmlformats.org/officeDocument/2006/relationships/image" Target="../media/image73.jpg"/><Relationship Id="rId5" Type="http://schemas.openxmlformats.org/officeDocument/2006/relationships/image" Target="../media/image74.jpg"/><Relationship Id="rId6" Type="http://schemas.openxmlformats.org/officeDocument/2006/relationships/image" Target="../media/image75.jpg"/><Relationship Id="rId7" Type="http://schemas.openxmlformats.org/officeDocument/2006/relationships/image" Target="../media/image76.jpg"/><Relationship Id="rId8" Type="http://schemas.openxmlformats.org/officeDocument/2006/relationships/image" Target="../media/image77.jpg"/></Relationships>

</file>

<file path=ppt/slides/_rels/slide4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54.png"/></Relationships>

</file>

<file path=ppt/slides/_rels/slide4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3" Type="http://schemas.openxmlformats.org/officeDocument/2006/relationships/image" Target="../media/image54.png"/></Relationships>

</file>

<file path=ppt/slides/_rels/slide4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54.png"/><Relationship Id="rId4" Type="http://schemas.openxmlformats.org/officeDocument/2006/relationships/image" Target="../media/image78.jpg"/></Relationships>

</file>

<file path=ppt/slides/_rels/slide4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54.png"/></Relationships>

</file>

<file path=ppt/slides/_rels/slide4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54.png"/></Relationships>

</file>

<file path=ppt/slides/_rels/slide4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54.png"/></Relationships>

</file>

<file path=ppt/slides/_rels/slide4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54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hyperlink" Target="https://www.dws.gov.za/wem/currentstudies/default.aspx" TargetMode="External"/><Relationship Id="rId5" Type="http://schemas.openxmlformats.org/officeDocument/2006/relationships/image" Target="../media/image8.jpg"/><Relationship Id="rId6" Type="http://schemas.openxmlformats.org/officeDocument/2006/relationships/image" Target="../media/image9.jpg"/><Relationship Id="rId7" Type="http://schemas.openxmlformats.org/officeDocument/2006/relationships/image" Target="../media/image10.jpg"/></Relationships>

</file>

<file path=ppt/slides/_rels/slide5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54.png"/></Relationships>

</file>

<file path=ppt/slides/_rels/slide5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2.png"/><Relationship Id="rId3" Type="http://schemas.openxmlformats.org/officeDocument/2006/relationships/image" Target="../media/image2.png"/><Relationship Id="rId4" Type="http://schemas.openxmlformats.org/officeDocument/2006/relationships/image" Target="../media/image54.png"/></Relationships>

</file>

<file path=ppt/slides/_rels/slide5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54.png"/></Relationships>

</file>

<file path=ppt/slides/_rels/slide5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2.png"/><Relationship Id="rId3" Type="http://schemas.openxmlformats.org/officeDocument/2006/relationships/image" Target="../media/image2.png"/><Relationship Id="rId4" Type="http://schemas.openxmlformats.org/officeDocument/2006/relationships/image" Target="../media/image54.png"/></Relationships>

</file>

<file path=ppt/slides/_rels/slide5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54.png"/><Relationship Id="rId4" Type="http://schemas.openxmlformats.org/officeDocument/2006/relationships/image" Target="../media/image78.jp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7" Type="http://schemas.openxmlformats.org/officeDocument/2006/relationships/image" Target="../media/image81.png"/></Relationships>

</file>

<file path=ppt/slides/_rels/slide5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54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/Relationships>

</file>

<file path=ppt/slides/_rels/slide5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3" Type="http://schemas.openxmlformats.org/officeDocument/2006/relationships/image" Target="../media/image54.png"/></Relationships>

</file>

<file path=ppt/slides/_rels/slide5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jpg"/><Relationship Id="rId3" Type="http://schemas.openxmlformats.org/officeDocument/2006/relationships/image" Target="../media/image2.png"/><Relationship Id="rId4" Type="http://schemas.openxmlformats.org/officeDocument/2006/relationships/image" Target="../media/image54.png"/><Relationship Id="rId5" Type="http://schemas.openxmlformats.org/officeDocument/2006/relationships/image" Target="../media/image85.jpg"/><Relationship Id="rId6" Type="http://schemas.openxmlformats.org/officeDocument/2006/relationships/image" Target="../media/image86.png"/><Relationship Id="rId7" Type="http://schemas.openxmlformats.org/officeDocument/2006/relationships/image" Target="../media/image87.png"/><Relationship Id="rId8" Type="http://schemas.openxmlformats.org/officeDocument/2006/relationships/image" Target="../media/image88.png"/><Relationship Id="rId9" Type="http://schemas.openxmlformats.org/officeDocument/2006/relationships/image" Target="../media/image89.png"/><Relationship Id="rId10" Type="http://schemas.openxmlformats.org/officeDocument/2006/relationships/image" Target="../media/image90.png"/><Relationship Id="rId11" Type="http://schemas.openxmlformats.org/officeDocument/2006/relationships/image" Target="../media/image91.png"/></Relationships>

</file>

<file path=ppt/slides/_rels/slide5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jpg"/><Relationship Id="rId3" Type="http://schemas.openxmlformats.org/officeDocument/2006/relationships/image" Target="../media/image2.png"/><Relationship Id="rId4" Type="http://schemas.openxmlformats.org/officeDocument/2006/relationships/image" Target="../media/image54.png"/><Relationship Id="rId5" Type="http://schemas.openxmlformats.org/officeDocument/2006/relationships/image" Target="../media/image93.jpg"/><Relationship Id="rId6" Type="http://schemas.openxmlformats.org/officeDocument/2006/relationships/image" Target="../media/image94.png"/><Relationship Id="rId7" Type="http://schemas.openxmlformats.org/officeDocument/2006/relationships/image" Target="../media/image95.jpg"/><Relationship Id="rId8" Type="http://schemas.openxmlformats.org/officeDocument/2006/relationships/image" Target="../media/image96.png"/><Relationship Id="rId9" Type="http://schemas.openxmlformats.org/officeDocument/2006/relationships/image" Target="../media/image97.png"/><Relationship Id="rId10" Type="http://schemas.openxmlformats.org/officeDocument/2006/relationships/image" Target="../media/image98.png"/><Relationship Id="rId11" Type="http://schemas.openxmlformats.org/officeDocument/2006/relationships/image" Target="../media/image99.png"/><Relationship Id="rId12" Type="http://schemas.openxmlformats.org/officeDocument/2006/relationships/image" Target="../media/image100.png"/><Relationship Id="rId13" Type="http://schemas.openxmlformats.org/officeDocument/2006/relationships/image" Target="../media/image84.jpg"/></Relationships>

</file>

<file path=ppt/slides/_rels/slide5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54.png"/><Relationship Id="rId4" Type="http://schemas.openxmlformats.org/officeDocument/2006/relationships/image" Target="../media/image95.jpg"/><Relationship Id="rId5" Type="http://schemas.openxmlformats.org/officeDocument/2006/relationships/image" Target="../media/image101.png"/><Relationship Id="rId6" Type="http://schemas.openxmlformats.org/officeDocument/2006/relationships/image" Target="../media/image102.png"/><Relationship Id="rId7" Type="http://schemas.openxmlformats.org/officeDocument/2006/relationships/image" Target="../media/image103.png"/><Relationship Id="rId8" Type="http://schemas.openxmlformats.org/officeDocument/2006/relationships/image" Target="../media/image104.png"/><Relationship Id="rId9" Type="http://schemas.openxmlformats.org/officeDocument/2006/relationships/image" Target="../media/image105.png"/><Relationship Id="rId10" Type="http://schemas.openxmlformats.org/officeDocument/2006/relationships/image" Target="../media/image106.png"/><Relationship Id="rId11" Type="http://schemas.openxmlformats.org/officeDocument/2006/relationships/image" Target="../media/image107.png"/><Relationship Id="rId12" Type="http://schemas.openxmlformats.org/officeDocument/2006/relationships/image" Target="../media/image108.png"/><Relationship Id="rId13" Type="http://schemas.openxmlformats.org/officeDocument/2006/relationships/image" Target="../media/image109.png"/><Relationship Id="rId14" Type="http://schemas.openxmlformats.org/officeDocument/2006/relationships/image" Target="../media/image110.png"/><Relationship Id="rId15" Type="http://schemas.openxmlformats.org/officeDocument/2006/relationships/image" Target="../media/image111.png"/><Relationship Id="rId16" Type="http://schemas.openxmlformats.org/officeDocument/2006/relationships/image" Target="../media/image112.png"/><Relationship Id="rId17" Type="http://schemas.openxmlformats.org/officeDocument/2006/relationships/image" Target="../media/image113.png"/><Relationship Id="rId18" Type="http://schemas.openxmlformats.org/officeDocument/2006/relationships/image" Target="../media/image114.jpg"/><Relationship Id="rId19" Type="http://schemas.openxmlformats.org/officeDocument/2006/relationships/image" Target="../media/image115.jpg"/><Relationship Id="rId20" Type="http://schemas.openxmlformats.org/officeDocument/2006/relationships/image" Target="../media/image116.jpg"/><Relationship Id="rId21" Type="http://schemas.openxmlformats.org/officeDocument/2006/relationships/image" Target="../media/image117.jp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s/_rels/slide6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54.png"/><Relationship Id="rId4" Type="http://schemas.openxmlformats.org/officeDocument/2006/relationships/image" Target="../media/image118.png"/><Relationship Id="rId5" Type="http://schemas.openxmlformats.org/officeDocument/2006/relationships/image" Target="../media/image119.png"/><Relationship Id="rId6" Type="http://schemas.openxmlformats.org/officeDocument/2006/relationships/image" Target="../media/image120.png"/><Relationship Id="rId7" Type="http://schemas.openxmlformats.org/officeDocument/2006/relationships/image" Target="../media/image121.png"/></Relationships>

</file>

<file path=ppt/slides/_rels/slide6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54.png"/><Relationship Id="rId4" Type="http://schemas.openxmlformats.org/officeDocument/2006/relationships/image" Target="../media/image122.png"/><Relationship Id="rId5" Type="http://schemas.openxmlformats.org/officeDocument/2006/relationships/image" Target="../media/image123.png"/><Relationship Id="rId6" Type="http://schemas.openxmlformats.org/officeDocument/2006/relationships/image" Target="../media/image124.png"/><Relationship Id="rId7" Type="http://schemas.openxmlformats.org/officeDocument/2006/relationships/image" Target="../media/image125.png"/><Relationship Id="rId8" Type="http://schemas.openxmlformats.org/officeDocument/2006/relationships/image" Target="../media/image126.png"/></Relationships>

</file>

<file path=ppt/slides/_rels/slide6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54.png"/></Relationships>

</file>

<file path=ppt/slides/_rels/slide6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54.png"/><Relationship Id="rId4" Type="http://schemas.openxmlformats.org/officeDocument/2006/relationships/image" Target="../media/image127.png"/><Relationship Id="rId5" Type="http://schemas.openxmlformats.org/officeDocument/2006/relationships/image" Target="../media/image128.png"/></Relationships>

</file>

<file path=ppt/slides/_rels/slide6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7.png"/><Relationship Id="rId3" Type="http://schemas.openxmlformats.org/officeDocument/2006/relationships/image" Target="../media/image129.jpg"/><Relationship Id="rId4" Type="http://schemas.openxmlformats.org/officeDocument/2006/relationships/image" Target="../media/image130.jpg"/><Relationship Id="rId5" Type="http://schemas.openxmlformats.org/officeDocument/2006/relationships/image" Target="../media/image131.jpg"/><Relationship Id="rId6" Type="http://schemas.openxmlformats.org/officeDocument/2006/relationships/image" Target="../media/image132.png"/><Relationship Id="rId7" Type="http://schemas.openxmlformats.org/officeDocument/2006/relationships/image" Target="../media/image133.jpg"/><Relationship Id="rId8" Type="http://schemas.openxmlformats.org/officeDocument/2006/relationships/image" Target="../media/image134.png"/></Relationships>

</file>

<file path=ppt/slides/_rels/slide6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54.png"/><Relationship Id="rId4" Type="http://schemas.openxmlformats.org/officeDocument/2006/relationships/image" Target="../media/image135.png"/><Relationship Id="rId5" Type="http://schemas.openxmlformats.org/officeDocument/2006/relationships/image" Target="../media/image136.jpg"/></Relationships>

</file>

<file path=ppt/slides/_rels/slide6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54.png"/><Relationship Id="rId4" Type="http://schemas.openxmlformats.org/officeDocument/2006/relationships/image" Target="../media/image137.jpg"/><Relationship Id="rId5" Type="http://schemas.openxmlformats.org/officeDocument/2006/relationships/image" Target="../media/image138.png"/><Relationship Id="rId6" Type="http://schemas.openxmlformats.org/officeDocument/2006/relationships/image" Target="../media/image139.png"/><Relationship Id="rId7" Type="http://schemas.openxmlformats.org/officeDocument/2006/relationships/image" Target="../media/image140.png"/><Relationship Id="rId8" Type="http://schemas.openxmlformats.org/officeDocument/2006/relationships/image" Target="../media/image141.png"/><Relationship Id="rId9" Type="http://schemas.openxmlformats.org/officeDocument/2006/relationships/image" Target="../media/image142.png"/><Relationship Id="rId10" Type="http://schemas.openxmlformats.org/officeDocument/2006/relationships/image" Target="../media/image143.png"/><Relationship Id="rId11" Type="http://schemas.openxmlformats.org/officeDocument/2006/relationships/image" Target="../media/image144.png"/><Relationship Id="rId12" Type="http://schemas.openxmlformats.org/officeDocument/2006/relationships/image" Target="../media/image145.png"/><Relationship Id="rId13" Type="http://schemas.openxmlformats.org/officeDocument/2006/relationships/image" Target="../media/image146.png"/><Relationship Id="rId14" Type="http://schemas.openxmlformats.org/officeDocument/2006/relationships/image" Target="../media/image147.png"/><Relationship Id="rId15" Type="http://schemas.openxmlformats.org/officeDocument/2006/relationships/image" Target="../media/image148.png"/><Relationship Id="rId16" Type="http://schemas.openxmlformats.org/officeDocument/2006/relationships/image" Target="../media/image149.png"/></Relationships>

</file>

<file path=ppt/slides/_rels/slide6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54.png"/><Relationship Id="rId4" Type="http://schemas.openxmlformats.org/officeDocument/2006/relationships/image" Target="../media/image135.png"/><Relationship Id="rId5" Type="http://schemas.openxmlformats.org/officeDocument/2006/relationships/image" Target="../media/image150.jpg"/><Relationship Id="rId6" Type="http://schemas.openxmlformats.org/officeDocument/2006/relationships/image" Target="../media/image151.jpg"/><Relationship Id="rId7" Type="http://schemas.openxmlformats.org/officeDocument/2006/relationships/image" Target="../media/image152.jpg"/></Relationships>

</file>

<file path=ppt/slides/_rels/slide6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54.png"/><Relationship Id="rId4" Type="http://schemas.openxmlformats.org/officeDocument/2006/relationships/image" Target="../media/image153.png"/><Relationship Id="rId5" Type="http://schemas.openxmlformats.org/officeDocument/2006/relationships/image" Target="../media/image154.png"/><Relationship Id="rId6" Type="http://schemas.openxmlformats.org/officeDocument/2006/relationships/image" Target="../media/image155.png"/><Relationship Id="rId7" Type="http://schemas.openxmlformats.org/officeDocument/2006/relationships/image" Target="../media/image156.png"/><Relationship Id="rId8" Type="http://schemas.openxmlformats.org/officeDocument/2006/relationships/image" Target="../media/image157.png"/><Relationship Id="rId9" Type="http://schemas.openxmlformats.org/officeDocument/2006/relationships/image" Target="../media/image158.png"/></Relationships>

</file>

<file path=ppt/slides/_rels/slide6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54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3.png"/><Relationship Id="rId4" Type="http://schemas.openxmlformats.org/officeDocument/2006/relationships/image" Target="../media/image14.jpg"/></Relationships>

</file>

<file path=ppt/slides/_rels/slide7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54.png"/><Relationship Id="rId4" Type="http://schemas.openxmlformats.org/officeDocument/2006/relationships/image" Target="../media/image159.png"/><Relationship Id="rId5" Type="http://schemas.openxmlformats.org/officeDocument/2006/relationships/image" Target="../media/image123.png"/><Relationship Id="rId6" Type="http://schemas.openxmlformats.org/officeDocument/2006/relationships/image" Target="../media/image124.png"/><Relationship Id="rId7" Type="http://schemas.openxmlformats.org/officeDocument/2006/relationships/image" Target="../media/image125.png"/><Relationship Id="rId8" Type="http://schemas.openxmlformats.org/officeDocument/2006/relationships/image" Target="../media/image160.png"/></Relationships>

</file>

<file path=ppt/slides/_rels/slide7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1.png"/></Relationships>

</file>

<file path=ppt/slides/_rels/slide7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54.png"/><Relationship Id="rId4" Type="http://schemas.openxmlformats.org/officeDocument/2006/relationships/image" Target="../media/image162.jpg"/><Relationship Id="rId5" Type="http://schemas.openxmlformats.org/officeDocument/2006/relationships/image" Target="../media/image163.png"/><Relationship Id="rId6" Type="http://schemas.openxmlformats.org/officeDocument/2006/relationships/image" Target="../media/image164.jpg"/><Relationship Id="rId7" Type="http://schemas.openxmlformats.org/officeDocument/2006/relationships/image" Target="../media/image165.png"/><Relationship Id="rId8" Type="http://schemas.openxmlformats.org/officeDocument/2006/relationships/image" Target="../media/image166.png"/><Relationship Id="rId9" Type="http://schemas.openxmlformats.org/officeDocument/2006/relationships/image" Target="../media/image167.jpg"/><Relationship Id="rId10" Type="http://schemas.openxmlformats.org/officeDocument/2006/relationships/image" Target="../media/image168.png"/></Relationships>

</file>

<file path=ppt/slides/_rels/slide7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54.png"/><Relationship Id="rId4" Type="http://schemas.openxmlformats.org/officeDocument/2006/relationships/image" Target="../media/image169.jpg"/><Relationship Id="rId5" Type="http://schemas.openxmlformats.org/officeDocument/2006/relationships/image" Target="../media/image170.png"/><Relationship Id="rId6" Type="http://schemas.openxmlformats.org/officeDocument/2006/relationships/image" Target="../media/image171.jpg"/><Relationship Id="rId7" Type="http://schemas.openxmlformats.org/officeDocument/2006/relationships/image" Target="../media/image172.png"/><Relationship Id="rId8" Type="http://schemas.openxmlformats.org/officeDocument/2006/relationships/image" Target="../media/image173.png"/></Relationships>

</file>

<file path=ppt/slides/_rels/slide7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

</file>

<file path=ppt/slides/_rels/slide7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54.png"/></Relationships>

</file>

<file path=ppt/slides/_rels/slide7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2.png"/><Relationship Id="rId3" Type="http://schemas.openxmlformats.org/officeDocument/2006/relationships/image" Target="../media/image2.png"/><Relationship Id="rId4" Type="http://schemas.openxmlformats.org/officeDocument/2006/relationships/image" Target="../media/image54.png"/></Relationships>

</file>

<file path=ppt/slides/_rels/slide7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Relationship Id="rId3" Type="http://schemas.openxmlformats.org/officeDocument/2006/relationships/image" Target="../media/image174.png"/></Relationships>

</file>

<file path=ppt/slides/_rels/slide7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2.png"/><Relationship Id="rId4" Type="http://schemas.openxmlformats.org/officeDocument/2006/relationships/image" Target="../media/image175.png"/></Relationships>

</file>

<file path=ppt/slides/_rels/slide7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75.pn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3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/Relationships>

</file>

<file path=ppt/slides/_rels/slide8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175.png"/></Relationships>

</file>

<file path=ppt/slides/_rels/slide8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2.png"/><Relationship Id="rId3" Type="http://schemas.openxmlformats.org/officeDocument/2006/relationships/image" Target="../media/image2.png"/><Relationship Id="rId4" Type="http://schemas.openxmlformats.org/officeDocument/2006/relationships/image" Target="../media/image175.pn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3.png"/><Relationship Id="rId4" Type="http://schemas.openxmlformats.org/officeDocument/2006/relationships/image" Target="../media/image20.jpg"/><Relationship Id="rId5" Type="http://schemas.openxmlformats.org/officeDocument/2006/relationships/image" Target="../media/image21.jp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46633" y="1073658"/>
            <a:ext cx="5497195" cy="1122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FFFFFF"/>
                </a:solidFill>
              </a:rPr>
              <a:t>REFINEMENT</a:t>
            </a:r>
            <a:r>
              <a:rPr dirty="0" sz="2400" spc="-60">
                <a:solidFill>
                  <a:srgbClr val="FFFFFF"/>
                </a:solidFill>
              </a:rPr>
              <a:t> </a:t>
            </a:r>
            <a:r>
              <a:rPr dirty="0" sz="2400">
                <a:solidFill>
                  <a:srgbClr val="FFFFFF"/>
                </a:solidFill>
              </a:rPr>
              <a:t>OF</a:t>
            </a:r>
            <a:r>
              <a:rPr dirty="0" sz="2400" spc="-60">
                <a:solidFill>
                  <a:srgbClr val="FFFFFF"/>
                </a:solidFill>
              </a:rPr>
              <a:t> </a:t>
            </a:r>
            <a:r>
              <a:rPr dirty="0" sz="2400" spc="-10">
                <a:solidFill>
                  <a:srgbClr val="FFFFFF"/>
                </a:solidFill>
              </a:rPr>
              <a:t>STRATEGIC </a:t>
            </a:r>
            <a:r>
              <a:rPr dirty="0" sz="2400" spc="-40">
                <a:solidFill>
                  <a:srgbClr val="FFFFFF"/>
                </a:solidFill>
              </a:rPr>
              <a:t>GROUNDWATER</a:t>
            </a:r>
            <a:r>
              <a:rPr dirty="0" sz="2400" spc="-80">
                <a:solidFill>
                  <a:srgbClr val="FFFFFF"/>
                </a:solidFill>
              </a:rPr>
              <a:t> </a:t>
            </a:r>
            <a:r>
              <a:rPr dirty="0" sz="2400" spc="-10">
                <a:solidFill>
                  <a:srgbClr val="FFFFFF"/>
                </a:solidFill>
              </a:rPr>
              <a:t>SOURCE</a:t>
            </a:r>
            <a:r>
              <a:rPr dirty="0" sz="2400" spc="-155">
                <a:solidFill>
                  <a:srgbClr val="FFFFFF"/>
                </a:solidFill>
              </a:rPr>
              <a:t> </a:t>
            </a:r>
            <a:r>
              <a:rPr dirty="0" sz="2400">
                <a:solidFill>
                  <a:srgbClr val="FFFFFF"/>
                </a:solidFill>
              </a:rPr>
              <a:t>AREAS</a:t>
            </a:r>
            <a:r>
              <a:rPr dirty="0" sz="2400" spc="-55">
                <a:solidFill>
                  <a:srgbClr val="FFFFFF"/>
                </a:solidFill>
              </a:rPr>
              <a:t> </a:t>
            </a:r>
            <a:r>
              <a:rPr dirty="0" sz="2400" spc="-25">
                <a:solidFill>
                  <a:srgbClr val="FFFFFF"/>
                </a:solidFill>
              </a:rPr>
              <a:t>OF </a:t>
            </a:r>
            <a:r>
              <a:rPr dirty="0" sz="2400">
                <a:solidFill>
                  <a:srgbClr val="FFFFFF"/>
                </a:solidFill>
              </a:rPr>
              <a:t>SOUTH</a:t>
            </a:r>
            <a:r>
              <a:rPr dirty="0" sz="2400" spc="-114">
                <a:solidFill>
                  <a:srgbClr val="FFFFFF"/>
                </a:solidFill>
              </a:rPr>
              <a:t> </a:t>
            </a:r>
            <a:r>
              <a:rPr dirty="0" sz="2400" spc="-10">
                <a:solidFill>
                  <a:srgbClr val="FFFFFF"/>
                </a:solidFill>
              </a:rPr>
              <a:t>AFRICA</a:t>
            </a:r>
            <a:endParaRPr sz="2400"/>
          </a:p>
        </p:txBody>
      </p:sp>
      <p:sp>
        <p:nvSpPr>
          <p:cNvPr id="4" name="object 4" descr=""/>
          <p:cNvSpPr txBox="1"/>
          <p:nvPr/>
        </p:nvSpPr>
        <p:spPr>
          <a:xfrm>
            <a:off x="446633" y="3114878"/>
            <a:ext cx="962660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FFFFFF"/>
                </a:solidFill>
                <a:latin typeface="Arial"/>
                <a:cs typeface="Arial"/>
              </a:rPr>
              <a:t>Presented</a:t>
            </a:r>
            <a:r>
              <a:rPr dirty="0" sz="12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Arial"/>
                <a:cs typeface="Arial"/>
              </a:rPr>
              <a:t>by: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200" spc="-10">
                <a:solidFill>
                  <a:srgbClr val="FFFFFF"/>
                </a:solidFill>
                <a:latin typeface="Arial"/>
                <a:cs typeface="Arial"/>
              </a:rPr>
              <a:t>Date: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1818258" y="3114878"/>
            <a:ext cx="892175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FFFFFF"/>
                </a:solidFill>
                <a:latin typeface="Arial"/>
                <a:cs typeface="Arial"/>
              </a:rPr>
              <a:t>Umvoto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200">
                <a:solidFill>
                  <a:srgbClr val="FFFFFF"/>
                </a:solidFill>
                <a:latin typeface="Arial"/>
                <a:cs typeface="Arial"/>
              </a:rPr>
              <a:t>16</a:t>
            </a:r>
            <a:r>
              <a:rPr dirty="0" sz="12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FFFFFF"/>
                </a:solidFill>
                <a:latin typeface="Arial"/>
                <a:cs typeface="Arial"/>
              </a:rPr>
              <a:t>July</a:t>
            </a:r>
            <a:r>
              <a:rPr dirty="0" sz="12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Arial"/>
                <a:cs typeface="Arial"/>
              </a:rPr>
              <a:t>2025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446633" y="2543378"/>
            <a:ext cx="4266565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FFFFFF"/>
                </a:solidFill>
                <a:latin typeface="Arial"/>
                <a:cs typeface="Arial"/>
              </a:rPr>
              <a:t>Project</a:t>
            </a:r>
            <a:r>
              <a:rPr dirty="0" sz="1800" spc="-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FFFFFF"/>
                </a:solidFill>
                <a:latin typeface="Arial"/>
                <a:cs typeface="Arial"/>
              </a:rPr>
              <a:t>Steering</a:t>
            </a:r>
            <a:r>
              <a:rPr dirty="0" sz="1800" spc="-3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FFFFFF"/>
                </a:solidFill>
                <a:latin typeface="Arial"/>
                <a:cs typeface="Arial"/>
              </a:rPr>
              <a:t>Committee</a:t>
            </a:r>
            <a:r>
              <a:rPr dirty="0" sz="1800" spc="-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FFFFFF"/>
                </a:solidFill>
                <a:latin typeface="Arial"/>
                <a:cs typeface="Arial"/>
              </a:rPr>
              <a:t>Meeting</a:t>
            </a:r>
            <a:r>
              <a:rPr dirty="0" sz="1800" spc="-3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25" b="1">
                <a:solidFill>
                  <a:srgbClr val="FFFFFF"/>
                </a:solidFill>
                <a:latin typeface="Arial"/>
                <a:cs typeface="Arial"/>
              </a:rPr>
              <a:t>03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9144000" cy="847725"/>
            <a:chOff x="0" y="0"/>
            <a:chExt cx="9144000" cy="84772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847674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380" y="109728"/>
              <a:ext cx="8413242" cy="454913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487781" y="158623"/>
            <a:ext cx="816864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REFINEMENT</a:t>
            </a:r>
            <a:r>
              <a:rPr dirty="0" sz="16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STRATEGIC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 GROUNDWATER</a:t>
            </a:r>
            <a:r>
              <a:rPr dirty="0" sz="1600" spc="-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SOURCE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AREAS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SOUTH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AFRICA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72770" rIns="0" bIns="0" rtlCol="0" vert="horz">
            <a:spAutoFit/>
          </a:bodyPr>
          <a:lstStyle/>
          <a:p>
            <a:pPr marL="1763395">
              <a:lnSpc>
                <a:spcPct val="100000"/>
              </a:lnSpc>
              <a:spcBef>
                <a:spcPts val="100"/>
              </a:spcBef>
            </a:pPr>
            <a:r>
              <a:rPr dirty="0" spc="-40"/>
              <a:t>STATUS</a:t>
            </a:r>
            <a:r>
              <a:rPr dirty="0" spc="-15"/>
              <a:t> </a:t>
            </a:r>
            <a:r>
              <a:rPr dirty="0"/>
              <a:t>QUO</a:t>
            </a:r>
            <a:r>
              <a:rPr dirty="0" spc="-35"/>
              <a:t> </a:t>
            </a:r>
            <a:r>
              <a:rPr dirty="0"/>
              <a:t>DEVELOPMENT</a:t>
            </a:r>
            <a:r>
              <a:rPr dirty="0" spc="-100"/>
              <a:t> </a:t>
            </a:r>
            <a:r>
              <a:rPr dirty="0" spc="-10"/>
              <a:t>APPROACH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405485" y="1212596"/>
            <a:ext cx="8390890" cy="940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635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This</a:t>
            </a:r>
            <a:r>
              <a:rPr dirty="0" sz="12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Status</a:t>
            </a:r>
            <a:r>
              <a:rPr dirty="0" sz="12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Quo</a:t>
            </a:r>
            <a:r>
              <a:rPr dirty="0" sz="12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assessment</a:t>
            </a:r>
            <a:r>
              <a:rPr dirty="0" sz="12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focused</a:t>
            </a:r>
            <a:r>
              <a:rPr dirty="0" sz="1200" spc="-6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on</a:t>
            </a:r>
            <a:r>
              <a:rPr dirty="0" sz="12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two</a:t>
            </a:r>
            <a:r>
              <a:rPr dirty="0" sz="12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key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components</a:t>
            </a:r>
            <a:r>
              <a:rPr dirty="0" sz="12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to</a:t>
            </a:r>
            <a:r>
              <a:rPr dirty="0" sz="1200" spc="-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facilitates</a:t>
            </a:r>
            <a:r>
              <a:rPr dirty="0" sz="12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</a:t>
            </a:r>
            <a:r>
              <a:rPr dirty="0" sz="12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side-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by-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side</a:t>
            </a:r>
            <a:r>
              <a:rPr dirty="0" sz="12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comparison</a:t>
            </a:r>
            <a:r>
              <a:rPr dirty="0" sz="1200" spc="-5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of</a:t>
            </a:r>
            <a:r>
              <a:rPr dirty="0" sz="12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different</a:t>
            </a:r>
            <a:r>
              <a:rPr dirty="0" sz="12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SWSA-</a:t>
            </a:r>
            <a:r>
              <a:rPr dirty="0" sz="1200" spc="-25">
                <a:solidFill>
                  <a:srgbClr val="17375E"/>
                </a:solidFill>
                <a:latin typeface="Arial"/>
                <a:cs typeface="Arial"/>
              </a:rPr>
              <a:t>gw: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2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1)</a:t>
            </a:r>
            <a:r>
              <a:rPr dirty="0" sz="1200" spc="-1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Description:</a:t>
            </a:r>
            <a:r>
              <a:rPr dirty="0" sz="1200" spc="-15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Establishes</a:t>
            </a:r>
            <a:r>
              <a:rPr dirty="0" sz="12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the</a:t>
            </a:r>
            <a:r>
              <a:rPr dirty="0" sz="12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geospatial</a:t>
            </a:r>
            <a:r>
              <a:rPr dirty="0" sz="12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and</a:t>
            </a:r>
            <a:r>
              <a:rPr dirty="0" sz="12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hydrogeological</a:t>
            </a:r>
            <a:r>
              <a:rPr dirty="0" sz="12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context</a:t>
            </a:r>
            <a:r>
              <a:rPr dirty="0" sz="12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of</a:t>
            </a:r>
            <a:r>
              <a:rPr dirty="0" sz="1200" spc="-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each</a:t>
            </a:r>
            <a:r>
              <a:rPr dirty="0" sz="12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SWSA-</a:t>
            </a:r>
            <a:r>
              <a:rPr dirty="0" sz="1200" spc="-20">
                <a:solidFill>
                  <a:srgbClr val="17375E"/>
                </a:solidFill>
                <a:latin typeface="Arial"/>
                <a:cs typeface="Arial"/>
              </a:rPr>
              <a:t>gw,</a:t>
            </a:r>
            <a:r>
              <a:rPr dirty="0" sz="12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covering</a:t>
            </a:r>
            <a:r>
              <a:rPr dirty="0" sz="12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the</a:t>
            </a:r>
            <a:r>
              <a:rPr dirty="0" sz="12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Geospatial</a:t>
            </a:r>
            <a:r>
              <a:rPr dirty="0" sz="12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Context,</a:t>
            </a:r>
            <a:endParaRPr sz="12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Hydrology,</a:t>
            </a:r>
            <a:r>
              <a:rPr dirty="0" sz="12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Drainage,</a:t>
            </a:r>
            <a:r>
              <a:rPr dirty="0" sz="12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and</a:t>
            </a:r>
            <a:r>
              <a:rPr dirty="0" sz="12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Geology.</a:t>
            </a:r>
            <a:r>
              <a:rPr dirty="0" sz="12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2)</a:t>
            </a:r>
            <a:r>
              <a:rPr dirty="0" sz="1200" spc="-3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Current</a:t>
            </a:r>
            <a:r>
              <a:rPr dirty="0" sz="1200" spc="-3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Status:</a:t>
            </a:r>
            <a:r>
              <a:rPr dirty="0" sz="1200" spc="-3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Evaluates</a:t>
            </a:r>
            <a:r>
              <a:rPr dirty="0" sz="12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the</a:t>
            </a:r>
            <a:r>
              <a:rPr dirty="0" sz="12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functional</a:t>
            </a:r>
            <a:r>
              <a:rPr dirty="0" sz="1200" spc="-5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conditions</a:t>
            </a:r>
            <a:r>
              <a:rPr dirty="0" sz="1200" spc="-5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of</a:t>
            </a:r>
            <a:r>
              <a:rPr dirty="0" sz="12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groundwater</a:t>
            </a:r>
            <a:r>
              <a:rPr dirty="0" sz="12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resources,</a:t>
            </a:r>
            <a:endParaRPr sz="12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including</a:t>
            </a:r>
            <a:r>
              <a:rPr dirty="0" sz="1200" spc="-5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Groundwater</a:t>
            </a:r>
            <a:r>
              <a:rPr dirty="0" sz="12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Quantity,</a:t>
            </a:r>
            <a:r>
              <a:rPr dirty="0" sz="12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Groundwater</a:t>
            </a:r>
            <a:r>
              <a:rPr dirty="0" sz="12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Quality,</a:t>
            </a:r>
            <a:r>
              <a:rPr dirty="0" sz="1200" spc="-6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Threats</a:t>
            </a:r>
            <a:r>
              <a:rPr dirty="0" sz="12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and</a:t>
            </a:r>
            <a:r>
              <a:rPr dirty="0" sz="12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Risks,</a:t>
            </a:r>
            <a:r>
              <a:rPr dirty="0" sz="12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and</a:t>
            </a:r>
            <a:r>
              <a:rPr dirty="0" sz="1200" spc="-5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Protection</a:t>
            </a:r>
            <a:r>
              <a:rPr dirty="0" sz="12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Status.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8" name="object 8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28625" y="2600325"/>
            <a:ext cx="3743325" cy="2546985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572000" y="2607691"/>
            <a:ext cx="4091304" cy="2578099"/>
          </a:xfrm>
          <a:prstGeom prst="rect">
            <a:avLst/>
          </a:prstGeom>
        </p:spPr>
      </p:pic>
      <p:sp>
        <p:nvSpPr>
          <p:cNvPr id="10" name="object 10" descr=""/>
          <p:cNvSpPr txBox="1"/>
          <p:nvPr/>
        </p:nvSpPr>
        <p:spPr>
          <a:xfrm>
            <a:off x="4914391" y="5430139"/>
            <a:ext cx="3475990" cy="4819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95"/>
              </a:spcBef>
            </a:pPr>
            <a:r>
              <a:rPr dirty="0" sz="1000" i="1">
                <a:solidFill>
                  <a:srgbClr val="17375E"/>
                </a:solidFill>
                <a:latin typeface="Arial"/>
                <a:cs typeface="Arial"/>
              </a:rPr>
              <a:t>Conceptual</a:t>
            </a:r>
            <a:r>
              <a:rPr dirty="0" sz="1000" spc="-45" i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17375E"/>
                </a:solidFill>
                <a:latin typeface="Arial"/>
                <a:cs typeface="Arial"/>
              </a:rPr>
              <a:t>illustration</a:t>
            </a:r>
            <a:r>
              <a:rPr dirty="0" sz="1000" spc="-25" i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17375E"/>
                </a:solidFill>
                <a:latin typeface="Arial"/>
                <a:cs typeface="Arial"/>
              </a:rPr>
              <a:t>of</a:t>
            </a:r>
            <a:r>
              <a:rPr dirty="0" sz="1000" spc="-55" i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17375E"/>
                </a:solidFill>
                <a:latin typeface="Arial"/>
                <a:cs typeface="Arial"/>
              </a:rPr>
              <a:t>how</a:t>
            </a:r>
            <a:r>
              <a:rPr dirty="0" sz="1000" spc="-40" i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17375E"/>
                </a:solidFill>
                <a:latin typeface="Arial"/>
                <a:cs typeface="Arial"/>
              </a:rPr>
              <a:t>different</a:t>
            </a:r>
            <a:r>
              <a:rPr dirty="0" sz="1000" spc="-40" i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17375E"/>
                </a:solidFill>
                <a:latin typeface="Arial"/>
                <a:cs typeface="Arial"/>
              </a:rPr>
              <a:t>components</a:t>
            </a:r>
            <a:r>
              <a:rPr dirty="0" sz="1000" spc="-50" i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 spc="-10" i="1">
                <a:solidFill>
                  <a:srgbClr val="17375E"/>
                </a:solidFill>
                <a:latin typeface="Arial"/>
                <a:cs typeface="Arial"/>
              </a:rPr>
              <a:t>contribute </a:t>
            </a:r>
            <a:r>
              <a:rPr dirty="0" sz="1000" i="1">
                <a:solidFill>
                  <a:srgbClr val="17375E"/>
                </a:solidFill>
                <a:latin typeface="Arial"/>
                <a:cs typeface="Arial"/>
              </a:rPr>
              <a:t>to</a:t>
            </a:r>
            <a:r>
              <a:rPr dirty="0" sz="1000" spc="-25" i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17375E"/>
                </a:solidFill>
                <a:latin typeface="Arial"/>
                <a:cs typeface="Arial"/>
              </a:rPr>
              <a:t>the</a:t>
            </a:r>
            <a:r>
              <a:rPr dirty="0" sz="1000" spc="-35" i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17375E"/>
                </a:solidFill>
                <a:latin typeface="Arial"/>
                <a:cs typeface="Arial"/>
              </a:rPr>
              <a:t>development</a:t>
            </a:r>
            <a:r>
              <a:rPr dirty="0" sz="1000" spc="-20" i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17375E"/>
                </a:solidFill>
                <a:latin typeface="Arial"/>
                <a:cs typeface="Arial"/>
              </a:rPr>
              <a:t>of</a:t>
            </a:r>
            <a:r>
              <a:rPr dirty="0" sz="1000" spc="-20" i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17375E"/>
                </a:solidFill>
                <a:latin typeface="Arial"/>
                <a:cs typeface="Arial"/>
              </a:rPr>
              <a:t>a</a:t>
            </a:r>
            <a:r>
              <a:rPr dirty="0" sz="1000" spc="-35" i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17375E"/>
                </a:solidFill>
                <a:latin typeface="Arial"/>
                <a:cs typeface="Arial"/>
              </a:rPr>
              <a:t>Status</a:t>
            </a:r>
            <a:r>
              <a:rPr dirty="0" sz="1000" spc="-15" i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17375E"/>
                </a:solidFill>
                <a:latin typeface="Arial"/>
                <a:cs typeface="Arial"/>
              </a:rPr>
              <a:t>Quo</a:t>
            </a:r>
            <a:r>
              <a:rPr dirty="0" sz="1000" spc="-35" i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17375E"/>
                </a:solidFill>
                <a:latin typeface="Arial"/>
                <a:cs typeface="Arial"/>
              </a:rPr>
              <a:t>assessment</a:t>
            </a:r>
            <a:r>
              <a:rPr dirty="0" sz="1000" spc="-35" i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17375E"/>
                </a:solidFill>
                <a:latin typeface="Arial"/>
                <a:cs typeface="Arial"/>
              </a:rPr>
              <a:t>for</a:t>
            </a:r>
            <a:r>
              <a:rPr dirty="0" sz="1000" spc="-30" i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 spc="-20" i="1">
                <a:solidFill>
                  <a:srgbClr val="17375E"/>
                </a:solidFill>
                <a:latin typeface="Arial"/>
                <a:cs typeface="Arial"/>
              </a:rPr>
              <a:t>each </a:t>
            </a:r>
            <a:r>
              <a:rPr dirty="0" sz="1000" spc="-10" i="1">
                <a:solidFill>
                  <a:srgbClr val="17375E"/>
                </a:solidFill>
                <a:latin typeface="Arial"/>
                <a:cs typeface="Arial"/>
              </a:rPr>
              <a:t>SWSA-</a:t>
            </a:r>
            <a:r>
              <a:rPr dirty="0" sz="1000" spc="-25" i="1">
                <a:solidFill>
                  <a:srgbClr val="17375E"/>
                </a:solidFill>
                <a:latin typeface="Arial"/>
                <a:cs typeface="Arial"/>
              </a:rPr>
              <a:t>gw.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" name="object 12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54559" rIns="0" bIns="0" rtlCol="0" vert="horz">
            <a:spAutoFit/>
          </a:bodyPr>
          <a:lstStyle/>
          <a:p>
            <a:pPr marL="45085">
              <a:lnSpc>
                <a:spcPts val="1650"/>
              </a:lnSpc>
            </a:pPr>
            <a:fld id="{81D60167-4931-47E6-BA6A-407CBD079E47}" type="slidenum">
              <a:rPr dirty="0" spc="-25"/>
              <a:t>10</a:t>
            </a:fld>
          </a:p>
        </p:txBody>
      </p:sp>
      <p:sp>
        <p:nvSpPr>
          <p:cNvPr id="11" name="object 11" descr=""/>
          <p:cNvSpPr txBox="1"/>
          <p:nvPr/>
        </p:nvSpPr>
        <p:spPr>
          <a:xfrm>
            <a:off x="571601" y="5430139"/>
            <a:ext cx="3468370" cy="4819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065" marR="5080">
              <a:lnSpc>
                <a:spcPct val="100000"/>
              </a:lnSpc>
              <a:spcBef>
                <a:spcPts val="95"/>
              </a:spcBef>
            </a:pPr>
            <a:r>
              <a:rPr dirty="0" sz="1000" i="1">
                <a:solidFill>
                  <a:srgbClr val="17375E"/>
                </a:solidFill>
                <a:latin typeface="Arial"/>
                <a:cs typeface="Arial"/>
              </a:rPr>
              <a:t>Summary</a:t>
            </a:r>
            <a:r>
              <a:rPr dirty="0" sz="1000" spc="-15" i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17375E"/>
                </a:solidFill>
                <a:latin typeface="Arial"/>
                <a:cs typeface="Arial"/>
              </a:rPr>
              <a:t>of</a:t>
            </a:r>
            <a:r>
              <a:rPr dirty="0" sz="1000" spc="-30" i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17375E"/>
                </a:solidFill>
                <a:latin typeface="Arial"/>
                <a:cs typeface="Arial"/>
              </a:rPr>
              <a:t>the</a:t>
            </a:r>
            <a:r>
              <a:rPr dirty="0" sz="1000" spc="-40" i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17375E"/>
                </a:solidFill>
                <a:latin typeface="Arial"/>
                <a:cs typeface="Arial"/>
              </a:rPr>
              <a:t>data</a:t>
            </a:r>
            <a:r>
              <a:rPr dirty="0" sz="1000" spc="-30" i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17375E"/>
                </a:solidFill>
                <a:latin typeface="Arial"/>
                <a:cs typeface="Arial"/>
              </a:rPr>
              <a:t>categories</a:t>
            </a:r>
            <a:r>
              <a:rPr dirty="0" sz="1000" spc="-40" i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17375E"/>
                </a:solidFill>
                <a:latin typeface="Arial"/>
                <a:cs typeface="Arial"/>
              </a:rPr>
              <a:t>and</a:t>
            </a:r>
            <a:r>
              <a:rPr dirty="0" sz="1000" spc="-40" i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17375E"/>
                </a:solidFill>
                <a:latin typeface="Arial"/>
                <a:cs typeface="Arial"/>
              </a:rPr>
              <a:t>components</a:t>
            </a:r>
            <a:r>
              <a:rPr dirty="0" sz="1000" spc="-35" i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17375E"/>
                </a:solidFill>
                <a:latin typeface="Arial"/>
                <a:cs typeface="Arial"/>
              </a:rPr>
              <a:t>used</a:t>
            </a:r>
            <a:r>
              <a:rPr dirty="0" sz="1000" spc="-45" i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17375E"/>
                </a:solidFill>
                <a:latin typeface="Arial"/>
                <a:cs typeface="Arial"/>
              </a:rPr>
              <a:t>in</a:t>
            </a:r>
            <a:r>
              <a:rPr dirty="0" sz="1000" spc="-15" i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 spc="-25" i="1">
                <a:solidFill>
                  <a:srgbClr val="17375E"/>
                </a:solidFill>
                <a:latin typeface="Arial"/>
                <a:cs typeface="Arial"/>
              </a:rPr>
              <a:t>the </a:t>
            </a:r>
            <a:r>
              <a:rPr dirty="0" sz="1000" i="1">
                <a:solidFill>
                  <a:srgbClr val="17375E"/>
                </a:solidFill>
                <a:latin typeface="Arial"/>
                <a:cs typeface="Arial"/>
              </a:rPr>
              <a:t>Description</a:t>
            </a:r>
            <a:r>
              <a:rPr dirty="0" sz="1000" spc="-25" i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17375E"/>
                </a:solidFill>
                <a:latin typeface="Arial"/>
                <a:cs typeface="Arial"/>
              </a:rPr>
              <a:t>and</a:t>
            </a:r>
            <a:r>
              <a:rPr dirty="0" sz="1000" spc="-45" i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17375E"/>
                </a:solidFill>
                <a:latin typeface="Arial"/>
                <a:cs typeface="Arial"/>
              </a:rPr>
              <a:t>Current</a:t>
            </a:r>
            <a:r>
              <a:rPr dirty="0" sz="1000" spc="-30" i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17375E"/>
                </a:solidFill>
                <a:latin typeface="Arial"/>
                <a:cs typeface="Arial"/>
              </a:rPr>
              <a:t>Status</a:t>
            </a:r>
            <a:r>
              <a:rPr dirty="0" sz="1000" spc="-35" i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17375E"/>
                </a:solidFill>
                <a:latin typeface="Arial"/>
                <a:cs typeface="Arial"/>
              </a:rPr>
              <a:t>subsections</a:t>
            </a:r>
            <a:r>
              <a:rPr dirty="0" sz="1000" spc="-35" i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17375E"/>
                </a:solidFill>
                <a:latin typeface="Arial"/>
                <a:cs typeface="Arial"/>
              </a:rPr>
              <a:t>of</a:t>
            </a:r>
            <a:r>
              <a:rPr dirty="0" sz="1000" spc="-45" i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17375E"/>
                </a:solidFill>
                <a:latin typeface="Arial"/>
                <a:cs typeface="Arial"/>
              </a:rPr>
              <a:t>the</a:t>
            </a:r>
            <a:r>
              <a:rPr dirty="0" sz="1000" spc="-30" i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17375E"/>
                </a:solidFill>
                <a:latin typeface="Arial"/>
                <a:cs typeface="Arial"/>
              </a:rPr>
              <a:t>Status</a:t>
            </a:r>
            <a:r>
              <a:rPr dirty="0" sz="1000" spc="-40" i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 spc="-25" i="1">
                <a:solidFill>
                  <a:srgbClr val="17375E"/>
                </a:solidFill>
                <a:latin typeface="Arial"/>
                <a:cs typeface="Arial"/>
              </a:rPr>
              <a:t>Quo </a:t>
            </a:r>
            <a:r>
              <a:rPr dirty="0" sz="1000" i="1">
                <a:solidFill>
                  <a:srgbClr val="17375E"/>
                </a:solidFill>
                <a:latin typeface="Arial"/>
                <a:cs typeface="Arial"/>
              </a:rPr>
              <a:t>assessment</a:t>
            </a:r>
            <a:r>
              <a:rPr dirty="0" sz="1000" spc="-45" i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 spc="-10" i="1">
                <a:solidFill>
                  <a:srgbClr val="17375E"/>
                </a:solidFill>
                <a:latin typeface="Arial"/>
                <a:cs typeface="Arial"/>
              </a:rPr>
              <a:t>framework..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8764905" y="6272580"/>
            <a:ext cx="18097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25">
                <a:latin typeface="Arial"/>
                <a:cs typeface="Arial"/>
              </a:rPr>
              <a:t>11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0" y="50"/>
            <a:ext cx="9144000" cy="851535"/>
            <a:chOff x="0" y="50"/>
            <a:chExt cx="9144000" cy="851535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0"/>
              <a:ext cx="9143999" cy="850925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380" y="112776"/>
              <a:ext cx="8413242" cy="454913"/>
            </a:xfrm>
            <a:prstGeom prst="rect">
              <a:avLst/>
            </a:prstGeom>
          </p:spPr>
        </p:pic>
      </p:grpSp>
      <p:sp>
        <p:nvSpPr>
          <p:cNvPr id="6" name="object 6" descr=""/>
          <p:cNvSpPr txBox="1"/>
          <p:nvPr/>
        </p:nvSpPr>
        <p:spPr>
          <a:xfrm>
            <a:off x="487781" y="161924"/>
            <a:ext cx="816864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REFINEMENT</a:t>
            </a:r>
            <a:r>
              <a:rPr dirty="0" sz="16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STRATEGIC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 GROUNDWATER</a:t>
            </a:r>
            <a:r>
              <a:rPr dirty="0" sz="1600" spc="-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SOURCE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AREAS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SOUTH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AFRICA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72770" rIns="0" bIns="0" rtlCol="0" vert="horz">
            <a:spAutoFit/>
          </a:bodyPr>
          <a:lstStyle/>
          <a:p>
            <a:pPr marL="2586990">
              <a:lnSpc>
                <a:spcPct val="100000"/>
              </a:lnSpc>
              <a:spcBef>
                <a:spcPts val="100"/>
              </a:spcBef>
            </a:pPr>
            <a:r>
              <a:rPr dirty="0"/>
              <a:t>CURRENT</a:t>
            </a:r>
            <a:r>
              <a:rPr dirty="0" spc="-105"/>
              <a:t> </a:t>
            </a:r>
            <a:r>
              <a:rPr dirty="0" spc="-40"/>
              <a:t>STATUS</a:t>
            </a:r>
            <a:r>
              <a:rPr dirty="0" spc="-80"/>
              <a:t> </a:t>
            </a:r>
            <a:r>
              <a:rPr dirty="0" spc="-10"/>
              <a:t>MATRIX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478027" y="1539062"/>
            <a:ext cx="8176895" cy="7575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</a:t>
            </a:r>
            <a:r>
              <a:rPr dirty="0" sz="1200" spc="-8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Current</a:t>
            </a:r>
            <a:r>
              <a:rPr dirty="0" sz="12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Status</a:t>
            </a:r>
            <a:r>
              <a:rPr dirty="0" sz="12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Matrix</a:t>
            </a:r>
            <a:r>
              <a:rPr dirty="0" sz="12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was</a:t>
            </a:r>
            <a:r>
              <a:rPr dirty="0" sz="12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developed</a:t>
            </a:r>
            <a:r>
              <a:rPr dirty="0" sz="1200" spc="-6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to</a:t>
            </a:r>
            <a:r>
              <a:rPr dirty="0" sz="12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systematically</a:t>
            </a:r>
            <a:r>
              <a:rPr dirty="0" sz="12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assess</a:t>
            </a:r>
            <a:r>
              <a:rPr dirty="0" sz="12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and</a:t>
            </a:r>
            <a:r>
              <a:rPr dirty="0" sz="12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compare</a:t>
            </a:r>
            <a:r>
              <a:rPr dirty="0" sz="1200" spc="-6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groundwater</a:t>
            </a:r>
            <a:r>
              <a:rPr dirty="0" sz="12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conditions</a:t>
            </a:r>
            <a:r>
              <a:rPr dirty="0" sz="12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within</a:t>
            </a:r>
            <a:r>
              <a:rPr dirty="0" sz="1200" spc="-20">
                <a:solidFill>
                  <a:srgbClr val="17375E"/>
                </a:solidFill>
                <a:latin typeface="Arial"/>
                <a:cs typeface="Arial"/>
              </a:rPr>
              <a:t> each</a:t>
            </a:r>
            <a:endParaRPr sz="1200">
              <a:latin typeface="Arial"/>
              <a:cs typeface="Arial"/>
            </a:endParaRPr>
          </a:p>
          <a:p>
            <a:pPr algn="ctr" marL="12065" marR="5080">
              <a:lnSpc>
                <a:spcPct val="100000"/>
              </a:lnSpc>
              <a:spcBef>
                <a:spcPts val="5"/>
              </a:spcBef>
            </a:pP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SWSA-</a:t>
            </a:r>
            <a:r>
              <a:rPr dirty="0" sz="1200" spc="-35">
                <a:solidFill>
                  <a:srgbClr val="17375E"/>
                </a:solidFill>
                <a:latin typeface="Arial"/>
                <a:cs typeface="Arial"/>
              </a:rPr>
              <a:t>gw.</a:t>
            </a:r>
            <a:r>
              <a:rPr dirty="0" sz="12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The</a:t>
            </a:r>
            <a:r>
              <a:rPr dirty="0" sz="12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matrix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integrates</a:t>
            </a:r>
            <a:r>
              <a:rPr dirty="0" sz="12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key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 hydrogeological,</a:t>
            </a:r>
            <a:r>
              <a:rPr dirty="0" sz="12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geospatial,</a:t>
            </a:r>
            <a:r>
              <a:rPr dirty="0" sz="12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and</a:t>
            </a:r>
            <a:r>
              <a:rPr dirty="0" sz="12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socio-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environmental</a:t>
            </a:r>
            <a:r>
              <a:rPr dirty="0" sz="12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factors</a:t>
            </a:r>
            <a:r>
              <a:rPr dirty="0" sz="12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to</a:t>
            </a:r>
            <a:r>
              <a:rPr dirty="0" sz="1200" spc="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provide</a:t>
            </a:r>
            <a:r>
              <a:rPr dirty="0" sz="12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</a:t>
            </a:r>
            <a:r>
              <a:rPr dirty="0" sz="1200" spc="-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structured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evaluation</a:t>
            </a:r>
            <a:r>
              <a:rPr dirty="0" sz="1200" spc="-6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of</a:t>
            </a:r>
            <a:r>
              <a:rPr dirty="0" sz="12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groundwater</a:t>
            </a:r>
            <a:r>
              <a:rPr dirty="0" sz="12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availability</a:t>
            </a:r>
            <a:r>
              <a:rPr dirty="0" sz="12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and</a:t>
            </a:r>
            <a:r>
              <a:rPr dirty="0" sz="12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sustainability.</a:t>
            </a:r>
            <a:r>
              <a:rPr dirty="0" sz="12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It</a:t>
            </a:r>
            <a:r>
              <a:rPr dirty="0" sz="12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considers</a:t>
            </a:r>
            <a:r>
              <a:rPr dirty="0" sz="12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the</a:t>
            </a:r>
            <a:r>
              <a:rPr dirty="0" sz="12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four</a:t>
            </a:r>
            <a:r>
              <a:rPr dirty="0" sz="12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primary</a:t>
            </a:r>
            <a:r>
              <a:rPr dirty="0" sz="12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aspects</a:t>
            </a:r>
            <a:r>
              <a:rPr dirty="0" sz="12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of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the</a:t>
            </a:r>
            <a:r>
              <a:rPr dirty="0" sz="12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Current</a:t>
            </a:r>
            <a:r>
              <a:rPr dirty="0" sz="12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Status:</a:t>
            </a:r>
            <a:endParaRPr sz="1200">
              <a:latin typeface="Arial"/>
              <a:cs typeface="Arial"/>
            </a:endParaRPr>
          </a:p>
          <a:p>
            <a:pPr marL="568960">
              <a:lnSpc>
                <a:spcPct val="100000"/>
              </a:lnSpc>
            </a:pP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(1)</a:t>
            </a:r>
            <a:r>
              <a:rPr dirty="0" sz="1200" spc="-3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Groundwater</a:t>
            </a:r>
            <a:r>
              <a:rPr dirty="0" sz="1200" spc="-45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548ED4"/>
                </a:solidFill>
                <a:latin typeface="Arial"/>
                <a:cs typeface="Arial"/>
              </a:rPr>
              <a:t>Quantity,</a:t>
            </a:r>
            <a:r>
              <a:rPr dirty="0" sz="1200" spc="5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(2)</a:t>
            </a:r>
            <a:r>
              <a:rPr dirty="0" sz="1200" spc="-25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Groundwater</a:t>
            </a:r>
            <a:r>
              <a:rPr dirty="0" sz="1200" spc="-5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548ED4"/>
                </a:solidFill>
                <a:latin typeface="Arial"/>
                <a:cs typeface="Arial"/>
              </a:rPr>
              <a:t>Quality,</a:t>
            </a:r>
            <a:r>
              <a:rPr dirty="0" sz="1200" spc="1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(3)</a:t>
            </a:r>
            <a:r>
              <a:rPr dirty="0" sz="1200" spc="-3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Threats</a:t>
            </a:r>
            <a:r>
              <a:rPr dirty="0" sz="1200" spc="-5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&amp;</a:t>
            </a:r>
            <a:r>
              <a:rPr dirty="0" sz="1200" spc="-3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Risks,</a:t>
            </a:r>
            <a:r>
              <a:rPr dirty="0" sz="1200" spc="-45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and</a:t>
            </a:r>
            <a:r>
              <a:rPr dirty="0" sz="1200" spc="-3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(4)</a:t>
            </a:r>
            <a:r>
              <a:rPr dirty="0" sz="1200" spc="-25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Protection</a:t>
            </a:r>
            <a:r>
              <a:rPr dirty="0" sz="1200" spc="-3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548ED4"/>
                </a:solidFill>
                <a:latin typeface="Arial"/>
                <a:cs typeface="Arial"/>
              </a:rPr>
              <a:t>Status.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171445" y="2850895"/>
            <a:ext cx="4953635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i="1">
                <a:solidFill>
                  <a:srgbClr val="17375E"/>
                </a:solidFill>
                <a:latin typeface="Arial"/>
                <a:cs typeface="Arial"/>
              </a:rPr>
              <a:t>Current</a:t>
            </a:r>
            <a:r>
              <a:rPr dirty="0" sz="1000" spc="-30" i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17375E"/>
                </a:solidFill>
                <a:latin typeface="Arial"/>
                <a:cs typeface="Arial"/>
              </a:rPr>
              <a:t>Status</a:t>
            </a:r>
            <a:r>
              <a:rPr dirty="0" sz="1000" spc="-35" i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17375E"/>
                </a:solidFill>
                <a:latin typeface="Arial"/>
                <a:cs typeface="Arial"/>
              </a:rPr>
              <a:t>Matrix used</a:t>
            </a:r>
            <a:r>
              <a:rPr dirty="0" sz="1000" spc="-45" i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17375E"/>
                </a:solidFill>
                <a:latin typeface="Arial"/>
                <a:cs typeface="Arial"/>
              </a:rPr>
              <a:t>for</a:t>
            </a:r>
            <a:r>
              <a:rPr dirty="0" sz="1000" spc="-25" i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17375E"/>
                </a:solidFill>
                <a:latin typeface="Arial"/>
                <a:cs typeface="Arial"/>
              </a:rPr>
              <a:t>assessing</a:t>
            </a:r>
            <a:r>
              <a:rPr dirty="0" sz="1000" spc="-40" i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17375E"/>
                </a:solidFill>
                <a:latin typeface="Arial"/>
                <a:cs typeface="Arial"/>
              </a:rPr>
              <a:t>the</a:t>
            </a:r>
            <a:r>
              <a:rPr dirty="0" sz="1000" spc="-45" i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17375E"/>
                </a:solidFill>
                <a:latin typeface="Arial"/>
                <a:cs typeface="Arial"/>
              </a:rPr>
              <a:t>groundwater</a:t>
            </a:r>
            <a:r>
              <a:rPr dirty="0" sz="1000" spc="-20" i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17375E"/>
                </a:solidFill>
                <a:latin typeface="Arial"/>
                <a:cs typeface="Arial"/>
              </a:rPr>
              <a:t>conditions</a:t>
            </a:r>
            <a:r>
              <a:rPr dirty="0" sz="1000" spc="-25" i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17375E"/>
                </a:solidFill>
                <a:latin typeface="Arial"/>
                <a:cs typeface="Arial"/>
              </a:rPr>
              <a:t>of</a:t>
            </a:r>
            <a:r>
              <a:rPr dirty="0" sz="1000" spc="-40" i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17375E"/>
                </a:solidFill>
                <a:latin typeface="Arial"/>
                <a:cs typeface="Arial"/>
              </a:rPr>
              <a:t>each</a:t>
            </a:r>
            <a:r>
              <a:rPr dirty="0" sz="1000" spc="-40" i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 spc="-10" i="1">
                <a:solidFill>
                  <a:srgbClr val="17375E"/>
                </a:solidFill>
                <a:latin typeface="Arial"/>
                <a:cs typeface="Arial"/>
              </a:rPr>
              <a:t>SWSA-</a:t>
            </a:r>
            <a:r>
              <a:rPr dirty="0" sz="1000" spc="-25" i="1">
                <a:solidFill>
                  <a:srgbClr val="17375E"/>
                </a:solidFill>
                <a:latin typeface="Arial"/>
                <a:cs typeface="Arial"/>
              </a:rPr>
              <a:t>gw.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10" name="object 10" descr=""/>
          <p:cNvGrpSpPr/>
          <p:nvPr/>
        </p:nvGrpSpPr>
        <p:grpSpPr>
          <a:xfrm>
            <a:off x="587641" y="3169602"/>
            <a:ext cx="7763509" cy="2882265"/>
            <a:chOff x="587641" y="3169602"/>
            <a:chExt cx="7763509" cy="2882265"/>
          </a:xfrm>
        </p:grpSpPr>
        <p:sp>
          <p:nvSpPr>
            <p:cNvPr id="11" name="object 11" descr=""/>
            <p:cNvSpPr/>
            <p:nvPr/>
          </p:nvSpPr>
          <p:spPr>
            <a:xfrm>
              <a:off x="628650" y="3171189"/>
              <a:ext cx="1290955" cy="684530"/>
            </a:xfrm>
            <a:custGeom>
              <a:avLst/>
              <a:gdLst/>
              <a:ahLst/>
              <a:cxnLst/>
              <a:rect l="l" t="t" r="r" b="b"/>
              <a:pathLst>
                <a:path w="1290955" h="684529">
                  <a:moveTo>
                    <a:pt x="0" y="0"/>
                  </a:moveTo>
                  <a:lnTo>
                    <a:pt x="1290701" y="684022"/>
                  </a:lnTo>
                </a:path>
              </a:pathLst>
            </a:custGeom>
            <a:ln w="317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7641" y="3171151"/>
              <a:ext cx="7763383" cy="288048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9144000" cy="847725"/>
            <a:chOff x="0" y="0"/>
            <a:chExt cx="9144000" cy="84772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847674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380" y="109728"/>
              <a:ext cx="8413242" cy="454913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487781" y="158623"/>
            <a:ext cx="816864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REFINEMENT</a:t>
            </a:r>
            <a:r>
              <a:rPr dirty="0" sz="16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STRATEGIC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 GROUNDWATER</a:t>
            </a:r>
            <a:r>
              <a:rPr dirty="0" sz="1600" spc="-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SOURCE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AREAS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SOUTH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AFRICA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object 9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54559" rIns="0" bIns="0" rtlCol="0" vert="horz">
            <a:spAutoFit/>
          </a:bodyPr>
          <a:lstStyle/>
          <a:p>
            <a:pPr marL="45085">
              <a:lnSpc>
                <a:spcPts val="1650"/>
              </a:lnSpc>
            </a:pPr>
            <a:fld id="{81D60167-4931-47E6-BA6A-407CBD079E47}" type="slidenum">
              <a:rPr dirty="0" spc="-25"/>
              <a:t>12</a:t>
            </a:fld>
          </a:p>
        </p:txBody>
      </p:sp>
      <p:graphicFrame>
        <p:nvGraphicFramePr>
          <p:cNvPr id="6" name="object 6" descr=""/>
          <p:cNvGraphicFramePr>
            <a:graphicFrameLocks noGrp="1"/>
          </p:cNvGraphicFramePr>
          <p:nvPr/>
        </p:nvGraphicFramePr>
        <p:xfrm>
          <a:off x="550849" y="1243139"/>
          <a:ext cx="8119109" cy="50380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79650"/>
                <a:gridCol w="2044700"/>
                <a:gridCol w="2072004"/>
                <a:gridCol w="821690"/>
                <a:gridCol w="821690"/>
              </a:tblGrid>
              <a:tr h="245110">
                <a:tc>
                  <a:txBody>
                    <a:bodyPr/>
                    <a:lstStyle/>
                    <a:p>
                      <a:pPr marL="4806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9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Current</a:t>
                      </a:r>
                      <a:r>
                        <a:rPr dirty="0" sz="900" spc="-2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Status</a:t>
                      </a:r>
                      <a:r>
                        <a:rPr dirty="0" sz="900" spc="-3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Category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4826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17375E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9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Description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4826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1737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9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Metric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4826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17375E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5654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9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Current</a:t>
                      </a:r>
                      <a:r>
                        <a:rPr dirty="0" sz="900" spc="-2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Status</a:t>
                      </a:r>
                      <a:r>
                        <a:rPr dirty="0" sz="900" spc="-3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Class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4826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17375E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137160">
                <a:tc row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538480">
                        <a:lnSpc>
                          <a:spcPct val="100000"/>
                        </a:lnSpc>
                      </a:pPr>
                      <a:r>
                        <a:rPr dirty="0" sz="9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Groundwater</a:t>
                      </a:r>
                      <a:r>
                        <a:rPr dirty="0" sz="900" spc="-6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Quantity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17375E"/>
                    </a:solidFill>
                  </a:tcPr>
                </a:tc>
                <a:tc row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32715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Groundwater</a:t>
                      </a:r>
                      <a:r>
                        <a:rPr dirty="0" sz="9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Use</a:t>
                      </a:r>
                      <a:r>
                        <a:rPr dirty="0" sz="9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vs</a:t>
                      </a: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Recharge</a:t>
                      </a:r>
                      <a:r>
                        <a:rPr dirty="0" sz="900" spc="-3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(%)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80"/>
                        </a:lnSpc>
                      </a:pPr>
                      <a:r>
                        <a:rPr dirty="0" sz="9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&lt;10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ts val="980"/>
                        </a:lnSpc>
                      </a:pPr>
                      <a:r>
                        <a:rPr dirty="0" sz="900" spc="-5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A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3FF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ts val="980"/>
                        </a:lnSpc>
                      </a:pP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Excellent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3FF"/>
                    </a:solidFill>
                  </a:tcPr>
                </a:tc>
              </a:tr>
              <a:tr h="13716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17375E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ts val="980"/>
                        </a:lnSpc>
                      </a:pP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10</a:t>
                      </a:r>
                      <a:r>
                        <a:rPr dirty="0" sz="900" spc="-1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to</a:t>
                      </a: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30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ts val="980"/>
                        </a:lnSpc>
                      </a:pPr>
                      <a:r>
                        <a:rPr dirty="0" sz="900" spc="-5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B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FD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ts val="980"/>
                        </a:lnSpc>
                      </a:pPr>
                      <a:r>
                        <a:rPr dirty="0" sz="900" spc="-2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Good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FD1"/>
                    </a:solidFill>
                  </a:tcPr>
                </a:tc>
              </a:tr>
              <a:tr h="13716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17375E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ts val="980"/>
                        </a:lnSpc>
                      </a:pP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30</a:t>
                      </a:r>
                      <a:r>
                        <a:rPr dirty="0" sz="900" spc="-1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to</a:t>
                      </a: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60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ts val="980"/>
                        </a:lnSpc>
                      </a:pPr>
                      <a:r>
                        <a:rPr dirty="0" sz="900" spc="-5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C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C5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ts val="980"/>
                        </a:lnSpc>
                      </a:pP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Moderate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C5"/>
                    </a:solidFill>
                  </a:tcPr>
                </a:tc>
              </a:tr>
              <a:tr h="13652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17375E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ts val="980"/>
                        </a:lnSpc>
                      </a:pP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60</a:t>
                      </a:r>
                      <a:r>
                        <a:rPr dirty="0" sz="900" spc="-1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to</a:t>
                      </a: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80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ts val="980"/>
                        </a:lnSpc>
                      </a:pPr>
                      <a:r>
                        <a:rPr dirty="0" sz="900" spc="-5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D6A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ts val="980"/>
                        </a:lnSpc>
                      </a:pPr>
                      <a:r>
                        <a:rPr dirty="0" sz="900" spc="-2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Poor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D6A7"/>
                    </a:solidFill>
                  </a:tcPr>
                </a:tc>
              </a:tr>
              <a:tr h="13716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17375E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ts val="980"/>
                        </a:lnSpc>
                      </a:pP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80</a:t>
                      </a:r>
                      <a:r>
                        <a:rPr dirty="0" sz="900" spc="-1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to</a:t>
                      </a: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100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ts val="980"/>
                        </a:lnSpc>
                      </a:pPr>
                      <a:r>
                        <a:rPr dirty="0" sz="900" spc="-5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C5C5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ts val="980"/>
                        </a:lnSpc>
                      </a:pP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Critical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C5C5"/>
                    </a:solidFill>
                  </a:tcPr>
                </a:tc>
              </a:tr>
              <a:tr h="137160">
                <a:tc row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576580">
                        <a:lnSpc>
                          <a:spcPct val="100000"/>
                        </a:lnSpc>
                      </a:pPr>
                      <a:r>
                        <a:rPr dirty="0" sz="9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Groundwater</a:t>
                      </a:r>
                      <a:r>
                        <a:rPr dirty="0" sz="900" spc="-4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Quality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17375E"/>
                    </a:solidFill>
                  </a:tcPr>
                </a:tc>
                <a:tc row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21920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Outliers</a:t>
                      </a:r>
                      <a:r>
                        <a:rPr dirty="0" sz="900" spc="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&amp;</a:t>
                      </a:r>
                      <a:r>
                        <a:rPr dirty="0" sz="900" spc="3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Contamination</a:t>
                      </a:r>
                      <a:r>
                        <a:rPr dirty="0" sz="900" spc="-1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Indicators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1325">
                        <a:lnSpc>
                          <a:spcPts val="980"/>
                        </a:lnSpc>
                      </a:pP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Natural</a:t>
                      </a:r>
                      <a:r>
                        <a:rPr dirty="0" sz="900" spc="-2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/</a:t>
                      </a:r>
                      <a:r>
                        <a:rPr dirty="0" sz="900" spc="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DWQ</a:t>
                      </a:r>
                      <a:r>
                        <a:rPr dirty="0" sz="900" spc="-3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standard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ts val="980"/>
                        </a:lnSpc>
                      </a:pPr>
                      <a:r>
                        <a:rPr dirty="0" sz="900" spc="-5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A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3FF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ts val="980"/>
                        </a:lnSpc>
                      </a:pP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Excellent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3FF"/>
                    </a:solidFill>
                  </a:tcPr>
                </a:tc>
              </a:tr>
              <a:tr h="13716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17375E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31115">
                        <a:lnSpc>
                          <a:spcPts val="980"/>
                        </a:lnSpc>
                      </a:pP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Natural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ts val="980"/>
                        </a:lnSpc>
                      </a:pPr>
                      <a:r>
                        <a:rPr dirty="0" sz="900" spc="-5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B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FD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ts val="980"/>
                        </a:lnSpc>
                      </a:pPr>
                      <a:r>
                        <a:rPr dirty="0" sz="900" spc="-2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Good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FD1"/>
                    </a:solidFill>
                  </a:tcPr>
                </a:tc>
              </a:tr>
              <a:tr h="13716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17375E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67690">
                        <a:lnSpc>
                          <a:spcPts val="980"/>
                        </a:lnSpc>
                      </a:pP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Pollution</a:t>
                      </a:r>
                      <a:r>
                        <a:rPr dirty="0" sz="900" spc="-5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Indicators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ts val="980"/>
                        </a:lnSpc>
                      </a:pPr>
                      <a:r>
                        <a:rPr dirty="0" sz="900" spc="-5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C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C5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ts val="980"/>
                        </a:lnSpc>
                      </a:pP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Moderate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C5"/>
                    </a:solidFill>
                  </a:tcPr>
                </a:tc>
              </a:tr>
              <a:tr h="13652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17375E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8610">
                        <a:lnSpc>
                          <a:spcPts val="980"/>
                        </a:lnSpc>
                      </a:pP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Pollution</a:t>
                      </a:r>
                      <a:r>
                        <a:rPr dirty="0" sz="900" spc="-4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Trends</a:t>
                      </a:r>
                      <a:r>
                        <a:rPr dirty="0" sz="900" spc="-1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/</a:t>
                      </a: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Knowledge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ts val="980"/>
                        </a:lnSpc>
                      </a:pPr>
                      <a:r>
                        <a:rPr dirty="0" sz="900" spc="-5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D6A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ts val="980"/>
                        </a:lnSpc>
                      </a:pPr>
                      <a:r>
                        <a:rPr dirty="0" sz="900" spc="-2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Poor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D6A7"/>
                    </a:solidFill>
                  </a:tcPr>
                </a:tc>
              </a:tr>
              <a:tr h="13716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17375E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68630">
                        <a:lnSpc>
                          <a:spcPts val="980"/>
                        </a:lnSpc>
                      </a:pP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Wide</a:t>
                      </a:r>
                      <a:r>
                        <a:rPr dirty="0" sz="900" spc="-3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Spread</a:t>
                      </a:r>
                      <a:r>
                        <a:rPr dirty="0" sz="900" spc="-2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Pollution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ts val="980"/>
                        </a:lnSpc>
                      </a:pPr>
                      <a:r>
                        <a:rPr dirty="0" sz="900" spc="-5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C5C5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ts val="980"/>
                        </a:lnSpc>
                      </a:pP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Critical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C5C5"/>
                    </a:solidFill>
                  </a:tcPr>
                </a:tc>
              </a:tr>
              <a:tr h="137160">
                <a:tc rowSpan="20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90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647065">
                        <a:lnSpc>
                          <a:spcPct val="100000"/>
                        </a:lnSpc>
                      </a:pPr>
                      <a:r>
                        <a:rPr dirty="0" sz="9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Threats</a:t>
                      </a:r>
                      <a:r>
                        <a:rPr dirty="0" sz="900" spc="-3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and</a:t>
                      </a:r>
                      <a:r>
                        <a:rPr dirty="0" sz="900" spc="-3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Risks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17375E"/>
                    </a:solidFill>
                  </a:tcPr>
                </a:tc>
                <a:tc row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633730" marR="74930" indent="-551815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%</a:t>
                      </a:r>
                      <a:r>
                        <a:rPr dirty="0" sz="900" spc="-1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Area Land</a:t>
                      </a:r>
                      <a:r>
                        <a:rPr dirty="0" sz="9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Use</a:t>
                      </a: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dirty="0" sz="900" spc="-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Built-up</a:t>
                      </a:r>
                      <a:r>
                        <a:rPr dirty="0" sz="900" spc="-2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Areas</a:t>
                      </a:r>
                      <a:r>
                        <a:rPr dirty="0" sz="9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5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&amp;</a:t>
                      </a: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Mines/Quarries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6858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64845">
                        <a:lnSpc>
                          <a:spcPts val="980"/>
                        </a:lnSpc>
                      </a:pP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Mostly</a:t>
                      </a:r>
                      <a:r>
                        <a:rPr dirty="0" sz="900" spc="-3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natural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ts val="980"/>
                        </a:lnSpc>
                      </a:pPr>
                      <a:r>
                        <a:rPr dirty="0" sz="900" spc="-5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A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3FF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ts val="980"/>
                        </a:lnSpc>
                      </a:pP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Excellent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3FF"/>
                    </a:solidFill>
                  </a:tcPr>
                </a:tc>
              </a:tr>
              <a:tr h="13716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17375E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6858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ts val="980"/>
                        </a:lnSpc>
                      </a:pP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Cultivation</a:t>
                      </a:r>
                      <a:r>
                        <a:rPr dirty="0" sz="900" spc="-3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&amp;</a:t>
                      </a:r>
                      <a:r>
                        <a:rPr dirty="0" sz="900" spc="-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Limited</a:t>
                      </a:r>
                      <a:r>
                        <a:rPr dirty="0" sz="900" spc="-4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Built-Up</a:t>
                      </a:r>
                      <a:r>
                        <a:rPr dirty="0" sz="900" spc="-1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2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&lt;10%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ts val="980"/>
                        </a:lnSpc>
                      </a:pPr>
                      <a:r>
                        <a:rPr dirty="0" sz="900" spc="-5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B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FD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ts val="980"/>
                        </a:lnSpc>
                      </a:pPr>
                      <a:r>
                        <a:rPr dirty="0" sz="900" spc="-2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Good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FD1"/>
                    </a:solidFill>
                  </a:tcPr>
                </a:tc>
              </a:tr>
              <a:tr h="13716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17375E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6858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3845">
                        <a:lnSpc>
                          <a:spcPts val="980"/>
                        </a:lnSpc>
                      </a:pP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Mining</a:t>
                      </a:r>
                      <a:r>
                        <a:rPr dirty="0" sz="900" spc="-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&gt;10</a:t>
                      </a:r>
                      <a:r>
                        <a:rPr dirty="0" sz="900" spc="-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km</a:t>
                      </a:r>
                      <a:r>
                        <a:rPr dirty="0" baseline="37037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dirty="0" sz="900" spc="-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Built-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up</a:t>
                      </a:r>
                      <a:r>
                        <a:rPr dirty="0" sz="900" spc="-1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2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&gt;10%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ts val="980"/>
                        </a:lnSpc>
                      </a:pPr>
                      <a:r>
                        <a:rPr dirty="0" sz="900" spc="-5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C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C5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ts val="980"/>
                        </a:lnSpc>
                      </a:pP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Moderate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C5"/>
                    </a:solidFill>
                  </a:tcPr>
                </a:tc>
              </a:tr>
              <a:tr h="13652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17375E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6858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7335">
                        <a:lnSpc>
                          <a:spcPts val="980"/>
                        </a:lnSpc>
                      </a:pP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Mining</a:t>
                      </a:r>
                      <a:r>
                        <a:rPr dirty="0" sz="900" spc="-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&gt;30</a:t>
                      </a:r>
                      <a:r>
                        <a:rPr dirty="0" sz="900" spc="-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km</a:t>
                      </a:r>
                      <a:r>
                        <a:rPr dirty="0" baseline="37037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dirty="0" sz="900" spc="-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Built-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up</a:t>
                      </a:r>
                      <a:r>
                        <a:rPr dirty="0" sz="900" spc="-1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2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&gt;20%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ts val="980"/>
                        </a:lnSpc>
                      </a:pPr>
                      <a:r>
                        <a:rPr dirty="0" sz="900" spc="-5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D6A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ts val="980"/>
                        </a:lnSpc>
                      </a:pPr>
                      <a:r>
                        <a:rPr dirty="0" sz="900" spc="-2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Poor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D6A7"/>
                    </a:solidFill>
                  </a:tcPr>
                </a:tc>
              </a:tr>
              <a:tr h="13716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17375E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6858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57225">
                        <a:lnSpc>
                          <a:spcPts val="980"/>
                        </a:lnSpc>
                      </a:pP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Mining</a:t>
                      </a:r>
                      <a:r>
                        <a:rPr dirty="0" sz="9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&gt;</a:t>
                      </a: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40</a:t>
                      </a:r>
                      <a:r>
                        <a:rPr dirty="0" sz="900" spc="-2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km</a:t>
                      </a:r>
                      <a:r>
                        <a:rPr dirty="0" baseline="37037" sz="900" spc="-37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baseline="37037"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ts val="980"/>
                        </a:lnSpc>
                      </a:pPr>
                      <a:r>
                        <a:rPr dirty="0" sz="900" spc="-5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C5C5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ts val="980"/>
                        </a:lnSpc>
                      </a:pP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Critical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C5C5"/>
                    </a:solidFill>
                  </a:tcPr>
                </a:tc>
              </a:tr>
              <a:tr h="13716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17375E"/>
                    </a:solidFill>
                  </a:tcPr>
                </a:tc>
                <a:tc row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385445" marR="377190" indent="13335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Climatic</a:t>
                      </a:r>
                      <a:r>
                        <a:rPr dirty="0" sz="900" spc="-4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Zone,</a:t>
                      </a:r>
                      <a:r>
                        <a:rPr dirty="0" sz="900" spc="-2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Based</a:t>
                      </a:r>
                      <a:r>
                        <a:rPr dirty="0" sz="9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on </a:t>
                      </a: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Köppen-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Geiger</a:t>
                      </a: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and</a:t>
                      </a:r>
                      <a:r>
                        <a:rPr dirty="0" sz="900" spc="2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MAP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6858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80"/>
                        </a:lnSpc>
                      </a:pP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Humid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ts val="980"/>
                        </a:lnSpc>
                      </a:pPr>
                      <a:r>
                        <a:rPr dirty="0" sz="900" spc="-5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A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3FF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ts val="980"/>
                        </a:lnSpc>
                      </a:pP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Excellent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3FF"/>
                    </a:solidFill>
                  </a:tcPr>
                </a:tc>
              </a:tr>
              <a:tr h="13652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17375E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6858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ts val="980"/>
                        </a:lnSpc>
                      </a:pP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Semi-Humid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ts val="980"/>
                        </a:lnSpc>
                      </a:pPr>
                      <a:r>
                        <a:rPr dirty="0" sz="900" spc="-5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B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FD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ts val="980"/>
                        </a:lnSpc>
                      </a:pPr>
                      <a:r>
                        <a:rPr dirty="0" sz="900" spc="-2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Good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FD1"/>
                    </a:solidFill>
                  </a:tcPr>
                </a:tc>
              </a:tr>
              <a:tr h="13716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17375E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6858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ts val="980"/>
                        </a:lnSpc>
                      </a:pP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Moderate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ts val="980"/>
                        </a:lnSpc>
                      </a:pPr>
                      <a:r>
                        <a:rPr dirty="0" sz="900" spc="-5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C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C5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ts val="980"/>
                        </a:lnSpc>
                      </a:pP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Moderate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C5"/>
                    </a:solidFill>
                  </a:tcPr>
                </a:tc>
              </a:tr>
              <a:tr h="13716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17375E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6858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ts val="980"/>
                        </a:lnSpc>
                      </a:pP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Semi-</a:t>
                      </a:r>
                      <a:r>
                        <a:rPr dirty="0" sz="900" spc="-2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Arid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ts val="980"/>
                        </a:lnSpc>
                      </a:pPr>
                      <a:r>
                        <a:rPr dirty="0" sz="900" spc="-5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D6A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ts val="980"/>
                        </a:lnSpc>
                      </a:pPr>
                      <a:r>
                        <a:rPr dirty="0" sz="900" spc="-2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Poor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D6A7"/>
                    </a:solidFill>
                  </a:tcPr>
                </a:tc>
              </a:tr>
              <a:tr h="13652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17375E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6858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80"/>
                        </a:lnSpc>
                      </a:pPr>
                      <a:r>
                        <a:rPr dirty="0" sz="900" spc="-2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Arid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ts val="980"/>
                        </a:lnSpc>
                      </a:pPr>
                      <a:r>
                        <a:rPr dirty="0" sz="900" spc="-5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C5C5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ts val="980"/>
                        </a:lnSpc>
                      </a:pP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Critical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C5C5"/>
                    </a:solidFill>
                  </a:tcPr>
                </a:tc>
              </a:tr>
              <a:tr h="13716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17375E"/>
                    </a:solidFill>
                  </a:tcPr>
                </a:tc>
                <a:tc row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795655" marR="76200" indent="-713740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Climate</a:t>
                      </a:r>
                      <a:r>
                        <a:rPr dirty="0" sz="9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Change,</a:t>
                      </a:r>
                      <a:r>
                        <a:rPr dirty="0" sz="900" spc="-3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based</a:t>
                      </a:r>
                      <a:r>
                        <a:rPr dirty="0" sz="9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on</a:t>
                      </a:r>
                      <a:r>
                        <a:rPr dirty="0" sz="900" spc="-1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change</a:t>
                      </a:r>
                      <a:r>
                        <a:rPr dirty="0" sz="9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in </a:t>
                      </a: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recharge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6921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ts val="980"/>
                        </a:lnSpc>
                      </a:pPr>
                      <a:r>
                        <a:rPr dirty="0" sz="9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N/A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ts val="980"/>
                        </a:lnSpc>
                      </a:pPr>
                      <a:r>
                        <a:rPr dirty="0" sz="900" spc="-5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A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3FF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ts val="980"/>
                        </a:lnSpc>
                      </a:pP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Excellent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3FF"/>
                    </a:solidFill>
                  </a:tcPr>
                </a:tc>
              </a:tr>
              <a:tr h="13652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17375E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6921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91490">
                        <a:lnSpc>
                          <a:spcPts val="980"/>
                        </a:lnSpc>
                      </a:pP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Increase</a:t>
                      </a:r>
                      <a:r>
                        <a:rPr dirty="0" sz="900" spc="-4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in</a:t>
                      </a: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Recharge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ts val="980"/>
                        </a:lnSpc>
                      </a:pPr>
                      <a:r>
                        <a:rPr dirty="0" sz="900" spc="-5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B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FD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ts val="980"/>
                        </a:lnSpc>
                      </a:pPr>
                      <a:r>
                        <a:rPr dirty="0" sz="900" spc="-2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Good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FD1"/>
                    </a:solidFill>
                  </a:tcPr>
                </a:tc>
              </a:tr>
              <a:tr h="13716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17375E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6921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3240">
                        <a:lnSpc>
                          <a:spcPts val="980"/>
                        </a:lnSpc>
                      </a:pP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No</a:t>
                      </a:r>
                      <a:r>
                        <a:rPr dirty="0" sz="900" spc="-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to</a:t>
                      </a:r>
                      <a:r>
                        <a:rPr dirty="0" sz="900" spc="-1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Small</a:t>
                      </a:r>
                      <a:r>
                        <a:rPr dirty="0" sz="900" spc="-2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Change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ts val="980"/>
                        </a:lnSpc>
                      </a:pPr>
                      <a:r>
                        <a:rPr dirty="0" sz="900" spc="-5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C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C5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ts val="980"/>
                        </a:lnSpc>
                      </a:pP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Moderate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C5"/>
                    </a:solidFill>
                  </a:tcPr>
                </a:tc>
              </a:tr>
              <a:tr h="13716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17375E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6921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65455">
                        <a:lnSpc>
                          <a:spcPts val="980"/>
                        </a:lnSpc>
                      </a:pP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Decrease</a:t>
                      </a:r>
                      <a:r>
                        <a:rPr dirty="0" sz="900" spc="-2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in</a:t>
                      </a: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Recharge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ts val="980"/>
                        </a:lnSpc>
                      </a:pPr>
                      <a:r>
                        <a:rPr dirty="0" sz="900" spc="-5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D6A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ts val="980"/>
                        </a:lnSpc>
                      </a:pPr>
                      <a:r>
                        <a:rPr dirty="0" sz="900" spc="-2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Poor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D6A7"/>
                    </a:solidFill>
                  </a:tcPr>
                </a:tc>
              </a:tr>
              <a:tr h="13652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17375E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6921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ts val="980"/>
                        </a:lnSpc>
                      </a:pPr>
                      <a:r>
                        <a:rPr dirty="0" sz="9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N/A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ts val="980"/>
                        </a:lnSpc>
                      </a:pPr>
                      <a:r>
                        <a:rPr dirty="0" sz="900" spc="-5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C5C5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ts val="980"/>
                        </a:lnSpc>
                      </a:pP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Critical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C5C5"/>
                    </a:solidFill>
                  </a:tcPr>
                </a:tc>
              </a:tr>
              <a:tr h="13716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17375E"/>
                    </a:solidFill>
                  </a:tcPr>
                </a:tc>
                <a:tc row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Population</a:t>
                      </a:r>
                      <a:r>
                        <a:rPr dirty="0" sz="900" spc="-5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Growth,</a:t>
                      </a:r>
                      <a:r>
                        <a:rPr dirty="0" sz="900" spc="-2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based</a:t>
                      </a:r>
                      <a:r>
                        <a:rPr dirty="0" sz="900" spc="-3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on</a:t>
                      </a:r>
                      <a:r>
                        <a:rPr dirty="0" sz="9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annual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growth</a:t>
                      </a:r>
                      <a:r>
                        <a:rPr dirty="0" sz="900" spc="-3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(%)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6921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ts val="980"/>
                        </a:lnSpc>
                      </a:pP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&lt;</a:t>
                      </a:r>
                      <a:r>
                        <a:rPr dirty="0" sz="900" spc="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5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ts val="980"/>
                        </a:lnSpc>
                      </a:pPr>
                      <a:r>
                        <a:rPr dirty="0" sz="900" spc="-5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A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3FF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ts val="980"/>
                        </a:lnSpc>
                      </a:pP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Excellent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3FF"/>
                    </a:solidFill>
                  </a:tcPr>
                </a:tc>
              </a:tr>
              <a:tr h="13652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17375E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6921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ts val="980"/>
                        </a:lnSpc>
                      </a:pP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dirty="0" sz="900" spc="-1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to </a:t>
                      </a:r>
                      <a:r>
                        <a:rPr dirty="0" sz="9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0.5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ts val="980"/>
                        </a:lnSpc>
                      </a:pPr>
                      <a:r>
                        <a:rPr dirty="0" sz="900" spc="-5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B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FD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ts val="980"/>
                        </a:lnSpc>
                      </a:pPr>
                      <a:r>
                        <a:rPr dirty="0" sz="900" spc="-2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Good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FD1"/>
                    </a:solidFill>
                  </a:tcPr>
                </a:tc>
              </a:tr>
              <a:tr h="13716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17375E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6921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45185">
                        <a:lnSpc>
                          <a:spcPts val="980"/>
                        </a:lnSpc>
                      </a:pP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0.5</a:t>
                      </a:r>
                      <a:r>
                        <a:rPr dirty="0" sz="9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to</a:t>
                      </a:r>
                      <a:r>
                        <a:rPr dirty="0" sz="900" spc="-1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5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ts val="980"/>
                        </a:lnSpc>
                      </a:pPr>
                      <a:r>
                        <a:rPr dirty="0" sz="900" spc="-5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C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C5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ts val="980"/>
                        </a:lnSpc>
                      </a:pP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Moderate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C5"/>
                    </a:solidFill>
                  </a:tcPr>
                </a:tc>
              </a:tr>
              <a:tr h="13652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17375E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6921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80"/>
                        </a:lnSpc>
                      </a:pP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dirty="0" sz="900" spc="-1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to </a:t>
                      </a:r>
                      <a:r>
                        <a:rPr dirty="0" sz="900" spc="-5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4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ts val="980"/>
                        </a:lnSpc>
                      </a:pPr>
                      <a:r>
                        <a:rPr dirty="0" sz="900" spc="-5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D6A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ts val="980"/>
                        </a:lnSpc>
                      </a:pPr>
                      <a:r>
                        <a:rPr dirty="0" sz="900" spc="-2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Poor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D6A7"/>
                    </a:solidFill>
                  </a:tcPr>
                </a:tc>
              </a:tr>
              <a:tr h="13716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17375E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6921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80"/>
                        </a:lnSpc>
                      </a:pP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≥</a:t>
                      </a: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5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4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ts val="980"/>
                        </a:lnSpc>
                      </a:pPr>
                      <a:r>
                        <a:rPr dirty="0" sz="900" spc="-5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C5C5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ts val="980"/>
                        </a:lnSpc>
                      </a:pP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Critical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C5C5"/>
                    </a:solidFill>
                  </a:tcPr>
                </a:tc>
              </a:tr>
              <a:tr h="136525">
                <a:tc row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665480">
                        <a:lnSpc>
                          <a:spcPct val="100000"/>
                        </a:lnSpc>
                      </a:pPr>
                      <a:r>
                        <a:rPr dirty="0" sz="9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Protection</a:t>
                      </a:r>
                      <a:r>
                        <a:rPr dirty="0" sz="900" spc="-5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Status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17375E"/>
                    </a:solidFill>
                  </a:tcPr>
                </a:tc>
                <a:tc row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315595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Based</a:t>
                      </a:r>
                      <a:r>
                        <a:rPr dirty="0" sz="9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on</a:t>
                      </a: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%</a:t>
                      </a:r>
                      <a:r>
                        <a:rPr dirty="0" sz="900" spc="-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Area</a:t>
                      </a: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Protected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52780">
                        <a:lnSpc>
                          <a:spcPts val="980"/>
                        </a:lnSpc>
                      </a:pP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Fully</a:t>
                      </a:r>
                      <a:r>
                        <a:rPr dirty="0" sz="9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Protected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ts val="980"/>
                        </a:lnSpc>
                      </a:pPr>
                      <a:r>
                        <a:rPr dirty="0" sz="900" spc="-5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A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3FF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ts val="980"/>
                        </a:lnSpc>
                      </a:pP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Excellent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3FF"/>
                    </a:solidFill>
                  </a:tcPr>
                </a:tc>
              </a:tr>
              <a:tr h="13652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17375E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5915">
                        <a:lnSpc>
                          <a:spcPts val="980"/>
                        </a:lnSpc>
                      </a:pP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Good</a:t>
                      </a:r>
                      <a:r>
                        <a:rPr dirty="0" sz="900" spc="-3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Protection</a:t>
                      </a:r>
                      <a:r>
                        <a:rPr dirty="0" sz="900" spc="-3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&amp;</a:t>
                      </a:r>
                      <a:r>
                        <a:rPr dirty="0" sz="900" spc="-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2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SGWCA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ts val="980"/>
                        </a:lnSpc>
                      </a:pPr>
                      <a:r>
                        <a:rPr dirty="0" sz="900" spc="-5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B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FD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ts val="980"/>
                        </a:lnSpc>
                      </a:pPr>
                      <a:r>
                        <a:rPr dirty="0" sz="900" spc="-2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Good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FD1"/>
                    </a:solidFill>
                  </a:tcPr>
                </a:tc>
              </a:tr>
              <a:tr h="13652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17375E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15620">
                        <a:lnSpc>
                          <a:spcPts val="980"/>
                        </a:lnSpc>
                      </a:pP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Scattered</a:t>
                      </a:r>
                      <a:r>
                        <a:rPr dirty="0" sz="9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Protection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ts val="980"/>
                        </a:lnSpc>
                      </a:pPr>
                      <a:r>
                        <a:rPr dirty="0" sz="900" spc="-5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C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C5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ts val="980"/>
                        </a:lnSpc>
                      </a:pP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Moderate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C5"/>
                    </a:solidFill>
                  </a:tcPr>
                </a:tc>
              </a:tr>
              <a:tr h="13716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17375E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6580">
                        <a:lnSpc>
                          <a:spcPts val="980"/>
                        </a:lnSpc>
                      </a:pP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Limited</a:t>
                      </a:r>
                      <a:r>
                        <a:rPr dirty="0" sz="900" spc="-5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Protection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ts val="980"/>
                        </a:lnSpc>
                      </a:pPr>
                      <a:r>
                        <a:rPr dirty="0" sz="900" spc="-5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D6A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ts val="980"/>
                        </a:lnSpc>
                      </a:pPr>
                      <a:r>
                        <a:rPr dirty="0" sz="900" spc="-2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Poor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D6A7"/>
                    </a:solidFill>
                  </a:tcPr>
                </a:tc>
              </a:tr>
              <a:tr h="13716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17375E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7705">
                        <a:lnSpc>
                          <a:spcPts val="980"/>
                        </a:lnSpc>
                      </a:pP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No</a:t>
                      </a: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Protection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ts val="980"/>
                        </a:lnSpc>
                      </a:pPr>
                      <a:r>
                        <a:rPr dirty="0" sz="900" spc="-5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C5C5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ts val="980"/>
                        </a:lnSpc>
                      </a:pP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Critical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C5C5"/>
                    </a:solidFill>
                  </a:tcPr>
                </a:tc>
              </a:tr>
            </a:tbl>
          </a:graphicData>
        </a:graphic>
      </p:graphicFrame>
      <p:sp>
        <p:nvSpPr>
          <p:cNvPr id="7" name="object 7" descr=""/>
          <p:cNvSpPr txBox="1"/>
          <p:nvPr/>
        </p:nvSpPr>
        <p:spPr>
          <a:xfrm>
            <a:off x="1780413" y="1005916"/>
            <a:ext cx="6156325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i="1">
                <a:solidFill>
                  <a:srgbClr val="17375E"/>
                </a:solidFill>
                <a:latin typeface="Arial"/>
                <a:cs typeface="Arial"/>
              </a:rPr>
              <a:t>Current</a:t>
            </a:r>
            <a:r>
              <a:rPr dirty="0" sz="1000" spc="-15" i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17375E"/>
                </a:solidFill>
                <a:latin typeface="Arial"/>
                <a:cs typeface="Arial"/>
              </a:rPr>
              <a:t>Status</a:t>
            </a:r>
            <a:r>
              <a:rPr dirty="0" sz="1000" spc="-25" i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17375E"/>
                </a:solidFill>
                <a:latin typeface="Arial"/>
                <a:cs typeface="Arial"/>
              </a:rPr>
              <a:t>Matrix</a:t>
            </a:r>
            <a:r>
              <a:rPr dirty="0" sz="1000" spc="10" i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17375E"/>
                </a:solidFill>
                <a:latin typeface="Arial"/>
                <a:cs typeface="Arial"/>
              </a:rPr>
              <a:t>&amp;</a:t>
            </a:r>
            <a:r>
              <a:rPr dirty="0" sz="1000" spc="-20" i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 spc="-10" i="1">
                <a:solidFill>
                  <a:srgbClr val="17375E"/>
                </a:solidFill>
                <a:latin typeface="Arial"/>
                <a:cs typeface="Arial"/>
              </a:rPr>
              <a:t>associated</a:t>
            </a:r>
            <a:r>
              <a:rPr dirty="0" sz="1000" spc="-25" i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17375E"/>
                </a:solidFill>
                <a:latin typeface="Arial"/>
                <a:cs typeface="Arial"/>
              </a:rPr>
              <a:t>metrics used</a:t>
            </a:r>
            <a:r>
              <a:rPr dirty="0" sz="1000" spc="-30" i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17375E"/>
                </a:solidFill>
                <a:latin typeface="Arial"/>
                <a:cs typeface="Arial"/>
              </a:rPr>
              <a:t>for</a:t>
            </a:r>
            <a:r>
              <a:rPr dirty="0" sz="1000" spc="-10" i="1">
                <a:solidFill>
                  <a:srgbClr val="17375E"/>
                </a:solidFill>
                <a:latin typeface="Arial"/>
                <a:cs typeface="Arial"/>
              </a:rPr>
              <a:t> assessing</a:t>
            </a:r>
            <a:r>
              <a:rPr dirty="0" sz="1000" spc="-35" i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17375E"/>
                </a:solidFill>
                <a:latin typeface="Arial"/>
                <a:cs typeface="Arial"/>
              </a:rPr>
              <a:t>the</a:t>
            </a:r>
            <a:r>
              <a:rPr dirty="0" sz="1000" spc="-15" i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 spc="-10" i="1">
                <a:solidFill>
                  <a:srgbClr val="17375E"/>
                </a:solidFill>
                <a:latin typeface="Arial"/>
                <a:cs typeface="Arial"/>
              </a:rPr>
              <a:t>groundwater</a:t>
            </a:r>
            <a:r>
              <a:rPr dirty="0" sz="1000" spc="-25" i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 spc="-10" i="1">
                <a:solidFill>
                  <a:srgbClr val="17375E"/>
                </a:solidFill>
                <a:latin typeface="Arial"/>
                <a:cs typeface="Arial"/>
              </a:rPr>
              <a:t>conditions</a:t>
            </a:r>
            <a:r>
              <a:rPr dirty="0" sz="1000" spc="-5" i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17375E"/>
                </a:solidFill>
                <a:latin typeface="Arial"/>
                <a:cs typeface="Arial"/>
              </a:rPr>
              <a:t>of</a:t>
            </a:r>
            <a:r>
              <a:rPr dirty="0" sz="1000" spc="-15" i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17375E"/>
                </a:solidFill>
                <a:latin typeface="Arial"/>
                <a:cs typeface="Arial"/>
              </a:rPr>
              <a:t>each</a:t>
            </a:r>
            <a:r>
              <a:rPr dirty="0" sz="1000" spc="-30" i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17375E"/>
                </a:solidFill>
                <a:latin typeface="Arial"/>
                <a:cs typeface="Arial"/>
              </a:rPr>
              <a:t>SWSA-</a:t>
            </a:r>
            <a:r>
              <a:rPr dirty="0" sz="1000" spc="-25" i="1">
                <a:solidFill>
                  <a:srgbClr val="17375E"/>
                </a:solidFill>
                <a:latin typeface="Arial"/>
                <a:cs typeface="Arial"/>
              </a:rPr>
              <a:t>gw.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72770" rIns="0" bIns="0" rtlCol="0" vert="horz">
            <a:spAutoFit/>
          </a:bodyPr>
          <a:lstStyle/>
          <a:p>
            <a:pPr marL="2973070">
              <a:lnSpc>
                <a:spcPct val="100000"/>
              </a:lnSpc>
              <a:spcBef>
                <a:spcPts val="100"/>
              </a:spcBef>
            </a:pPr>
            <a:r>
              <a:rPr dirty="0"/>
              <a:t>METRICS</a:t>
            </a:r>
            <a:r>
              <a:rPr dirty="0" spc="-100"/>
              <a:t> </a:t>
            </a:r>
            <a:r>
              <a:rPr dirty="0"/>
              <a:t>AND</a:t>
            </a:r>
            <a:r>
              <a:rPr dirty="0" spc="20"/>
              <a:t> </a:t>
            </a:r>
            <a:r>
              <a:rPr dirty="0" spc="-20"/>
              <a:t>CLASS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3824478" y="873378"/>
            <a:ext cx="149733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0" b="1">
                <a:solidFill>
                  <a:srgbClr val="003E6B"/>
                </a:solidFill>
                <a:latin typeface="Arial"/>
                <a:cs typeface="Arial"/>
              </a:rPr>
              <a:t>EXAMPLE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9144000" cy="847725"/>
            <a:chOff x="0" y="0"/>
            <a:chExt cx="9144000" cy="847725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847674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380" y="109728"/>
              <a:ext cx="8413242" cy="454913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87781" y="158623"/>
            <a:ext cx="8168640" cy="26924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>
                <a:solidFill>
                  <a:srgbClr val="FFFFFF"/>
                </a:solidFill>
              </a:rPr>
              <a:t>REFINEMENT</a:t>
            </a:r>
            <a:r>
              <a:rPr dirty="0" sz="1600" spc="-70">
                <a:solidFill>
                  <a:srgbClr val="FFFFFF"/>
                </a:solidFill>
              </a:rPr>
              <a:t> </a:t>
            </a:r>
            <a:r>
              <a:rPr dirty="0" sz="1600">
                <a:solidFill>
                  <a:srgbClr val="FFFFFF"/>
                </a:solidFill>
              </a:rPr>
              <a:t>OF</a:t>
            </a:r>
            <a:r>
              <a:rPr dirty="0" sz="1600" spc="-50">
                <a:solidFill>
                  <a:srgbClr val="FFFFFF"/>
                </a:solidFill>
              </a:rPr>
              <a:t> </a:t>
            </a:r>
            <a:r>
              <a:rPr dirty="0" sz="1600" spc="-10">
                <a:solidFill>
                  <a:srgbClr val="FFFFFF"/>
                </a:solidFill>
              </a:rPr>
              <a:t>STRATEGIC</a:t>
            </a:r>
            <a:r>
              <a:rPr dirty="0" sz="1600" spc="-20">
                <a:solidFill>
                  <a:srgbClr val="FFFFFF"/>
                </a:solidFill>
              </a:rPr>
              <a:t> GROUNDWATER</a:t>
            </a:r>
            <a:r>
              <a:rPr dirty="0" sz="1600" spc="-15">
                <a:solidFill>
                  <a:srgbClr val="FFFFFF"/>
                </a:solidFill>
              </a:rPr>
              <a:t> </a:t>
            </a:r>
            <a:r>
              <a:rPr dirty="0" sz="1600">
                <a:solidFill>
                  <a:srgbClr val="FFFFFF"/>
                </a:solidFill>
              </a:rPr>
              <a:t>SOURCE</a:t>
            </a:r>
            <a:r>
              <a:rPr dirty="0" sz="1600" spc="-110">
                <a:solidFill>
                  <a:srgbClr val="FFFFFF"/>
                </a:solidFill>
              </a:rPr>
              <a:t> </a:t>
            </a:r>
            <a:r>
              <a:rPr dirty="0" sz="1600">
                <a:solidFill>
                  <a:srgbClr val="FFFFFF"/>
                </a:solidFill>
              </a:rPr>
              <a:t>AREAS</a:t>
            </a:r>
            <a:r>
              <a:rPr dirty="0" sz="1600" spc="-10">
                <a:solidFill>
                  <a:srgbClr val="FFFFFF"/>
                </a:solidFill>
              </a:rPr>
              <a:t> </a:t>
            </a:r>
            <a:r>
              <a:rPr dirty="0" sz="1600">
                <a:solidFill>
                  <a:srgbClr val="FFFFFF"/>
                </a:solidFill>
              </a:rPr>
              <a:t>OF</a:t>
            </a:r>
            <a:r>
              <a:rPr dirty="0" sz="1600" spc="-50">
                <a:solidFill>
                  <a:srgbClr val="FFFFFF"/>
                </a:solidFill>
              </a:rPr>
              <a:t> </a:t>
            </a:r>
            <a:r>
              <a:rPr dirty="0" sz="1600">
                <a:solidFill>
                  <a:srgbClr val="FFFFFF"/>
                </a:solidFill>
              </a:rPr>
              <a:t>SOUTH</a:t>
            </a:r>
            <a:r>
              <a:rPr dirty="0" sz="1600" spc="-110">
                <a:solidFill>
                  <a:srgbClr val="FFFFFF"/>
                </a:solidFill>
              </a:rPr>
              <a:t> </a:t>
            </a:r>
            <a:r>
              <a:rPr dirty="0" sz="1600" spc="-10">
                <a:solidFill>
                  <a:srgbClr val="FFFFFF"/>
                </a:solidFill>
              </a:rPr>
              <a:t>AFRICA</a:t>
            </a:r>
            <a:endParaRPr sz="1600"/>
          </a:p>
        </p:txBody>
      </p:sp>
      <p:grpSp>
        <p:nvGrpSpPr>
          <p:cNvPr id="7" name="object 7" descr=""/>
          <p:cNvGrpSpPr/>
          <p:nvPr/>
        </p:nvGrpSpPr>
        <p:grpSpPr>
          <a:xfrm>
            <a:off x="866940" y="1515491"/>
            <a:ext cx="7410450" cy="4504690"/>
            <a:chOff x="866940" y="1515491"/>
            <a:chExt cx="7410450" cy="4504690"/>
          </a:xfrm>
        </p:grpSpPr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6465" y="1525016"/>
              <a:ext cx="7391019" cy="4485259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871702" y="1520253"/>
              <a:ext cx="7400925" cy="4495165"/>
            </a:xfrm>
            <a:custGeom>
              <a:avLst/>
              <a:gdLst/>
              <a:ahLst/>
              <a:cxnLst/>
              <a:rect l="l" t="t" r="r" b="b"/>
              <a:pathLst>
                <a:path w="7400925" h="4495165">
                  <a:moveTo>
                    <a:pt x="0" y="4494784"/>
                  </a:moveTo>
                  <a:lnTo>
                    <a:pt x="7400544" y="4494784"/>
                  </a:lnTo>
                  <a:lnTo>
                    <a:pt x="7400544" y="0"/>
                  </a:lnTo>
                  <a:lnTo>
                    <a:pt x="0" y="0"/>
                  </a:lnTo>
                  <a:lnTo>
                    <a:pt x="0" y="4494784"/>
                  </a:lnTo>
                  <a:close/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 descr=""/>
          <p:cNvSpPr txBox="1"/>
          <p:nvPr/>
        </p:nvSpPr>
        <p:spPr>
          <a:xfrm>
            <a:off x="4923916" y="2734106"/>
            <a:ext cx="1582420" cy="231140"/>
          </a:xfrm>
          <a:prstGeom prst="rect">
            <a:avLst/>
          </a:prstGeom>
          <a:solidFill>
            <a:srgbClr val="FFFFFF"/>
          </a:solidFill>
          <a:ln w="9525">
            <a:solidFill>
              <a:srgbClr val="7E7E7E"/>
            </a:solidFill>
          </a:ln>
        </p:spPr>
        <p:txBody>
          <a:bodyPr wrap="square" lIns="0" tIns="43180" rIns="0" bIns="0" rtlCol="0" vert="horz">
            <a:spAutoFit/>
          </a:bodyPr>
          <a:lstStyle/>
          <a:p>
            <a:pPr marL="141605">
              <a:lnSpc>
                <a:spcPct val="100000"/>
              </a:lnSpc>
              <a:spcBef>
                <a:spcPts val="340"/>
              </a:spcBef>
            </a:pPr>
            <a:r>
              <a:rPr dirty="0" sz="900" b="1">
                <a:solidFill>
                  <a:srgbClr val="FF0000"/>
                </a:solidFill>
                <a:latin typeface="Arial"/>
                <a:cs typeface="Arial"/>
              </a:rPr>
              <a:t>EASTERN</a:t>
            </a:r>
            <a:r>
              <a:rPr dirty="0" sz="900" spc="-40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900" b="1">
                <a:solidFill>
                  <a:srgbClr val="FF0000"/>
                </a:solidFill>
                <a:latin typeface="Arial"/>
                <a:cs typeface="Arial"/>
              </a:rPr>
              <a:t>KARST</a:t>
            </a:r>
            <a:r>
              <a:rPr dirty="0" sz="900" spc="-40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900" spc="-20" b="1">
                <a:solidFill>
                  <a:srgbClr val="FF0000"/>
                </a:solidFill>
                <a:latin typeface="Arial"/>
                <a:cs typeface="Arial"/>
              </a:rPr>
              <a:t>BELT</a:t>
            </a:r>
            <a:endParaRPr sz="900">
              <a:latin typeface="Arial"/>
              <a:cs typeface="Arial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54559" rIns="0" bIns="0" rtlCol="0" vert="horz">
            <a:spAutoFit/>
          </a:bodyPr>
          <a:lstStyle/>
          <a:p>
            <a:pPr marL="45085">
              <a:lnSpc>
                <a:spcPts val="1650"/>
              </a:lnSpc>
            </a:pPr>
            <a:fld id="{81D60167-4931-47E6-BA6A-407CBD079E47}" type="slidenum">
              <a:rPr dirty="0" spc="-25"/>
              <a:t>12</a:t>
            </a:fld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196746" y="3340734"/>
            <a:ext cx="210629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0" b="1">
                <a:solidFill>
                  <a:srgbClr val="003E6B"/>
                </a:solidFill>
                <a:latin typeface="Arial"/>
                <a:cs typeface="Arial"/>
              </a:rPr>
              <a:t>DESCRIPTION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9144000" cy="847725"/>
            <a:chOff x="0" y="0"/>
            <a:chExt cx="9144000" cy="847725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847674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380" y="109728"/>
              <a:ext cx="8413242" cy="454913"/>
            </a:xfrm>
            <a:prstGeom prst="rect">
              <a:avLst/>
            </a:prstGeom>
          </p:spPr>
        </p:pic>
      </p:grpSp>
      <p:sp>
        <p:nvSpPr>
          <p:cNvPr id="6" name="object 6" descr=""/>
          <p:cNvSpPr txBox="1"/>
          <p:nvPr/>
        </p:nvSpPr>
        <p:spPr>
          <a:xfrm>
            <a:off x="487781" y="158623"/>
            <a:ext cx="816864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REFINEMENT</a:t>
            </a:r>
            <a:r>
              <a:rPr dirty="0" sz="16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STRATEGIC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 GROUNDWATER</a:t>
            </a:r>
            <a:r>
              <a:rPr dirty="0" sz="1600" spc="-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SOURCE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AREAS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SOUTH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AFRICA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3881628" y="2066544"/>
            <a:ext cx="4625975" cy="3586479"/>
            <a:chOff x="3881628" y="2066544"/>
            <a:chExt cx="4625975" cy="3586479"/>
          </a:xfrm>
        </p:grpSpPr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08247" y="2245360"/>
              <a:ext cx="4499229" cy="3061335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81628" y="2066544"/>
              <a:ext cx="2414016" cy="3585972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3933825" y="2095500"/>
              <a:ext cx="2314575" cy="3486150"/>
            </a:xfrm>
            <a:custGeom>
              <a:avLst/>
              <a:gdLst/>
              <a:ahLst/>
              <a:cxnLst/>
              <a:rect l="l" t="t" r="r" b="b"/>
              <a:pathLst>
                <a:path w="2314575" h="3486150">
                  <a:moveTo>
                    <a:pt x="0" y="1743075"/>
                  </a:moveTo>
                  <a:lnTo>
                    <a:pt x="618" y="1685538"/>
                  </a:lnTo>
                  <a:lnTo>
                    <a:pt x="2461" y="1628468"/>
                  </a:lnTo>
                  <a:lnTo>
                    <a:pt x="5510" y="1571893"/>
                  </a:lnTo>
                  <a:lnTo>
                    <a:pt x="9745" y="1515841"/>
                  </a:lnTo>
                  <a:lnTo>
                    <a:pt x="15147" y="1460342"/>
                  </a:lnTo>
                  <a:lnTo>
                    <a:pt x="21698" y="1405424"/>
                  </a:lnTo>
                  <a:lnTo>
                    <a:pt x="29377" y="1351115"/>
                  </a:lnTo>
                  <a:lnTo>
                    <a:pt x="38167" y="1297444"/>
                  </a:lnTo>
                  <a:lnTo>
                    <a:pt x="48048" y="1244441"/>
                  </a:lnTo>
                  <a:lnTo>
                    <a:pt x="59001" y="1192133"/>
                  </a:lnTo>
                  <a:lnTo>
                    <a:pt x="71006" y="1140550"/>
                  </a:lnTo>
                  <a:lnTo>
                    <a:pt x="84046" y="1089720"/>
                  </a:lnTo>
                  <a:lnTo>
                    <a:pt x="98100" y="1039672"/>
                  </a:lnTo>
                  <a:lnTo>
                    <a:pt x="113150" y="990435"/>
                  </a:lnTo>
                  <a:lnTo>
                    <a:pt x="129177" y="942037"/>
                  </a:lnTo>
                  <a:lnTo>
                    <a:pt x="146161" y="894507"/>
                  </a:lnTo>
                  <a:lnTo>
                    <a:pt x="164084" y="847874"/>
                  </a:lnTo>
                  <a:lnTo>
                    <a:pt x="182926" y="802167"/>
                  </a:lnTo>
                  <a:lnTo>
                    <a:pt x="202668" y="757413"/>
                  </a:lnTo>
                  <a:lnTo>
                    <a:pt x="223292" y="713643"/>
                  </a:lnTo>
                  <a:lnTo>
                    <a:pt x="244778" y="670884"/>
                  </a:lnTo>
                  <a:lnTo>
                    <a:pt x="267107" y="629166"/>
                  </a:lnTo>
                  <a:lnTo>
                    <a:pt x="290260" y="588516"/>
                  </a:lnTo>
                  <a:lnTo>
                    <a:pt x="314218" y="548965"/>
                  </a:lnTo>
                  <a:lnTo>
                    <a:pt x="338963" y="510539"/>
                  </a:lnTo>
                  <a:lnTo>
                    <a:pt x="364474" y="473270"/>
                  </a:lnTo>
                  <a:lnTo>
                    <a:pt x="390732" y="437183"/>
                  </a:lnTo>
                  <a:lnTo>
                    <a:pt x="417720" y="402310"/>
                  </a:lnTo>
                  <a:lnTo>
                    <a:pt x="445417" y="368678"/>
                  </a:lnTo>
                  <a:lnTo>
                    <a:pt x="473805" y="336316"/>
                  </a:lnTo>
                  <a:lnTo>
                    <a:pt x="502864" y="305252"/>
                  </a:lnTo>
                  <a:lnTo>
                    <a:pt x="532576" y="275517"/>
                  </a:lnTo>
                  <a:lnTo>
                    <a:pt x="562921" y="247137"/>
                  </a:lnTo>
                  <a:lnTo>
                    <a:pt x="593881" y="220142"/>
                  </a:lnTo>
                  <a:lnTo>
                    <a:pt x="625436" y="194561"/>
                  </a:lnTo>
                  <a:lnTo>
                    <a:pt x="657567" y="170422"/>
                  </a:lnTo>
                  <a:lnTo>
                    <a:pt x="690255" y="147754"/>
                  </a:lnTo>
                  <a:lnTo>
                    <a:pt x="723481" y="126586"/>
                  </a:lnTo>
                  <a:lnTo>
                    <a:pt x="757227" y="106946"/>
                  </a:lnTo>
                  <a:lnTo>
                    <a:pt x="791472" y="88864"/>
                  </a:lnTo>
                  <a:lnTo>
                    <a:pt x="826198" y="72367"/>
                  </a:lnTo>
                  <a:lnTo>
                    <a:pt x="861385" y="57485"/>
                  </a:lnTo>
                  <a:lnTo>
                    <a:pt x="933070" y="32680"/>
                  </a:lnTo>
                  <a:lnTo>
                    <a:pt x="1006373" y="14677"/>
                  </a:lnTo>
                  <a:lnTo>
                    <a:pt x="1081142" y="3707"/>
                  </a:lnTo>
                  <a:lnTo>
                    <a:pt x="1157224" y="0"/>
                  </a:lnTo>
                  <a:lnTo>
                    <a:pt x="1195427" y="931"/>
                  </a:lnTo>
                  <a:lnTo>
                    <a:pt x="1270885" y="8299"/>
                  </a:lnTo>
                  <a:lnTo>
                    <a:pt x="1344953" y="22814"/>
                  </a:lnTo>
                  <a:lnTo>
                    <a:pt x="1417477" y="44247"/>
                  </a:lnTo>
                  <a:lnTo>
                    <a:pt x="1488306" y="72367"/>
                  </a:lnTo>
                  <a:lnTo>
                    <a:pt x="1523037" y="88864"/>
                  </a:lnTo>
                  <a:lnTo>
                    <a:pt x="1557287" y="106946"/>
                  </a:lnTo>
                  <a:lnTo>
                    <a:pt x="1591037" y="126586"/>
                  </a:lnTo>
                  <a:lnTo>
                    <a:pt x="1624267" y="147754"/>
                  </a:lnTo>
                  <a:lnTo>
                    <a:pt x="1656960" y="170422"/>
                  </a:lnTo>
                  <a:lnTo>
                    <a:pt x="1689095" y="194561"/>
                  </a:lnTo>
                  <a:lnTo>
                    <a:pt x="1720653" y="220142"/>
                  </a:lnTo>
                  <a:lnTo>
                    <a:pt x="1751616" y="247137"/>
                  </a:lnTo>
                  <a:lnTo>
                    <a:pt x="1781964" y="275517"/>
                  </a:lnTo>
                  <a:lnTo>
                    <a:pt x="1811679" y="305252"/>
                  </a:lnTo>
                  <a:lnTo>
                    <a:pt x="1840742" y="336316"/>
                  </a:lnTo>
                  <a:lnTo>
                    <a:pt x="1869132" y="368678"/>
                  </a:lnTo>
                  <a:lnTo>
                    <a:pt x="1896832" y="402310"/>
                  </a:lnTo>
                  <a:lnTo>
                    <a:pt x="1923822" y="437183"/>
                  </a:lnTo>
                  <a:lnTo>
                    <a:pt x="1950083" y="473270"/>
                  </a:lnTo>
                  <a:lnTo>
                    <a:pt x="1975596" y="510540"/>
                  </a:lnTo>
                  <a:lnTo>
                    <a:pt x="2000342" y="548965"/>
                  </a:lnTo>
                  <a:lnTo>
                    <a:pt x="2024301" y="588516"/>
                  </a:lnTo>
                  <a:lnTo>
                    <a:pt x="2047456" y="629166"/>
                  </a:lnTo>
                  <a:lnTo>
                    <a:pt x="2069787" y="670884"/>
                  </a:lnTo>
                  <a:lnTo>
                    <a:pt x="2091274" y="713643"/>
                  </a:lnTo>
                  <a:lnTo>
                    <a:pt x="2111899" y="757413"/>
                  </a:lnTo>
                  <a:lnTo>
                    <a:pt x="2131642" y="802167"/>
                  </a:lnTo>
                  <a:lnTo>
                    <a:pt x="2150485" y="847874"/>
                  </a:lnTo>
                  <a:lnTo>
                    <a:pt x="2168409" y="894507"/>
                  </a:lnTo>
                  <a:lnTo>
                    <a:pt x="2185394" y="942037"/>
                  </a:lnTo>
                  <a:lnTo>
                    <a:pt x="2201421" y="990435"/>
                  </a:lnTo>
                  <a:lnTo>
                    <a:pt x="2216472" y="1039672"/>
                  </a:lnTo>
                  <a:lnTo>
                    <a:pt x="2230526" y="1089720"/>
                  </a:lnTo>
                  <a:lnTo>
                    <a:pt x="2243566" y="1140550"/>
                  </a:lnTo>
                  <a:lnTo>
                    <a:pt x="2255572" y="1192133"/>
                  </a:lnTo>
                  <a:lnTo>
                    <a:pt x="2266525" y="1244441"/>
                  </a:lnTo>
                  <a:lnTo>
                    <a:pt x="2276406" y="1297444"/>
                  </a:lnTo>
                  <a:lnTo>
                    <a:pt x="2285196" y="1351115"/>
                  </a:lnTo>
                  <a:lnTo>
                    <a:pt x="2292876" y="1405424"/>
                  </a:lnTo>
                  <a:lnTo>
                    <a:pt x="2299427" y="1460342"/>
                  </a:lnTo>
                  <a:lnTo>
                    <a:pt x="2304829" y="1515841"/>
                  </a:lnTo>
                  <a:lnTo>
                    <a:pt x="2309064" y="1571893"/>
                  </a:lnTo>
                  <a:lnTo>
                    <a:pt x="2312113" y="1628468"/>
                  </a:lnTo>
                  <a:lnTo>
                    <a:pt x="2313956" y="1685538"/>
                  </a:lnTo>
                  <a:lnTo>
                    <a:pt x="2314575" y="1743075"/>
                  </a:lnTo>
                  <a:lnTo>
                    <a:pt x="2313956" y="1800611"/>
                  </a:lnTo>
                  <a:lnTo>
                    <a:pt x="2312113" y="1857681"/>
                  </a:lnTo>
                  <a:lnTo>
                    <a:pt x="2309064" y="1914256"/>
                  </a:lnTo>
                  <a:lnTo>
                    <a:pt x="2304829" y="1970308"/>
                  </a:lnTo>
                  <a:lnTo>
                    <a:pt x="2299427" y="2025807"/>
                  </a:lnTo>
                  <a:lnTo>
                    <a:pt x="2292876" y="2080725"/>
                  </a:lnTo>
                  <a:lnTo>
                    <a:pt x="2285196" y="2135034"/>
                  </a:lnTo>
                  <a:lnTo>
                    <a:pt x="2276406" y="2188705"/>
                  </a:lnTo>
                  <a:lnTo>
                    <a:pt x="2266525" y="2241708"/>
                  </a:lnTo>
                  <a:lnTo>
                    <a:pt x="2255572" y="2294016"/>
                  </a:lnTo>
                  <a:lnTo>
                    <a:pt x="2243566" y="2345599"/>
                  </a:lnTo>
                  <a:lnTo>
                    <a:pt x="2230526" y="2396429"/>
                  </a:lnTo>
                  <a:lnTo>
                    <a:pt x="2216472" y="2446477"/>
                  </a:lnTo>
                  <a:lnTo>
                    <a:pt x="2201421" y="2495714"/>
                  </a:lnTo>
                  <a:lnTo>
                    <a:pt x="2185394" y="2544112"/>
                  </a:lnTo>
                  <a:lnTo>
                    <a:pt x="2168409" y="2591642"/>
                  </a:lnTo>
                  <a:lnTo>
                    <a:pt x="2150485" y="2638275"/>
                  </a:lnTo>
                  <a:lnTo>
                    <a:pt x="2131642" y="2683982"/>
                  </a:lnTo>
                  <a:lnTo>
                    <a:pt x="2111899" y="2728736"/>
                  </a:lnTo>
                  <a:lnTo>
                    <a:pt x="2091274" y="2772506"/>
                  </a:lnTo>
                  <a:lnTo>
                    <a:pt x="2069787" y="2815265"/>
                  </a:lnTo>
                  <a:lnTo>
                    <a:pt x="2047456" y="2856983"/>
                  </a:lnTo>
                  <a:lnTo>
                    <a:pt x="2024301" y="2897633"/>
                  </a:lnTo>
                  <a:lnTo>
                    <a:pt x="2000342" y="2937184"/>
                  </a:lnTo>
                  <a:lnTo>
                    <a:pt x="1975596" y="2975610"/>
                  </a:lnTo>
                  <a:lnTo>
                    <a:pt x="1950083" y="3012879"/>
                  </a:lnTo>
                  <a:lnTo>
                    <a:pt x="1923822" y="3048966"/>
                  </a:lnTo>
                  <a:lnTo>
                    <a:pt x="1896832" y="3083839"/>
                  </a:lnTo>
                  <a:lnTo>
                    <a:pt x="1869132" y="3117471"/>
                  </a:lnTo>
                  <a:lnTo>
                    <a:pt x="1840742" y="3149833"/>
                  </a:lnTo>
                  <a:lnTo>
                    <a:pt x="1811679" y="3180897"/>
                  </a:lnTo>
                  <a:lnTo>
                    <a:pt x="1781964" y="3210632"/>
                  </a:lnTo>
                  <a:lnTo>
                    <a:pt x="1751616" y="3239012"/>
                  </a:lnTo>
                  <a:lnTo>
                    <a:pt x="1720653" y="3266007"/>
                  </a:lnTo>
                  <a:lnTo>
                    <a:pt x="1689095" y="3291588"/>
                  </a:lnTo>
                  <a:lnTo>
                    <a:pt x="1656960" y="3315727"/>
                  </a:lnTo>
                  <a:lnTo>
                    <a:pt x="1624267" y="3338395"/>
                  </a:lnTo>
                  <a:lnTo>
                    <a:pt x="1591037" y="3359563"/>
                  </a:lnTo>
                  <a:lnTo>
                    <a:pt x="1557287" y="3379203"/>
                  </a:lnTo>
                  <a:lnTo>
                    <a:pt x="1523037" y="3397285"/>
                  </a:lnTo>
                  <a:lnTo>
                    <a:pt x="1488306" y="3413782"/>
                  </a:lnTo>
                  <a:lnTo>
                    <a:pt x="1453113" y="3428664"/>
                  </a:lnTo>
                  <a:lnTo>
                    <a:pt x="1381417" y="3453469"/>
                  </a:lnTo>
                  <a:lnTo>
                    <a:pt x="1308102" y="3471472"/>
                  </a:lnTo>
                  <a:lnTo>
                    <a:pt x="1233320" y="3482442"/>
                  </a:lnTo>
                  <a:lnTo>
                    <a:pt x="1157224" y="3486150"/>
                  </a:lnTo>
                  <a:lnTo>
                    <a:pt x="1119028" y="3485218"/>
                  </a:lnTo>
                  <a:lnTo>
                    <a:pt x="1043584" y="3477850"/>
                  </a:lnTo>
                  <a:lnTo>
                    <a:pt x="969529" y="3463335"/>
                  </a:lnTo>
                  <a:lnTo>
                    <a:pt x="897016" y="3441902"/>
                  </a:lnTo>
                  <a:lnTo>
                    <a:pt x="826198" y="3413782"/>
                  </a:lnTo>
                  <a:lnTo>
                    <a:pt x="791472" y="3397285"/>
                  </a:lnTo>
                  <a:lnTo>
                    <a:pt x="757227" y="3379203"/>
                  </a:lnTo>
                  <a:lnTo>
                    <a:pt x="723481" y="3359563"/>
                  </a:lnTo>
                  <a:lnTo>
                    <a:pt x="690255" y="3338395"/>
                  </a:lnTo>
                  <a:lnTo>
                    <a:pt x="657567" y="3315727"/>
                  </a:lnTo>
                  <a:lnTo>
                    <a:pt x="625436" y="3291588"/>
                  </a:lnTo>
                  <a:lnTo>
                    <a:pt x="593881" y="3266007"/>
                  </a:lnTo>
                  <a:lnTo>
                    <a:pt x="562921" y="3239012"/>
                  </a:lnTo>
                  <a:lnTo>
                    <a:pt x="532576" y="3210632"/>
                  </a:lnTo>
                  <a:lnTo>
                    <a:pt x="502864" y="3180897"/>
                  </a:lnTo>
                  <a:lnTo>
                    <a:pt x="473805" y="3149833"/>
                  </a:lnTo>
                  <a:lnTo>
                    <a:pt x="445417" y="3117471"/>
                  </a:lnTo>
                  <a:lnTo>
                    <a:pt x="417720" y="3083839"/>
                  </a:lnTo>
                  <a:lnTo>
                    <a:pt x="390732" y="3048966"/>
                  </a:lnTo>
                  <a:lnTo>
                    <a:pt x="364474" y="3012879"/>
                  </a:lnTo>
                  <a:lnTo>
                    <a:pt x="338962" y="2975609"/>
                  </a:lnTo>
                  <a:lnTo>
                    <a:pt x="314218" y="2937184"/>
                  </a:lnTo>
                  <a:lnTo>
                    <a:pt x="290260" y="2897633"/>
                  </a:lnTo>
                  <a:lnTo>
                    <a:pt x="267107" y="2856983"/>
                  </a:lnTo>
                  <a:lnTo>
                    <a:pt x="244778" y="2815265"/>
                  </a:lnTo>
                  <a:lnTo>
                    <a:pt x="223292" y="2772506"/>
                  </a:lnTo>
                  <a:lnTo>
                    <a:pt x="202668" y="2728736"/>
                  </a:lnTo>
                  <a:lnTo>
                    <a:pt x="182926" y="2683982"/>
                  </a:lnTo>
                  <a:lnTo>
                    <a:pt x="164084" y="2638275"/>
                  </a:lnTo>
                  <a:lnTo>
                    <a:pt x="146161" y="2591642"/>
                  </a:lnTo>
                  <a:lnTo>
                    <a:pt x="129177" y="2544112"/>
                  </a:lnTo>
                  <a:lnTo>
                    <a:pt x="113150" y="2495714"/>
                  </a:lnTo>
                  <a:lnTo>
                    <a:pt x="98100" y="2446477"/>
                  </a:lnTo>
                  <a:lnTo>
                    <a:pt x="84046" y="2396429"/>
                  </a:lnTo>
                  <a:lnTo>
                    <a:pt x="71006" y="2345599"/>
                  </a:lnTo>
                  <a:lnTo>
                    <a:pt x="59001" y="2294016"/>
                  </a:lnTo>
                  <a:lnTo>
                    <a:pt x="48048" y="2241708"/>
                  </a:lnTo>
                  <a:lnTo>
                    <a:pt x="38167" y="2188705"/>
                  </a:lnTo>
                  <a:lnTo>
                    <a:pt x="29377" y="2135034"/>
                  </a:lnTo>
                  <a:lnTo>
                    <a:pt x="21698" y="2080725"/>
                  </a:lnTo>
                  <a:lnTo>
                    <a:pt x="15147" y="2025807"/>
                  </a:lnTo>
                  <a:lnTo>
                    <a:pt x="9745" y="1970308"/>
                  </a:lnTo>
                  <a:lnTo>
                    <a:pt x="5510" y="1914256"/>
                  </a:lnTo>
                  <a:lnTo>
                    <a:pt x="2461" y="1857681"/>
                  </a:lnTo>
                  <a:lnTo>
                    <a:pt x="618" y="1800611"/>
                  </a:lnTo>
                  <a:lnTo>
                    <a:pt x="0" y="1743075"/>
                  </a:lnTo>
                  <a:close/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54559" rIns="0" bIns="0" rtlCol="0" vert="horz">
            <a:spAutoFit/>
          </a:bodyPr>
          <a:lstStyle/>
          <a:p>
            <a:pPr marL="45085">
              <a:lnSpc>
                <a:spcPts val="1650"/>
              </a:lnSpc>
            </a:pPr>
            <a:fld id="{81D60167-4931-47E6-BA6A-407CBD079E47}" type="slidenum">
              <a:rPr dirty="0" spc="-25"/>
              <a:t>12</a:t>
            </a:fld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0"/>
            <a:ext cx="9143999" cy="850925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390525" y="1028560"/>
            <a:ext cx="3462020" cy="369570"/>
          </a:xfrm>
          <a:prstGeom prst="rect">
            <a:avLst/>
          </a:prstGeom>
          <a:solidFill>
            <a:srgbClr val="375F92"/>
          </a:solidFill>
        </p:spPr>
        <p:txBody>
          <a:bodyPr wrap="square" lIns="0" tIns="4000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15"/>
              </a:spcBef>
            </a:pPr>
            <a:r>
              <a:rPr dirty="0" sz="1800" spc="-30" b="1">
                <a:solidFill>
                  <a:srgbClr val="FFFFFF"/>
                </a:solidFill>
                <a:latin typeface="Arial"/>
                <a:cs typeface="Arial"/>
              </a:rPr>
              <a:t>GEOSPATIAL</a:t>
            </a:r>
            <a:r>
              <a:rPr dirty="0" sz="1800" spc="-6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0" b="1">
                <a:solidFill>
                  <a:srgbClr val="FFFFFF"/>
                </a:solidFill>
                <a:latin typeface="Arial"/>
                <a:cs typeface="Arial"/>
              </a:rPr>
              <a:t>CONTEXT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469493" y="2098294"/>
            <a:ext cx="3543300" cy="344106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spc="-10" b="1">
                <a:solidFill>
                  <a:srgbClr val="17375E"/>
                </a:solidFill>
                <a:latin typeface="Arial"/>
                <a:cs typeface="Arial"/>
              </a:rPr>
              <a:t>Topography:</a:t>
            </a:r>
            <a:endParaRPr sz="1400">
              <a:latin typeface="Arial"/>
              <a:cs typeface="Arial"/>
            </a:endParaRPr>
          </a:p>
          <a:p>
            <a:pPr marL="183515" marR="5080" indent="-171450">
              <a:lnSpc>
                <a:spcPct val="100000"/>
              </a:lnSpc>
              <a:buChar char="•"/>
              <a:tabLst>
                <a:tab pos="184785" algn="l"/>
              </a:tabLst>
            </a:pP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Elevation,</a:t>
            </a:r>
            <a:r>
              <a:rPr dirty="0" sz="14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slope</a:t>
            </a:r>
            <a:r>
              <a:rPr dirty="0" sz="14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&amp;</a:t>
            </a:r>
            <a:r>
              <a:rPr dirty="0" sz="1400" spc="-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landform</a:t>
            </a:r>
            <a:r>
              <a:rPr dirty="0" sz="1400" spc="-5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characteristics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	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from</a:t>
            </a:r>
            <a:r>
              <a:rPr dirty="0" sz="14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COP</a:t>
            </a:r>
            <a:r>
              <a:rPr dirty="0" sz="14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30m</a:t>
            </a:r>
            <a:r>
              <a:rPr dirty="0" sz="14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DEM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(ESA,</a:t>
            </a:r>
            <a:r>
              <a:rPr dirty="0" sz="14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2024)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–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critical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	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for</a:t>
            </a:r>
            <a:r>
              <a:rPr dirty="0" sz="14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surface</a:t>
            </a:r>
            <a:r>
              <a:rPr dirty="0" sz="1400" spc="-5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water</a:t>
            </a:r>
            <a:r>
              <a:rPr dirty="0" sz="14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flow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&amp;</a:t>
            </a:r>
            <a:r>
              <a:rPr dirty="0" sz="14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groundwater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	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recharge</a:t>
            </a:r>
            <a:r>
              <a:rPr dirty="0" sz="1400" spc="-6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potential.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0"/>
              </a:spcBef>
              <a:buClr>
                <a:srgbClr val="17375E"/>
              </a:buClr>
              <a:buFont typeface="Arial"/>
              <a:buChar char="•"/>
            </a:pPr>
            <a:endParaRPr sz="1400">
              <a:latin typeface="Arial"/>
              <a:cs typeface="Arial"/>
            </a:endParaRPr>
          </a:p>
          <a:p>
            <a:pPr algn="just" marL="12700">
              <a:lnSpc>
                <a:spcPct val="100000"/>
              </a:lnSpc>
            </a:pPr>
            <a:r>
              <a:rPr dirty="0" sz="1400" spc="-10" b="1">
                <a:solidFill>
                  <a:srgbClr val="17375E"/>
                </a:solidFill>
                <a:latin typeface="Arial"/>
                <a:cs typeface="Arial"/>
              </a:rPr>
              <a:t>Administrative</a:t>
            </a:r>
            <a:r>
              <a:rPr dirty="0" sz="1400" spc="3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 b="1">
                <a:solidFill>
                  <a:srgbClr val="17375E"/>
                </a:solidFill>
                <a:latin typeface="Arial"/>
                <a:cs typeface="Arial"/>
              </a:rPr>
              <a:t>Boundaries:</a:t>
            </a:r>
            <a:endParaRPr sz="1400">
              <a:latin typeface="Arial"/>
              <a:cs typeface="Arial"/>
            </a:endParaRPr>
          </a:p>
          <a:p>
            <a:pPr algn="just" marL="183515" marR="431800" indent="-171450">
              <a:lnSpc>
                <a:spcPct val="100000"/>
              </a:lnSpc>
              <a:buChar char="•"/>
              <a:tabLst>
                <a:tab pos="184785" algn="l"/>
              </a:tabLst>
            </a:pP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Provinces,</a:t>
            </a:r>
            <a:r>
              <a:rPr dirty="0" sz="14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DMs,</a:t>
            </a:r>
            <a:r>
              <a:rPr dirty="0" sz="14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LMs,</a:t>
            </a:r>
            <a:r>
              <a:rPr dirty="0" sz="14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&amp;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major</a:t>
            </a:r>
            <a:r>
              <a:rPr dirty="0" sz="14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20">
                <a:solidFill>
                  <a:srgbClr val="17375E"/>
                </a:solidFill>
                <a:latin typeface="Arial"/>
                <a:cs typeface="Arial"/>
              </a:rPr>
              <a:t>towns </a:t>
            </a:r>
            <a:r>
              <a:rPr dirty="0" sz="1400" spc="-20">
                <a:solidFill>
                  <a:srgbClr val="17375E"/>
                </a:solidFill>
                <a:latin typeface="Arial"/>
                <a:cs typeface="Arial"/>
              </a:rPr>
              <a:t>	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identified</a:t>
            </a:r>
            <a:r>
              <a:rPr dirty="0" sz="1400" spc="-6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(MDB,</a:t>
            </a:r>
            <a:r>
              <a:rPr dirty="0" sz="14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2018)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–</a:t>
            </a:r>
            <a:r>
              <a:rPr dirty="0" sz="14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essential</a:t>
            </a:r>
            <a:r>
              <a:rPr dirty="0" sz="1400" spc="-5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for 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	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groundwater</a:t>
            </a:r>
            <a:r>
              <a:rPr dirty="0" sz="1400" spc="-9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governance.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0"/>
              </a:spcBef>
              <a:buClr>
                <a:srgbClr val="17375E"/>
              </a:buClr>
              <a:buFont typeface="Arial"/>
              <a:buChar char="•"/>
            </a:pP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400" b="1">
                <a:solidFill>
                  <a:srgbClr val="17375E"/>
                </a:solidFill>
                <a:latin typeface="Arial"/>
                <a:cs typeface="Arial"/>
              </a:rPr>
              <a:t>Key</a:t>
            </a:r>
            <a:r>
              <a:rPr dirty="0" sz="1400" spc="-25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 b="1">
                <a:solidFill>
                  <a:srgbClr val="17375E"/>
                </a:solidFill>
                <a:latin typeface="Arial"/>
                <a:cs typeface="Arial"/>
              </a:rPr>
              <a:t>Infrastructure:</a:t>
            </a:r>
            <a:endParaRPr sz="1400">
              <a:latin typeface="Arial"/>
              <a:cs typeface="Arial"/>
            </a:endParaRPr>
          </a:p>
          <a:p>
            <a:pPr marL="183515" marR="26034" indent="-171450">
              <a:lnSpc>
                <a:spcPct val="100000"/>
              </a:lnSpc>
              <a:buChar char="•"/>
              <a:tabLst>
                <a:tab pos="184785" algn="l"/>
              </a:tabLst>
            </a:pP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Transport</a:t>
            </a:r>
            <a:r>
              <a:rPr dirty="0" sz="14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networks</a:t>
            </a:r>
            <a:r>
              <a:rPr dirty="0" sz="14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(NGI,</a:t>
            </a:r>
            <a:r>
              <a:rPr dirty="0" sz="14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2022)</a:t>
            </a:r>
            <a:r>
              <a:rPr dirty="0" sz="14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&amp; </a:t>
            </a:r>
            <a:r>
              <a:rPr dirty="0" sz="1400" spc="-20">
                <a:solidFill>
                  <a:srgbClr val="17375E"/>
                </a:solidFill>
                <a:latin typeface="Arial"/>
                <a:cs typeface="Arial"/>
              </a:rPr>
              <a:t>water </a:t>
            </a:r>
            <a:r>
              <a:rPr dirty="0" sz="1400" spc="-20">
                <a:solidFill>
                  <a:srgbClr val="17375E"/>
                </a:solidFill>
                <a:latin typeface="Arial"/>
                <a:cs typeface="Arial"/>
              </a:rPr>
              <a:t>	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supply</a:t>
            </a:r>
            <a:r>
              <a:rPr dirty="0" sz="14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infrastructure</a:t>
            </a:r>
            <a:r>
              <a:rPr dirty="0" sz="1400" spc="-6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(bulk</a:t>
            </a:r>
            <a:r>
              <a:rPr dirty="0" sz="14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water</a:t>
            </a:r>
            <a:r>
              <a:rPr dirty="0" sz="14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schemes,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	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pipelines,</a:t>
            </a:r>
            <a:r>
              <a:rPr dirty="0" sz="1400" spc="-6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reservoirs)</a:t>
            </a:r>
            <a:r>
              <a:rPr dirty="0" sz="1400" spc="-6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–</a:t>
            </a:r>
            <a:r>
              <a:rPr dirty="0" sz="14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vital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 for 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	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groundwater</a:t>
            </a:r>
            <a:r>
              <a:rPr dirty="0" sz="1400" spc="-7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management</a:t>
            </a:r>
            <a:r>
              <a:rPr dirty="0" sz="1400" spc="-6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&amp;</a:t>
            </a:r>
            <a:r>
              <a:rPr dirty="0" sz="14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utilisation.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615243" y="2061400"/>
            <a:ext cx="4147820" cy="2771140"/>
            <a:chOff x="4615243" y="2061400"/>
            <a:chExt cx="4147820" cy="277114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24831" y="2070989"/>
              <a:ext cx="4128642" cy="2751963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4620005" y="2066163"/>
              <a:ext cx="4138295" cy="2761615"/>
            </a:xfrm>
            <a:custGeom>
              <a:avLst/>
              <a:gdLst/>
              <a:ahLst/>
              <a:cxnLst/>
              <a:rect l="l" t="t" r="r" b="b"/>
              <a:pathLst>
                <a:path w="4138295" h="2761615">
                  <a:moveTo>
                    <a:pt x="0" y="2761488"/>
                  </a:moveTo>
                  <a:lnTo>
                    <a:pt x="4138167" y="2761488"/>
                  </a:lnTo>
                  <a:lnTo>
                    <a:pt x="4138167" y="0"/>
                  </a:lnTo>
                  <a:lnTo>
                    <a:pt x="0" y="0"/>
                  </a:lnTo>
                  <a:lnTo>
                    <a:pt x="0" y="2761488"/>
                  </a:lnTo>
                  <a:close/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92747" y="605396"/>
            <a:ext cx="3462020" cy="369570"/>
          </a:xfrm>
          <a:prstGeom prst="rect"/>
          <a:solidFill>
            <a:srgbClr val="8EB4E2"/>
          </a:solidFill>
        </p:spPr>
        <p:txBody>
          <a:bodyPr wrap="square" lIns="0" tIns="40005" rIns="0" bIns="0" rtlCol="0" vert="horz">
            <a:spAutoFit/>
          </a:bodyPr>
          <a:lstStyle/>
          <a:p>
            <a:pPr marL="949960">
              <a:lnSpc>
                <a:spcPct val="100000"/>
              </a:lnSpc>
              <a:spcBef>
                <a:spcPts val="315"/>
              </a:spcBef>
            </a:pPr>
            <a:r>
              <a:rPr dirty="0" spc="-10"/>
              <a:t>DESCRIPTION</a:t>
            </a:r>
          </a:p>
        </p:txBody>
      </p:sp>
      <p:sp>
        <p:nvSpPr>
          <p:cNvPr id="9" name="object 9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52473" rIns="0" bIns="0" rtlCol="0" vert="horz">
            <a:spAutoFit/>
          </a:bodyPr>
          <a:lstStyle/>
          <a:p>
            <a:pPr marL="88265">
              <a:lnSpc>
                <a:spcPct val="100000"/>
              </a:lnSpc>
            </a:pPr>
            <a:fld id="{81D60167-4931-47E6-BA6A-407CBD079E47}" type="slidenum">
              <a:rPr dirty="0" sz="1100" spc="-25"/>
              <a:t>16</a:t>
            </a:fld>
            <a:endParaRPr sz="11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0"/>
            <a:ext cx="9143999" cy="850925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390525" y="1028560"/>
            <a:ext cx="3462020" cy="369570"/>
          </a:xfrm>
          <a:prstGeom prst="rect">
            <a:avLst/>
          </a:prstGeom>
          <a:solidFill>
            <a:srgbClr val="375F92"/>
          </a:solidFill>
        </p:spPr>
        <p:txBody>
          <a:bodyPr wrap="square" lIns="0" tIns="40005" rIns="0" bIns="0" rtlCol="0" vert="horz">
            <a:spAutoFit/>
          </a:bodyPr>
          <a:lstStyle/>
          <a:p>
            <a:pPr marL="243840">
              <a:lnSpc>
                <a:spcPct val="100000"/>
              </a:lnSpc>
              <a:spcBef>
                <a:spcPts val="315"/>
              </a:spcBef>
            </a:pPr>
            <a:r>
              <a:rPr dirty="0" sz="1800" b="1">
                <a:solidFill>
                  <a:srgbClr val="FFFFFF"/>
                </a:solidFill>
                <a:latin typeface="Arial"/>
                <a:cs typeface="Arial"/>
              </a:rPr>
              <a:t>HYDROLOGY</a:t>
            </a:r>
            <a:r>
              <a:rPr dirty="0" sz="18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dirty="0" sz="1800" spc="-3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0" b="1">
                <a:solidFill>
                  <a:srgbClr val="FFFFFF"/>
                </a:solidFill>
                <a:latin typeface="Arial"/>
                <a:cs typeface="Arial"/>
              </a:rPr>
              <a:t>DRAINAGE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469493" y="1555241"/>
            <a:ext cx="3431540" cy="47212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b="1">
                <a:solidFill>
                  <a:srgbClr val="17375E"/>
                </a:solidFill>
                <a:latin typeface="Arial"/>
                <a:cs typeface="Arial"/>
              </a:rPr>
              <a:t>River</a:t>
            </a:r>
            <a:r>
              <a:rPr dirty="0" sz="1400" spc="-35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 b="1">
                <a:solidFill>
                  <a:srgbClr val="17375E"/>
                </a:solidFill>
                <a:latin typeface="Arial"/>
                <a:cs typeface="Arial"/>
              </a:rPr>
              <a:t>Systems:</a:t>
            </a:r>
            <a:endParaRPr sz="14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buChar char="•"/>
              <a:tabLst>
                <a:tab pos="299085" algn="l"/>
              </a:tabLst>
            </a:pP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Major</a:t>
            </a:r>
            <a:r>
              <a:rPr dirty="0" sz="14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perennial</a:t>
            </a:r>
            <a:r>
              <a:rPr dirty="0" sz="14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&amp;</a:t>
            </a:r>
            <a:r>
              <a:rPr dirty="0" sz="1400" spc="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non-perennial</a:t>
            </a:r>
            <a:r>
              <a:rPr dirty="0" sz="14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rivers</a:t>
            </a:r>
            <a:endParaRPr sz="1400">
              <a:latin typeface="Arial"/>
              <a:cs typeface="Arial"/>
            </a:endParaRPr>
          </a:p>
          <a:p>
            <a:pPr marL="299085">
              <a:lnSpc>
                <a:spcPct val="100000"/>
              </a:lnSpc>
            </a:pP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from</a:t>
            </a:r>
            <a:r>
              <a:rPr dirty="0" sz="14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NGI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(2018)</a:t>
            </a:r>
            <a:r>
              <a:rPr dirty="0" sz="14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&amp;</a:t>
            </a:r>
            <a:r>
              <a:rPr dirty="0" sz="1400" spc="-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NFEPA</a:t>
            </a:r>
            <a:r>
              <a:rPr dirty="0" sz="1400" spc="-7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(2011)</a:t>
            </a:r>
            <a:endParaRPr sz="1400">
              <a:latin typeface="Arial"/>
              <a:cs typeface="Arial"/>
            </a:endParaRPr>
          </a:p>
          <a:p>
            <a:pPr marL="299085" marR="24765">
              <a:lnSpc>
                <a:spcPct val="100000"/>
              </a:lnSpc>
            </a:pP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classified</a:t>
            </a:r>
            <a:r>
              <a:rPr dirty="0" sz="1400" spc="-7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by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flow</a:t>
            </a:r>
            <a:r>
              <a:rPr dirty="0" sz="14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regime,</a:t>
            </a:r>
            <a:r>
              <a:rPr dirty="0" sz="14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source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catchments</a:t>
            </a:r>
            <a:r>
              <a:rPr dirty="0" sz="1400" spc="-6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&amp;</a:t>
            </a:r>
            <a:r>
              <a:rPr dirty="0" sz="14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hydrological</a:t>
            </a:r>
            <a:r>
              <a:rPr dirty="0" sz="14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significance.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400" b="1">
                <a:solidFill>
                  <a:srgbClr val="17375E"/>
                </a:solidFill>
                <a:latin typeface="Arial"/>
                <a:cs typeface="Arial"/>
              </a:rPr>
              <a:t>Surface</a:t>
            </a:r>
            <a:r>
              <a:rPr dirty="0" sz="1400" spc="-85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17375E"/>
                </a:solidFill>
                <a:latin typeface="Arial"/>
                <a:cs typeface="Arial"/>
              </a:rPr>
              <a:t>Water</a:t>
            </a:r>
            <a:r>
              <a:rPr dirty="0" sz="1400" spc="-7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 b="1">
                <a:solidFill>
                  <a:srgbClr val="17375E"/>
                </a:solidFill>
                <a:latin typeface="Arial"/>
                <a:cs typeface="Arial"/>
              </a:rPr>
              <a:t>Bodies:</a:t>
            </a:r>
            <a:endParaRPr sz="1400">
              <a:latin typeface="Arial"/>
              <a:cs typeface="Arial"/>
            </a:endParaRPr>
          </a:p>
          <a:p>
            <a:pPr marL="299085" marR="5080" indent="-287020">
              <a:lnSpc>
                <a:spcPct val="100000"/>
              </a:lnSpc>
              <a:buChar char="•"/>
              <a:tabLst>
                <a:tab pos="299085" algn="l"/>
              </a:tabLst>
            </a:pP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Wetlands,</a:t>
            </a:r>
            <a:r>
              <a:rPr dirty="0" sz="1400" spc="-6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lakes,</a:t>
            </a:r>
            <a:r>
              <a:rPr dirty="0" sz="1400" spc="-6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reservoirs</a:t>
            </a:r>
            <a:r>
              <a:rPr dirty="0" sz="14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&amp;</a:t>
            </a:r>
            <a:r>
              <a:rPr dirty="0" sz="14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major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dams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(SANBI,</a:t>
            </a:r>
            <a:r>
              <a:rPr dirty="0" sz="14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2018;</a:t>
            </a:r>
            <a:r>
              <a:rPr dirty="0" sz="14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WRC,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2012)</a:t>
            </a:r>
            <a:r>
              <a:rPr dirty="0" sz="14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–</a:t>
            </a:r>
            <a:r>
              <a:rPr dirty="0" sz="14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key</a:t>
            </a:r>
            <a:endParaRPr sz="1400">
              <a:latin typeface="Arial"/>
              <a:cs typeface="Arial"/>
            </a:endParaRPr>
          </a:p>
          <a:p>
            <a:pPr marL="299085" marR="170815">
              <a:lnSpc>
                <a:spcPct val="100000"/>
              </a:lnSpc>
            </a:pP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for</a:t>
            </a:r>
            <a:r>
              <a:rPr dirty="0" sz="14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groundwater</a:t>
            </a:r>
            <a:r>
              <a:rPr dirty="0" sz="1400" spc="-7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recharge,</a:t>
            </a:r>
            <a:r>
              <a:rPr dirty="0" sz="1400" spc="-6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baseflow</a:t>
            </a:r>
            <a:r>
              <a:rPr dirty="0" sz="1400" spc="-7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50">
                <a:solidFill>
                  <a:srgbClr val="17375E"/>
                </a:solidFill>
                <a:latin typeface="Arial"/>
                <a:cs typeface="Arial"/>
              </a:rPr>
              <a:t>&amp;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regional</a:t>
            </a:r>
            <a:r>
              <a:rPr dirty="0" sz="1400" spc="-6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water</a:t>
            </a:r>
            <a:r>
              <a:rPr dirty="0" sz="14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balance.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400" b="1">
                <a:solidFill>
                  <a:srgbClr val="17375E"/>
                </a:solidFill>
                <a:latin typeface="Arial"/>
                <a:cs typeface="Arial"/>
              </a:rPr>
              <a:t>Catchment</a:t>
            </a:r>
            <a:r>
              <a:rPr dirty="0" sz="1400" spc="-6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 b="1">
                <a:solidFill>
                  <a:srgbClr val="17375E"/>
                </a:solidFill>
                <a:latin typeface="Arial"/>
                <a:cs typeface="Arial"/>
              </a:rPr>
              <a:t>Classification:</a:t>
            </a:r>
            <a:endParaRPr sz="1400">
              <a:latin typeface="Arial"/>
              <a:cs typeface="Arial"/>
            </a:endParaRPr>
          </a:p>
          <a:p>
            <a:pPr marL="299085" marR="221615" indent="-287020">
              <a:lnSpc>
                <a:spcPct val="100000"/>
              </a:lnSpc>
              <a:buChar char="•"/>
              <a:tabLst>
                <a:tab pos="299085" algn="l"/>
              </a:tabLst>
            </a:pP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Secondary,</a:t>
            </a:r>
            <a:r>
              <a:rPr dirty="0" sz="14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tertiary</a:t>
            </a:r>
            <a:r>
              <a:rPr dirty="0" sz="1400" spc="-5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&amp;</a:t>
            </a:r>
            <a:r>
              <a:rPr dirty="0" sz="14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quaternary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catchments</a:t>
            </a:r>
            <a:r>
              <a:rPr dirty="0" sz="1400" spc="-5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(WRC,</a:t>
            </a:r>
            <a:r>
              <a:rPr dirty="0" sz="14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2012)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–</a:t>
            </a:r>
            <a:r>
              <a:rPr dirty="0" sz="14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influence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drainage</a:t>
            </a:r>
            <a:r>
              <a:rPr dirty="0" sz="14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patterns</a:t>
            </a:r>
            <a:r>
              <a:rPr dirty="0" sz="1400" spc="-5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&amp;</a:t>
            </a:r>
            <a:r>
              <a:rPr dirty="0" sz="1400" spc="-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groundwater recharge.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5"/>
              </a:spcBef>
              <a:buClr>
                <a:srgbClr val="17375E"/>
              </a:buClr>
              <a:buFont typeface="Arial"/>
              <a:buChar char="•"/>
            </a:pP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400" b="1">
                <a:solidFill>
                  <a:srgbClr val="17375E"/>
                </a:solidFill>
                <a:latin typeface="Arial"/>
                <a:cs typeface="Arial"/>
              </a:rPr>
              <a:t>Water</a:t>
            </a:r>
            <a:r>
              <a:rPr dirty="0" sz="1400" spc="-5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 b="1">
                <a:solidFill>
                  <a:srgbClr val="17375E"/>
                </a:solidFill>
                <a:latin typeface="Arial"/>
                <a:cs typeface="Arial"/>
              </a:rPr>
              <a:t>Management</a:t>
            </a:r>
            <a:r>
              <a:rPr dirty="0" sz="1400" spc="-10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17375E"/>
                </a:solidFill>
                <a:latin typeface="Arial"/>
                <a:cs typeface="Arial"/>
              </a:rPr>
              <a:t>Areas </a:t>
            </a:r>
            <a:r>
              <a:rPr dirty="0" sz="1400" spc="-10" b="1">
                <a:solidFill>
                  <a:srgbClr val="17375E"/>
                </a:solidFill>
                <a:latin typeface="Arial"/>
                <a:cs typeface="Arial"/>
              </a:rPr>
              <a:t>(WMA):</a:t>
            </a:r>
            <a:endParaRPr sz="1400">
              <a:latin typeface="Arial"/>
              <a:cs typeface="Arial"/>
            </a:endParaRPr>
          </a:p>
          <a:p>
            <a:pPr marL="299085" marR="244475" indent="-287020">
              <a:lnSpc>
                <a:spcPct val="100000"/>
              </a:lnSpc>
              <a:buChar char="•"/>
              <a:tabLst>
                <a:tab pos="299085" algn="l"/>
              </a:tabLst>
            </a:pP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Defined</a:t>
            </a:r>
            <a:r>
              <a:rPr dirty="0" sz="14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by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DWS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(2023a)</a:t>
            </a:r>
            <a:r>
              <a:rPr dirty="0" sz="14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to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20">
                <a:solidFill>
                  <a:srgbClr val="17375E"/>
                </a:solidFill>
                <a:latin typeface="Arial"/>
                <a:cs typeface="Arial"/>
              </a:rPr>
              <a:t>link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groundwater</a:t>
            </a:r>
            <a:r>
              <a:rPr dirty="0" sz="1400" spc="-7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systems</a:t>
            </a:r>
            <a:r>
              <a:rPr dirty="0" sz="14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to</a:t>
            </a:r>
            <a:r>
              <a:rPr dirty="0" sz="14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hydrological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governance</a:t>
            </a:r>
            <a:r>
              <a:rPr dirty="0" sz="1400" spc="-7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structures.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4615243" y="2043493"/>
            <a:ext cx="4147820" cy="2771140"/>
            <a:chOff x="4615243" y="2043493"/>
            <a:chExt cx="4147820" cy="2771140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24831" y="2053081"/>
              <a:ext cx="4128642" cy="2751963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4620005" y="2048255"/>
              <a:ext cx="4138295" cy="2761615"/>
            </a:xfrm>
            <a:custGeom>
              <a:avLst/>
              <a:gdLst/>
              <a:ahLst/>
              <a:cxnLst/>
              <a:rect l="l" t="t" r="r" b="b"/>
              <a:pathLst>
                <a:path w="4138295" h="2761615">
                  <a:moveTo>
                    <a:pt x="0" y="2761488"/>
                  </a:moveTo>
                  <a:lnTo>
                    <a:pt x="4138167" y="2761488"/>
                  </a:lnTo>
                  <a:lnTo>
                    <a:pt x="4138167" y="0"/>
                  </a:lnTo>
                  <a:lnTo>
                    <a:pt x="0" y="0"/>
                  </a:lnTo>
                  <a:lnTo>
                    <a:pt x="0" y="2761488"/>
                  </a:lnTo>
                  <a:close/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92747" y="605396"/>
            <a:ext cx="3462020" cy="369570"/>
          </a:xfrm>
          <a:prstGeom prst="rect"/>
          <a:solidFill>
            <a:srgbClr val="8EB4E2"/>
          </a:solidFill>
        </p:spPr>
        <p:txBody>
          <a:bodyPr wrap="square" lIns="0" tIns="40005" rIns="0" bIns="0" rtlCol="0" vert="horz">
            <a:spAutoFit/>
          </a:bodyPr>
          <a:lstStyle/>
          <a:p>
            <a:pPr marL="949960">
              <a:lnSpc>
                <a:spcPct val="100000"/>
              </a:lnSpc>
              <a:spcBef>
                <a:spcPts val="315"/>
              </a:spcBef>
            </a:pPr>
            <a:r>
              <a:rPr dirty="0" spc="-10"/>
              <a:t>DESCRIPTION</a:t>
            </a:r>
          </a:p>
        </p:txBody>
      </p:sp>
      <p:sp>
        <p:nvSpPr>
          <p:cNvPr id="9" name="object 9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52473" rIns="0" bIns="0" rtlCol="0" vert="horz">
            <a:spAutoFit/>
          </a:bodyPr>
          <a:lstStyle/>
          <a:p>
            <a:pPr marL="88265">
              <a:lnSpc>
                <a:spcPct val="100000"/>
              </a:lnSpc>
            </a:pPr>
            <a:fld id="{81D60167-4931-47E6-BA6A-407CBD079E47}" type="slidenum">
              <a:rPr dirty="0" sz="1100" spc="-25"/>
              <a:t>16</a:t>
            </a:fld>
            <a:endParaRPr sz="11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0"/>
            <a:ext cx="9143999" cy="850925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390525" y="1028560"/>
            <a:ext cx="3462020" cy="369570"/>
          </a:xfrm>
          <a:prstGeom prst="rect">
            <a:avLst/>
          </a:prstGeom>
          <a:solidFill>
            <a:srgbClr val="375F92"/>
          </a:solidFill>
        </p:spPr>
        <p:txBody>
          <a:bodyPr wrap="square" lIns="0" tIns="40005" rIns="0" bIns="0" rtlCol="0" vert="horz">
            <a:spAutoFit/>
          </a:bodyPr>
          <a:lstStyle/>
          <a:p>
            <a:pPr marL="1151255">
              <a:lnSpc>
                <a:spcPct val="100000"/>
              </a:lnSpc>
              <a:spcBef>
                <a:spcPts val="315"/>
              </a:spcBef>
            </a:pPr>
            <a:r>
              <a:rPr dirty="0" sz="1800" spc="-10" b="1">
                <a:solidFill>
                  <a:srgbClr val="FFFFFF"/>
                </a:solidFill>
                <a:latin typeface="Arial"/>
                <a:cs typeface="Arial"/>
              </a:rPr>
              <a:t>GEOLOGY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469493" y="1926717"/>
            <a:ext cx="3564890" cy="36544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b="1">
                <a:solidFill>
                  <a:srgbClr val="17375E"/>
                </a:solidFill>
                <a:latin typeface="Arial"/>
                <a:cs typeface="Arial"/>
              </a:rPr>
              <a:t>Geological</a:t>
            </a:r>
            <a:r>
              <a:rPr dirty="0" sz="1400" spc="-9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 b="1">
                <a:solidFill>
                  <a:srgbClr val="17375E"/>
                </a:solidFill>
                <a:latin typeface="Arial"/>
                <a:cs typeface="Arial"/>
              </a:rPr>
              <a:t>Mapping:</a:t>
            </a:r>
            <a:endParaRPr sz="1400">
              <a:latin typeface="Arial"/>
              <a:cs typeface="Arial"/>
            </a:endParaRPr>
          </a:p>
          <a:p>
            <a:pPr marL="299085" marR="49530" indent="-287020">
              <a:lnSpc>
                <a:spcPct val="100000"/>
              </a:lnSpc>
              <a:buChar char="•"/>
              <a:tabLst>
                <a:tab pos="299085" algn="l"/>
              </a:tabLst>
            </a:pP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Lithological</a:t>
            </a:r>
            <a:r>
              <a:rPr dirty="0" sz="1400" spc="-6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units</a:t>
            </a:r>
            <a:r>
              <a:rPr dirty="0" sz="1400" spc="-5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&amp;</a:t>
            </a:r>
            <a:r>
              <a:rPr dirty="0" sz="14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geological</a:t>
            </a:r>
            <a:r>
              <a:rPr dirty="0" sz="1400" spc="-6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formations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from</a:t>
            </a:r>
            <a:r>
              <a:rPr dirty="0" sz="14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CGS</a:t>
            </a:r>
            <a:r>
              <a:rPr dirty="0" sz="14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1:250,000</a:t>
            </a:r>
            <a:r>
              <a:rPr dirty="0" sz="1400" spc="-6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dataset</a:t>
            </a:r>
            <a:r>
              <a:rPr dirty="0" sz="14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&amp;</a:t>
            </a:r>
            <a:r>
              <a:rPr dirty="0" sz="14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Johnson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et</a:t>
            </a:r>
            <a:r>
              <a:rPr dirty="0" sz="14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al.</a:t>
            </a:r>
            <a:r>
              <a:rPr dirty="0" sz="14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(2006)</a:t>
            </a:r>
            <a:r>
              <a:rPr dirty="0" sz="14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–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key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for</a:t>
            </a:r>
            <a:r>
              <a:rPr dirty="0" sz="14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groundwater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occurrence</a:t>
            </a:r>
            <a:r>
              <a:rPr dirty="0" sz="1400" spc="-7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&amp;</a:t>
            </a:r>
            <a:r>
              <a:rPr dirty="0" sz="14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hydrostratigraphy.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0"/>
              </a:spcBef>
              <a:buClr>
                <a:srgbClr val="17375E"/>
              </a:buClr>
              <a:buFont typeface="Arial"/>
              <a:buChar char="•"/>
            </a:pP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400" b="1">
                <a:solidFill>
                  <a:srgbClr val="17375E"/>
                </a:solidFill>
                <a:latin typeface="Arial"/>
                <a:cs typeface="Arial"/>
              </a:rPr>
              <a:t>Structural</a:t>
            </a:r>
            <a:r>
              <a:rPr dirty="0" sz="1400" spc="-8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 b="1">
                <a:solidFill>
                  <a:srgbClr val="17375E"/>
                </a:solidFill>
                <a:latin typeface="Arial"/>
                <a:cs typeface="Arial"/>
              </a:rPr>
              <a:t>Features:</a:t>
            </a:r>
            <a:endParaRPr sz="1400">
              <a:latin typeface="Arial"/>
              <a:cs typeface="Arial"/>
            </a:endParaRPr>
          </a:p>
          <a:p>
            <a:pPr marL="299085" marR="133985" indent="-287020">
              <a:lnSpc>
                <a:spcPct val="100000"/>
              </a:lnSpc>
              <a:buChar char="•"/>
              <a:tabLst>
                <a:tab pos="299085" algn="l"/>
              </a:tabLst>
            </a:pP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Faults,</a:t>
            </a:r>
            <a:r>
              <a:rPr dirty="0" sz="14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folds</a:t>
            </a:r>
            <a:r>
              <a:rPr dirty="0" sz="14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&amp;</a:t>
            </a:r>
            <a:r>
              <a:rPr dirty="0" sz="1400" spc="-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fractures</a:t>
            </a:r>
            <a:r>
              <a:rPr dirty="0" sz="1400" spc="-6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(Johnson</a:t>
            </a:r>
            <a:r>
              <a:rPr dirty="0" sz="14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et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20">
                <a:solidFill>
                  <a:srgbClr val="17375E"/>
                </a:solidFill>
                <a:latin typeface="Arial"/>
                <a:cs typeface="Arial"/>
              </a:rPr>
              <a:t>al.,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2006)</a:t>
            </a:r>
            <a:r>
              <a:rPr dirty="0" sz="14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–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critical</a:t>
            </a:r>
            <a:r>
              <a:rPr dirty="0" sz="14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for</a:t>
            </a:r>
            <a:r>
              <a:rPr dirty="0" sz="14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aquifer</a:t>
            </a:r>
            <a:r>
              <a:rPr dirty="0" sz="14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properties,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groundwater</a:t>
            </a:r>
            <a:r>
              <a:rPr dirty="0" sz="1400" spc="-7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flow</a:t>
            </a:r>
            <a:r>
              <a:rPr dirty="0" sz="14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&amp;</a:t>
            </a:r>
            <a:r>
              <a:rPr dirty="0" sz="14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recharge</a:t>
            </a:r>
            <a:r>
              <a:rPr dirty="0" sz="1400" spc="-6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potential.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0"/>
              </a:spcBef>
              <a:buClr>
                <a:srgbClr val="17375E"/>
              </a:buClr>
              <a:buFont typeface="Arial"/>
              <a:buChar char="•"/>
            </a:pP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400" spc="-10" b="1">
                <a:solidFill>
                  <a:srgbClr val="17375E"/>
                </a:solidFill>
                <a:latin typeface="Arial"/>
                <a:cs typeface="Arial"/>
              </a:rPr>
              <a:t>Hydrostratigraphy:</a:t>
            </a:r>
            <a:endParaRPr sz="1400">
              <a:latin typeface="Arial"/>
              <a:cs typeface="Arial"/>
            </a:endParaRPr>
          </a:p>
          <a:p>
            <a:pPr marL="299085" marR="5080" indent="-287020">
              <a:lnSpc>
                <a:spcPct val="100000"/>
              </a:lnSpc>
              <a:buChar char="•"/>
              <a:tabLst>
                <a:tab pos="299085" algn="l"/>
              </a:tabLst>
            </a:pP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Geological</a:t>
            </a:r>
            <a:r>
              <a:rPr dirty="0" sz="1400" spc="-8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formations</a:t>
            </a:r>
            <a:r>
              <a:rPr dirty="0" sz="1400" spc="-7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classified</a:t>
            </a:r>
            <a:r>
              <a:rPr dirty="0" sz="1400" spc="-7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by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groundwater-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bearing</a:t>
            </a:r>
            <a:r>
              <a:rPr dirty="0" sz="1400" spc="-6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properties</a:t>
            </a:r>
            <a:r>
              <a:rPr dirty="0" sz="1400" spc="-6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(Johnson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et</a:t>
            </a:r>
            <a:r>
              <a:rPr dirty="0" sz="14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al.,</a:t>
            </a:r>
            <a:r>
              <a:rPr dirty="0" sz="14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2006)</a:t>
            </a:r>
            <a:r>
              <a:rPr dirty="0" sz="14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–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supports</a:t>
            </a:r>
            <a:r>
              <a:rPr dirty="0" sz="14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aquifer characterization</a:t>
            </a:r>
            <a:r>
              <a:rPr dirty="0" sz="14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&amp;</a:t>
            </a:r>
            <a:r>
              <a:rPr dirty="0" sz="1400" spc="1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regional</a:t>
            </a:r>
            <a:r>
              <a:rPr dirty="0" sz="14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water</a:t>
            </a:r>
            <a:r>
              <a:rPr dirty="0" sz="1400" spc="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supply assessments.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4615243" y="2391346"/>
            <a:ext cx="4147820" cy="2771140"/>
            <a:chOff x="4615243" y="2391346"/>
            <a:chExt cx="4147820" cy="2771140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24831" y="2400807"/>
              <a:ext cx="4128642" cy="2751963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4620005" y="2396108"/>
              <a:ext cx="4138295" cy="2761615"/>
            </a:xfrm>
            <a:custGeom>
              <a:avLst/>
              <a:gdLst/>
              <a:ahLst/>
              <a:cxnLst/>
              <a:rect l="l" t="t" r="r" b="b"/>
              <a:pathLst>
                <a:path w="4138295" h="2761615">
                  <a:moveTo>
                    <a:pt x="0" y="2761488"/>
                  </a:moveTo>
                  <a:lnTo>
                    <a:pt x="4138167" y="2761488"/>
                  </a:lnTo>
                  <a:lnTo>
                    <a:pt x="4138167" y="0"/>
                  </a:lnTo>
                  <a:lnTo>
                    <a:pt x="0" y="0"/>
                  </a:lnTo>
                  <a:lnTo>
                    <a:pt x="0" y="2761488"/>
                  </a:lnTo>
                  <a:close/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92747" y="605396"/>
            <a:ext cx="3462020" cy="369570"/>
          </a:xfrm>
          <a:prstGeom prst="rect"/>
          <a:solidFill>
            <a:srgbClr val="8EB4E2"/>
          </a:solidFill>
        </p:spPr>
        <p:txBody>
          <a:bodyPr wrap="square" lIns="0" tIns="40005" rIns="0" bIns="0" rtlCol="0" vert="horz">
            <a:spAutoFit/>
          </a:bodyPr>
          <a:lstStyle/>
          <a:p>
            <a:pPr marL="949960">
              <a:lnSpc>
                <a:spcPct val="100000"/>
              </a:lnSpc>
              <a:spcBef>
                <a:spcPts val="315"/>
              </a:spcBef>
            </a:pPr>
            <a:r>
              <a:rPr dirty="0" spc="-10"/>
              <a:t>DESCRIPTION</a:t>
            </a:r>
          </a:p>
        </p:txBody>
      </p:sp>
      <p:sp>
        <p:nvSpPr>
          <p:cNvPr id="9" name="object 9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52473" rIns="0" bIns="0" rtlCol="0" vert="horz">
            <a:spAutoFit/>
          </a:bodyPr>
          <a:lstStyle/>
          <a:p>
            <a:pPr marL="88265">
              <a:lnSpc>
                <a:spcPct val="100000"/>
              </a:lnSpc>
            </a:pPr>
            <a:fld id="{81D60167-4931-47E6-BA6A-407CBD079E47}" type="slidenum">
              <a:rPr dirty="0" sz="1100" spc="-25"/>
              <a:t>16</a:t>
            </a:fld>
            <a:endParaRPr sz="11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862990" y="3340734"/>
            <a:ext cx="277241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b="1">
                <a:solidFill>
                  <a:srgbClr val="003E6B"/>
                </a:solidFill>
                <a:latin typeface="Arial"/>
                <a:cs typeface="Arial"/>
              </a:rPr>
              <a:t>CURRENT</a:t>
            </a:r>
            <a:r>
              <a:rPr dirty="0" sz="2400" spc="-114" b="1">
                <a:solidFill>
                  <a:srgbClr val="003E6B"/>
                </a:solidFill>
                <a:latin typeface="Arial"/>
                <a:cs typeface="Arial"/>
              </a:rPr>
              <a:t> </a:t>
            </a:r>
            <a:r>
              <a:rPr dirty="0" sz="2400" spc="-45" b="1">
                <a:solidFill>
                  <a:srgbClr val="003E6B"/>
                </a:solidFill>
                <a:latin typeface="Arial"/>
                <a:cs typeface="Arial"/>
              </a:rPr>
              <a:t>STATUS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9144000" cy="847725"/>
            <a:chOff x="0" y="0"/>
            <a:chExt cx="9144000" cy="847725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847674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380" y="109728"/>
              <a:ext cx="8413242" cy="454913"/>
            </a:xfrm>
            <a:prstGeom prst="rect">
              <a:avLst/>
            </a:prstGeom>
          </p:spPr>
        </p:pic>
      </p:grpSp>
      <p:sp>
        <p:nvSpPr>
          <p:cNvPr id="6" name="object 6" descr=""/>
          <p:cNvSpPr txBox="1"/>
          <p:nvPr/>
        </p:nvSpPr>
        <p:spPr>
          <a:xfrm>
            <a:off x="487781" y="158623"/>
            <a:ext cx="816864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REFINEMENT</a:t>
            </a:r>
            <a:r>
              <a:rPr dirty="0" sz="16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STRATEGIC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 GROUNDWATER</a:t>
            </a:r>
            <a:r>
              <a:rPr dirty="0" sz="1600" spc="-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SOURCE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AREAS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SOUTH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AFRICA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8722232" y="6271056"/>
            <a:ext cx="223520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25">
                <a:latin typeface="Arial"/>
                <a:cs typeface="Arial"/>
              </a:rPr>
              <a:t>18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4008246" y="2066544"/>
            <a:ext cx="4612005" cy="3586479"/>
            <a:chOff x="4008246" y="2066544"/>
            <a:chExt cx="4612005" cy="3586479"/>
          </a:xfrm>
        </p:grpSpPr>
        <p:pic>
          <p:nvPicPr>
            <p:cNvPr id="9" name="object 9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08246" y="2245360"/>
              <a:ext cx="4499229" cy="3061335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05727" y="2066544"/>
              <a:ext cx="2414016" cy="3585972"/>
            </a:xfrm>
            <a:prstGeom prst="rect">
              <a:avLst/>
            </a:prstGeom>
          </p:spPr>
        </p:pic>
        <p:sp>
          <p:nvSpPr>
            <p:cNvPr id="11" name="object 11" descr=""/>
            <p:cNvSpPr/>
            <p:nvPr/>
          </p:nvSpPr>
          <p:spPr>
            <a:xfrm>
              <a:off x="6257924" y="2095500"/>
              <a:ext cx="2314575" cy="3486150"/>
            </a:xfrm>
            <a:custGeom>
              <a:avLst/>
              <a:gdLst/>
              <a:ahLst/>
              <a:cxnLst/>
              <a:rect l="l" t="t" r="r" b="b"/>
              <a:pathLst>
                <a:path w="2314575" h="3486150">
                  <a:moveTo>
                    <a:pt x="0" y="1743075"/>
                  </a:moveTo>
                  <a:lnTo>
                    <a:pt x="618" y="1685538"/>
                  </a:lnTo>
                  <a:lnTo>
                    <a:pt x="2461" y="1628468"/>
                  </a:lnTo>
                  <a:lnTo>
                    <a:pt x="5510" y="1571893"/>
                  </a:lnTo>
                  <a:lnTo>
                    <a:pt x="9745" y="1515841"/>
                  </a:lnTo>
                  <a:lnTo>
                    <a:pt x="15147" y="1460342"/>
                  </a:lnTo>
                  <a:lnTo>
                    <a:pt x="21698" y="1405424"/>
                  </a:lnTo>
                  <a:lnTo>
                    <a:pt x="29377" y="1351115"/>
                  </a:lnTo>
                  <a:lnTo>
                    <a:pt x="38167" y="1297444"/>
                  </a:lnTo>
                  <a:lnTo>
                    <a:pt x="48048" y="1244441"/>
                  </a:lnTo>
                  <a:lnTo>
                    <a:pt x="59001" y="1192133"/>
                  </a:lnTo>
                  <a:lnTo>
                    <a:pt x="71006" y="1140550"/>
                  </a:lnTo>
                  <a:lnTo>
                    <a:pt x="84046" y="1089720"/>
                  </a:lnTo>
                  <a:lnTo>
                    <a:pt x="98100" y="1039672"/>
                  </a:lnTo>
                  <a:lnTo>
                    <a:pt x="113150" y="990435"/>
                  </a:lnTo>
                  <a:lnTo>
                    <a:pt x="129177" y="942037"/>
                  </a:lnTo>
                  <a:lnTo>
                    <a:pt x="146161" y="894507"/>
                  </a:lnTo>
                  <a:lnTo>
                    <a:pt x="164084" y="847874"/>
                  </a:lnTo>
                  <a:lnTo>
                    <a:pt x="182926" y="802167"/>
                  </a:lnTo>
                  <a:lnTo>
                    <a:pt x="202668" y="757413"/>
                  </a:lnTo>
                  <a:lnTo>
                    <a:pt x="223292" y="713643"/>
                  </a:lnTo>
                  <a:lnTo>
                    <a:pt x="244778" y="670884"/>
                  </a:lnTo>
                  <a:lnTo>
                    <a:pt x="267107" y="629166"/>
                  </a:lnTo>
                  <a:lnTo>
                    <a:pt x="290260" y="588516"/>
                  </a:lnTo>
                  <a:lnTo>
                    <a:pt x="314218" y="548965"/>
                  </a:lnTo>
                  <a:lnTo>
                    <a:pt x="338963" y="510539"/>
                  </a:lnTo>
                  <a:lnTo>
                    <a:pt x="364474" y="473270"/>
                  </a:lnTo>
                  <a:lnTo>
                    <a:pt x="390732" y="437183"/>
                  </a:lnTo>
                  <a:lnTo>
                    <a:pt x="417720" y="402310"/>
                  </a:lnTo>
                  <a:lnTo>
                    <a:pt x="445417" y="368678"/>
                  </a:lnTo>
                  <a:lnTo>
                    <a:pt x="473805" y="336316"/>
                  </a:lnTo>
                  <a:lnTo>
                    <a:pt x="502864" y="305252"/>
                  </a:lnTo>
                  <a:lnTo>
                    <a:pt x="532576" y="275517"/>
                  </a:lnTo>
                  <a:lnTo>
                    <a:pt x="562921" y="247137"/>
                  </a:lnTo>
                  <a:lnTo>
                    <a:pt x="593881" y="220142"/>
                  </a:lnTo>
                  <a:lnTo>
                    <a:pt x="625436" y="194561"/>
                  </a:lnTo>
                  <a:lnTo>
                    <a:pt x="657567" y="170422"/>
                  </a:lnTo>
                  <a:lnTo>
                    <a:pt x="690255" y="147754"/>
                  </a:lnTo>
                  <a:lnTo>
                    <a:pt x="723481" y="126586"/>
                  </a:lnTo>
                  <a:lnTo>
                    <a:pt x="757227" y="106946"/>
                  </a:lnTo>
                  <a:lnTo>
                    <a:pt x="791472" y="88864"/>
                  </a:lnTo>
                  <a:lnTo>
                    <a:pt x="826198" y="72367"/>
                  </a:lnTo>
                  <a:lnTo>
                    <a:pt x="861385" y="57485"/>
                  </a:lnTo>
                  <a:lnTo>
                    <a:pt x="933070" y="32680"/>
                  </a:lnTo>
                  <a:lnTo>
                    <a:pt x="1006373" y="14677"/>
                  </a:lnTo>
                  <a:lnTo>
                    <a:pt x="1081142" y="3707"/>
                  </a:lnTo>
                  <a:lnTo>
                    <a:pt x="1157224" y="0"/>
                  </a:lnTo>
                  <a:lnTo>
                    <a:pt x="1195427" y="931"/>
                  </a:lnTo>
                  <a:lnTo>
                    <a:pt x="1270885" y="8299"/>
                  </a:lnTo>
                  <a:lnTo>
                    <a:pt x="1344953" y="22814"/>
                  </a:lnTo>
                  <a:lnTo>
                    <a:pt x="1417477" y="44247"/>
                  </a:lnTo>
                  <a:lnTo>
                    <a:pt x="1488306" y="72367"/>
                  </a:lnTo>
                  <a:lnTo>
                    <a:pt x="1523037" y="88864"/>
                  </a:lnTo>
                  <a:lnTo>
                    <a:pt x="1557287" y="106946"/>
                  </a:lnTo>
                  <a:lnTo>
                    <a:pt x="1591037" y="126586"/>
                  </a:lnTo>
                  <a:lnTo>
                    <a:pt x="1624267" y="147754"/>
                  </a:lnTo>
                  <a:lnTo>
                    <a:pt x="1656960" y="170422"/>
                  </a:lnTo>
                  <a:lnTo>
                    <a:pt x="1689095" y="194561"/>
                  </a:lnTo>
                  <a:lnTo>
                    <a:pt x="1720653" y="220142"/>
                  </a:lnTo>
                  <a:lnTo>
                    <a:pt x="1751616" y="247137"/>
                  </a:lnTo>
                  <a:lnTo>
                    <a:pt x="1781964" y="275517"/>
                  </a:lnTo>
                  <a:lnTo>
                    <a:pt x="1811679" y="305252"/>
                  </a:lnTo>
                  <a:lnTo>
                    <a:pt x="1840742" y="336316"/>
                  </a:lnTo>
                  <a:lnTo>
                    <a:pt x="1869132" y="368678"/>
                  </a:lnTo>
                  <a:lnTo>
                    <a:pt x="1896832" y="402310"/>
                  </a:lnTo>
                  <a:lnTo>
                    <a:pt x="1923822" y="437183"/>
                  </a:lnTo>
                  <a:lnTo>
                    <a:pt x="1950083" y="473270"/>
                  </a:lnTo>
                  <a:lnTo>
                    <a:pt x="1975596" y="510540"/>
                  </a:lnTo>
                  <a:lnTo>
                    <a:pt x="2000342" y="548965"/>
                  </a:lnTo>
                  <a:lnTo>
                    <a:pt x="2024301" y="588516"/>
                  </a:lnTo>
                  <a:lnTo>
                    <a:pt x="2047456" y="629166"/>
                  </a:lnTo>
                  <a:lnTo>
                    <a:pt x="2069787" y="670884"/>
                  </a:lnTo>
                  <a:lnTo>
                    <a:pt x="2091274" y="713643"/>
                  </a:lnTo>
                  <a:lnTo>
                    <a:pt x="2111899" y="757413"/>
                  </a:lnTo>
                  <a:lnTo>
                    <a:pt x="2131642" y="802167"/>
                  </a:lnTo>
                  <a:lnTo>
                    <a:pt x="2150485" y="847874"/>
                  </a:lnTo>
                  <a:lnTo>
                    <a:pt x="2168409" y="894507"/>
                  </a:lnTo>
                  <a:lnTo>
                    <a:pt x="2185394" y="942037"/>
                  </a:lnTo>
                  <a:lnTo>
                    <a:pt x="2201421" y="990435"/>
                  </a:lnTo>
                  <a:lnTo>
                    <a:pt x="2216472" y="1039672"/>
                  </a:lnTo>
                  <a:lnTo>
                    <a:pt x="2230526" y="1089720"/>
                  </a:lnTo>
                  <a:lnTo>
                    <a:pt x="2243566" y="1140550"/>
                  </a:lnTo>
                  <a:lnTo>
                    <a:pt x="2255572" y="1192133"/>
                  </a:lnTo>
                  <a:lnTo>
                    <a:pt x="2266525" y="1244441"/>
                  </a:lnTo>
                  <a:lnTo>
                    <a:pt x="2276406" y="1297444"/>
                  </a:lnTo>
                  <a:lnTo>
                    <a:pt x="2285196" y="1351115"/>
                  </a:lnTo>
                  <a:lnTo>
                    <a:pt x="2292876" y="1405424"/>
                  </a:lnTo>
                  <a:lnTo>
                    <a:pt x="2299427" y="1460342"/>
                  </a:lnTo>
                  <a:lnTo>
                    <a:pt x="2304829" y="1515841"/>
                  </a:lnTo>
                  <a:lnTo>
                    <a:pt x="2309064" y="1571893"/>
                  </a:lnTo>
                  <a:lnTo>
                    <a:pt x="2312113" y="1628468"/>
                  </a:lnTo>
                  <a:lnTo>
                    <a:pt x="2313956" y="1685538"/>
                  </a:lnTo>
                  <a:lnTo>
                    <a:pt x="2314575" y="1743075"/>
                  </a:lnTo>
                  <a:lnTo>
                    <a:pt x="2313956" y="1800611"/>
                  </a:lnTo>
                  <a:lnTo>
                    <a:pt x="2312113" y="1857681"/>
                  </a:lnTo>
                  <a:lnTo>
                    <a:pt x="2309064" y="1914256"/>
                  </a:lnTo>
                  <a:lnTo>
                    <a:pt x="2304829" y="1970308"/>
                  </a:lnTo>
                  <a:lnTo>
                    <a:pt x="2299427" y="2025807"/>
                  </a:lnTo>
                  <a:lnTo>
                    <a:pt x="2292876" y="2080725"/>
                  </a:lnTo>
                  <a:lnTo>
                    <a:pt x="2285196" y="2135034"/>
                  </a:lnTo>
                  <a:lnTo>
                    <a:pt x="2276406" y="2188705"/>
                  </a:lnTo>
                  <a:lnTo>
                    <a:pt x="2266525" y="2241708"/>
                  </a:lnTo>
                  <a:lnTo>
                    <a:pt x="2255572" y="2294016"/>
                  </a:lnTo>
                  <a:lnTo>
                    <a:pt x="2243566" y="2345599"/>
                  </a:lnTo>
                  <a:lnTo>
                    <a:pt x="2230526" y="2396429"/>
                  </a:lnTo>
                  <a:lnTo>
                    <a:pt x="2216472" y="2446477"/>
                  </a:lnTo>
                  <a:lnTo>
                    <a:pt x="2201421" y="2495714"/>
                  </a:lnTo>
                  <a:lnTo>
                    <a:pt x="2185394" y="2544112"/>
                  </a:lnTo>
                  <a:lnTo>
                    <a:pt x="2168409" y="2591642"/>
                  </a:lnTo>
                  <a:lnTo>
                    <a:pt x="2150485" y="2638275"/>
                  </a:lnTo>
                  <a:lnTo>
                    <a:pt x="2131642" y="2683982"/>
                  </a:lnTo>
                  <a:lnTo>
                    <a:pt x="2111899" y="2728736"/>
                  </a:lnTo>
                  <a:lnTo>
                    <a:pt x="2091274" y="2772506"/>
                  </a:lnTo>
                  <a:lnTo>
                    <a:pt x="2069787" y="2815265"/>
                  </a:lnTo>
                  <a:lnTo>
                    <a:pt x="2047456" y="2856983"/>
                  </a:lnTo>
                  <a:lnTo>
                    <a:pt x="2024301" y="2897633"/>
                  </a:lnTo>
                  <a:lnTo>
                    <a:pt x="2000342" y="2937184"/>
                  </a:lnTo>
                  <a:lnTo>
                    <a:pt x="1975596" y="2975610"/>
                  </a:lnTo>
                  <a:lnTo>
                    <a:pt x="1950083" y="3012879"/>
                  </a:lnTo>
                  <a:lnTo>
                    <a:pt x="1923822" y="3048966"/>
                  </a:lnTo>
                  <a:lnTo>
                    <a:pt x="1896832" y="3083839"/>
                  </a:lnTo>
                  <a:lnTo>
                    <a:pt x="1869132" y="3117471"/>
                  </a:lnTo>
                  <a:lnTo>
                    <a:pt x="1840742" y="3149833"/>
                  </a:lnTo>
                  <a:lnTo>
                    <a:pt x="1811679" y="3180897"/>
                  </a:lnTo>
                  <a:lnTo>
                    <a:pt x="1781964" y="3210632"/>
                  </a:lnTo>
                  <a:lnTo>
                    <a:pt x="1751616" y="3239012"/>
                  </a:lnTo>
                  <a:lnTo>
                    <a:pt x="1720653" y="3266007"/>
                  </a:lnTo>
                  <a:lnTo>
                    <a:pt x="1689095" y="3291588"/>
                  </a:lnTo>
                  <a:lnTo>
                    <a:pt x="1656960" y="3315727"/>
                  </a:lnTo>
                  <a:lnTo>
                    <a:pt x="1624267" y="3338395"/>
                  </a:lnTo>
                  <a:lnTo>
                    <a:pt x="1591037" y="3359563"/>
                  </a:lnTo>
                  <a:lnTo>
                    <a:pt x="1557287" y="3379203"/>
                  </a:lnTo>
                  <a:lnTo>
                    <a:pt x="1523037" y="3397285"/>
                  </a:lnTo>
                  <a:lnTo>
                    <a:pt x="1488306" y="3413782"/>
                  </a:lnTo>
                  <a:lnTo>
                    <a:pt x="1453113" y="3428664"/>
                  </a:lnTo>
                  <a:lnTo>
                    <a:pt x="1381417" y="3453469"/>
                  </a:lnTo>
                  <a:lnTo>
                    <a:pt x="1308102" y="3471472"/>
                  </a:lnTo>
                  <a:lnTo>
                    <a:pt x="1233320" y="3482442"/>
                  </a:lnTo>
                  <a:lnTo>
                    <a:pt x="1157224" y="3486150"/>
                  </a:lnTo>
                  <a:lnTo>
                    <a:pt x="1119028" y="3485218"/>
                  </a:lnTo>
                  <a:lnTo>
                    <a:pt x="1043584" y="3477850"/>
                  </a:lnTo>
                  <a:lnTo>
                    <a:pt x="969529" y="3463335"/>
                  </a:lnTo>
                  <a:lnTo>
                    <a:pt x="897016" y="3441902"/>
                  </a:lnTo>
                  <a:lnTo>
                    <a:pt x="826198" y="3413782"/>
                  </a:lnTo>
                  <a:lnTo>
                    <a:pt x="791472" y="3397285"/>
                  </a:lnTo>
                  <a:lnTo>
                    <a:pt x="757227" y="3379203"/>
                  </a:lnTo>
                  <a:lnTo>
                    <a:pt x="723481" y="3359563"/>
                  </a:lnTo>
                  <a:lnTo>
                    <a:pt x="690255" y="3338395"/>
                  </a:lnTo>
                  <a:lnTo>
                    <a:pt x="657567" y="3315727"/>
                  </a:lnTo>
                  <a:lnTo>
                    <a:pt x="625436" y="3291588"/>
                  </a:lnTo>
                  <a:lnTo>
                    <a:pt x="593881" y="3266007"/>
                  </a:lnTo>
                  <a:lnTo>
                    <a:pt x="562921" y="3239012"/>
                  </a:lnTo>
                  <a:lnTo>
                    <a:pt x="532576" y="3210632"/>
                  </a:lnTo>
                  <a:lnTo>
                    <a:pt x="502864" y="3180897"/>
                  </a:lnTo>
                  <a:lnTo>
                    <a:pt x="473805" y="3149833"/>
                  </a:lnTo>
                  <a:lnTo>
                    <a:pt x="445417" y="3117471"/>
                  </a:lnTo>
                  <a:lnTo>
                    <a:pt x="417720" y="3083839"/>
                  </a:lnTo>
                  <a:lnTo>
                    <a:pt x="390732" y="3048966"/>
                  </a:lnTo>
                  <a:lnTo>
                    <a:pt x="364474" y="3012879"/>
                  </a:lnTo>
                  <a:lnTo>
                    <a:pt x="338963" y="2975609"/>
                  </a:lnTo>
                  <a:lnTo>
                    <a:pt x="314218" y="2937184"/>
                  </a:lnTo>
                  <a:lnTo>
                    <a:pt x="290260" y="2897633"/>
                  </a:lnTo>
                  <a:lnTo>
                    <a:pt x="267107" y="2856983"/>
                  </a:lnTo>
                  <a:lnTo>
                    <a:pt x="244778" y="2815265"/>
                  </a:lnTo>
                  <a:lnTo>
                    <a:pt x="223292" y="2772506"/>
                  </a:lnTo>
                  <a:lnTo>
                    <a:pt x="202668" y="2728736"/>
                  </a:lnTo>
                  <a:lnTo>
                    <a:pt x="182926" y="2683982"/>
                  </a:lnTo>
                  <a:lnTo>
                    <a:pt x="164084" y="2638275"/>
                  </a:lnTo>
                  <a:lnTo>
                    <a:pt x="146161" y="2591642"/>
                  </a:lnTo>
                  <a:lnTo>
                    <a:pt x="129177" y="2544112"/>
                  </a:lnTo>
                  <a:lnTo>
                    <a:pt x="113150" y="2495714"/>
                  </a:lnTo>
                  <a:lnTo>
                    <a:pt x="98100" y="2446477"/>
                  </a:lnTo>
                  <a:lnTo>
                    <a:pt x="84046" y="2396429"/>
                  </a:lnTo>
                  <a:lnTo>
                    <a:pt x="71006" y="2345599"/>
                  </a:lnTo>
                  <a:lnTo>
                    <a:pt x="59001" y="2294016"/>
                  </a:lnTo>
                  <a:lnTo>
                    <a:pt x="48048" y="2241708"/>
                  </a:lnTo>
                  <a:lnTo>
                    <a:pt x="38167" y="2188705"/>
                  </a:lnTo>
                  <a:lnTo>
                    <a:pt x="29377" y="2135034"/>
                  </a:lnTo>
                  <a:lnTo>
                    <a:pt x="21698" y="2080725"/>
                  </a:lnTo>
                  <a:lnTo>
                    <a:pt x="15147" y="2025807"/>
                  </a:lnTo>
                  <a:lnTo>
                    <a:pt x="9745" y="1970308"/>
                  </a:lnTo>
                  <a:lnTo>
                    <a:pt x="5510" y="1914256"/>
                  </a:lnTo>
                  <a:lnTo>
                    <a:pt x="2461" y="1857681"/>
                  </a:lnTo>
                  <a:lnTo>
                    <a:pt x="618" y="1800611"/>
                  </a:lnTo>
                  <a:lnTo>
                    <a:pt x="0" y="1743075"/>
                  </a:lnTo>
                  <a:close/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50"/>
            <a:ext cx="9144000" cy="3367404"/>
            <a:chOff x="0" y="50"/>
            <a:chExt cx="9144000" cy="3367404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0"/>
              <a:ext cx="9143999" cy="850925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22545" y="605409"/>
              <a:ext cx="4128642" cy="2751963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4617846" y="600582"/>
              <a:ext cx="4138295" cy="2761615"/>
            </a:xfrm>
            <a:custGeom>
              <a:avLst/>
              <a:gdLst/>
              <a:ahLst/>
              <a:cxnLst/>
              <a:rect l="l" t="t" r="r" b="b"/>
              <a:pathLst>
                <a:path w="4138295" h="2761615">
                  <a:moveTo>
                    <a:pt x="0" y="2761488"/>
                  </a:moveTo>
                  <a:lnTo>
                    <a:pt x="4138168" y="2761488"/>
                  </a:lnTo>
                  <a:lnTo>
                    <a:pt x="4138168" y="0"/>
                  </a:lnTo>
                  <a:lnTo>
                    <a:pt x="0" y="0"/>
                  </a:lnTo>
                  <a:lnTo>
                    <a:pt x="0" y="2761488"/>
                  </a:lnTo>
                  <a:close/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 txBox="1"/>
          <p:nvPr/>
        </p:nvSpPr>
        <p:spPr>
          <a:xfrm>
            <a:off x="390525" y="1028560"/>
            <a:ext cx="3462020" cy="369570"/>
          </a:xfrm>
          <a:prstGeom prst="rect">
            <a:avLst/>
          </a:prstGeom>
          <a:solidFill>
            <a:srgbClr val="375F92"/>
          </a:solidFill>
        </p:spPr>
        <p:txBody>
          <a:bodyPr wrap="square" lIns="0" tIns="40005" rIns="0" bIns="0" rtlCol="0" vert="horz">
            <a:spAutoFit/>
          </a:bodyPr>
          <a:lstStyle/>
          <a:p>
            <a:pPr marL="1149985">
              <a:lnSpc>
                <a:spcPct val="100000"/>
              </a:lnSpc>
              <a:spcBef>
                <a:spcPts val="315"/>
              </a:spcBef>
            </a:pPr>
            <a:r>
              <a:rPr dirty="0" sz="1800" spc="-10" b="1">
                <a:solidFill>
                  <a:srgbClr val="FFFFFF"/>
                </a:solidFill>
                <a:latin typeface="Arial"/>
                <a:cs typeface="Arial"/>
              </a:rPr>
              <a:t>QUANTITY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402742" y="1735582"/>
            <a:ext cx="3465195" cy="429450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b="1">
                <a:solidFill>
                  <a:srgbClr val="17375E"/>
                </a:solidFill>
                <a:latin typeface="Arial"/>
                <a:cs typeface="Arial"/>
              </a:rPr>
              <a:t>Aquifer</a:t>
            </a:r>
            <a:r>
              <a:rPr dirty="0" sz="1400" spc="-55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 b="1">
                <a:solidFill>
                  <a:srgbClr val="17375E"/>
                </a:solidFill>
                <a:latin typeface="Arial"/>
                <a:cs typeface="Arial"/>
              </a:rPr>
              <a:t>Classification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400" b="1">
                <a:solidFill>
                  <a:srgbClr val="17375E"/>
                </a:solidFill>
                <a:latin typeface="Arial"/>
                <a:cs typeface="Arial"/>
              </a:rPr>
              <a:t>Aquifer</a:t>
            </a:r>
            <a:r>
              <a:rPr dirty="0" sz="1400" spc="-15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17375E"/>
                </a:solidFill>
                <a:latin typeface="Arial"/>
                <a:cs typeface="Arial"/>
              </a:rPr>
              <a:t>Class</a:t>
            </a:r>
            <a:r>
              <a:rPr dirty="0" sz="1400" spc="-65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17375E"/>
                </a:solidFill>
                <a:latin typeface="Arial"/>
                <a:cs typeface="Arial"/>
              </a:rPr>
              <a:t>&amp;</a:t>
            </a:r>
            <a:r>
              <a:rPr dirty="0" sz="1400" spc="-35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 b="1">
                <a:solidFill>
                  <a:srgbClr val="17375E"/>
                </a:solidFill>
                <a:latin typeface="Arial"/>
                <a:cs typeface="Arial"/>
              </a:rPr>
              <a:t>Type:</a:t>
            </a:r>
            <a:endParaRPr sz="1400">
              <a:latin typeface="Arial"/>
              <a:cs typeface="Arial"/>
            </a:endParaRPr>
          </a:p>
          <a:p>
            <a:pPr marL="299085" marR="11430" indent="-287020">
              <a:lnSpc>
                <a:spcPct val="100000"/>
              </a:lnSpc>
              <a:buChar char="•"/>
              <a:tabLst>
                <a:tab pos="299085" algn="l"/>
              </a:tabLst>
            </a:pP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Based</a:t>
            </a:r>
            <a:r>
              <a:rPr dirty="0" sz="14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on</a:t>
            </a:r>
            <a:r>
              <a:rPr dirty="0" sz="14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DWS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1:500k</a:t>
            </a:r>
            <a:r>
              <a:rPr dirty="0" sz="14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Hydrogeological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Map</a:t>
            </a:r>
            <a:r>
              <a:rPr dirty="0" sz="14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series</a:t>
            </a:r>
            <a:r>
              <a:rPr dirty="0" sz="14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(DWS,</a:t>
            </a:r>
            <a:r>
              <a:rPr dirty="0" sz="14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2012)</a:t>
            </a:r>
            <a:r>
              <a:rPr dirty="0" sz="14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–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 includes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Aquifer</a:t>
            </a:r>
            <a:r>
              <a:rPr dirty="0" sz="1400" spc="-8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Type</a:t>
            </a:r>
            <a:r>
              <a:rPr dirty="0" sz="14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(fractured,</a:t>
            </a:r>
            <a:r>
              <a:rPr dirty="0" sz="1400" spc="-6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intergranular,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karst),</a:t>
            </a:r>
            <a:r>
              <a:rPr dirty="0" sz="1400" spc="-1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Aquifer</a:t>
            </a:r>
            <a:r>
              <a:rPr dirty="0" sz="14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Class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(minor,</a:t>
            </a:r>
            <a:r>
              <a:rPr dirty="0" sz="14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major,</a:t>
            </a:r>
            <a:r>
              <a:rPr dirty="0" sz="14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20">
                <a:solidFill>
                  <a:srgbClr val="17375E"/>
                </a:solidFill>
                <a:latin typeface="Arial"/>
                <a:cs typeface="Arial"/>
              </a:rPr>
              <a:t>sole-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source),</a:t>
            </a:r>
            <a:r>
              <a:rPr dirty="0" sz="1400" spc="-5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&amp;</a:t>
            </a:r>
            <a:r>
              <a:rPr dirty="0" sz="1400" spc="-8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Aquifer</a:t>
            </a:r>
            <a:r>
              <a:rPr dirty="0" sz="1400" spc="-6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Yield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(L/s</a:t>
            </a:r>
            <a:r>
              <a:rPr dirty="0" sz="14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or</a:t>
            </a:r>
            <a:r>
              <a:rPr dirty="0" sz="14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m³/day)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(DWS,</a:t>
            </a:r>
            <a:r>
              <a:rPr dirty="0" sz="14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n.d.).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0"/>
              </a:spcBef>
              <a:buClr>
                <a:srgbClr val="17375E"/>
              </a:buClr>
              <a:buFont typeface="Arial"/>
              <a:buChar char="•"/>
            </a:pP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400" spc="-10" b="1">
                <a:solidFill>
                  <a:srgbClr val="17375E"/>
                </a:solidFill>
                <a:latin typeface="Arial"/>
                <a:cs typeface="Arial"/>
              </a:rPr>
              <a:t>Groundwater</a:t>
            </a:r>
            <a:r>
              <a:rPr dirty="0" sz="140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 b="1">
                <a:solidFill>
                  <a:srgbClr val="17375E"/>
                </a:solidFill>
                <a:latin typeface="Arial"/>
                <a:cs typeface="Arial"/>
              </a:rPr>
              <a:t>Targets:</a:t>
            </a:r>
            <a:endParaRPr sz="1400">
              <a:latin typeface="Arial"/>
              <a:cs typeface="Arial"/>
            </a:endParaRPr>
          </a:p>
          <a:p>
            <a:pPr marL="299085" marR="5080" indent="-287020">
              <a:lnSpc>
                <a:spcPct val="100000"/>
              </a:lnSpc>
              <a:buChar char="•"/>
              <a:tabLst>
                <a:tab pos="299085" algn="l"/>
              </a:tabLst>
            </a:pP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Derived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from</a:t>
            </a:r>
            <a:r>
              <a:rPr dirty="0" sz="14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NGA</a:t>
            </a:r>
            <a:r>
              <a:rPr dirty="0" sz="1400" spc="-9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(Feb</a:t>
            </a:r>
            <a:r>
              <a:rPr dirty="0" sz="14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2025)</a:t>
            </a:r>
            <a:r>
              <a:rPr dirty="0" sz="14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50">
                <a:solidFill>
                  <a:srgbClr val="17375E"/>
                </a:solidFill>
                <a:latin typeface="Arial"/>
                <a:cs typeface="Arial"/>
              </a:rPr>
              <a:t>–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assessed</a:t>
            </a:r>
            <a:r>
              <a:rPr dirty="0" sz="14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long-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term</a:t>
            </a:r>
            <a:r>
              <a:rPr dirty="0" sz="1400" spc="-5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water</a:t>
            </a:r>
            <a:r>
              <a:rPr dirty="0" sz="14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level</a:t>
            </a:r>
            <a:r>
              <a:rPr dirty="0" sz="14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trends</a:t>
            </a:r>
            <a:r>
              <a:rPr dirty="0" sz="14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50">
                <a:solidFill>
                  <a:srgbClr val="17375E"/>
                </a:solidFill>
                <a:latin typeface="Arial"/>
                <a:cs typeface="Arial"/>
              </a:rPr>
              <a:t>&amp;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borehole</a:t>
            </a:r>
            <a:r>
              <a:rPr dirty="0" sz="1400" spc="-5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depths</a:t>
            </a:r>
            <a:r>
              <a:rPr dirty="0" sz="14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(25-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year</a:t>
            </a:r>
            <a:r>
              <a:rPr dirty="0" sz="14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dataset)</a:t>
            </a:r>
            <a:r>
              <a:rPr dirty="0" sz="1400" spc="-5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to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evaluate</a:t>
            </a:r>
            <a:r>
              <a:rPr dirty="0" sz="1400" spc="-5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groundwater</a:t>
            </a:r>
            <a:r>
              <a:rPr dirty="0" sz="1400" spc="-8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availability</a:t>
            </a:r>
            <a:r>
              <a:rPr dirty="0" sz="1400" spc="-50">
                <a:solidFill>
                  <a:srgbClr val="17375E"/>
                </a:solidFill>
                <a:latin typeface="Arial"/>
                <a:cs typeface="Arial"/>
              </a:rPr>
              <a:t> &amp;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accessibility.</a:t>
            </a:r>
            <a:r>
              <a:rPr dirty="0" sz="14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Percentile</a:t>
            </a:r>
            <a:r>
              <a:rPr dirty="0" sz="14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distributions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defined</a:t>
            </a:r>
            <a:r>
              <a:rPr dirty="0" sz="14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primary</a:t>
            </a:r>
            <a:r>
              <a:rPr dirty="0" sz="14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&amp;</a:t>
            </a:r>
            <a:r>
              <a:rPr dirty="0" sz="1400" spc="-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secondary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groundwater</a:t>
            </a:r>
            <a:r>
              <a:rPr dirty="0" sz="1400" spc="-8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targets,</a:t>
            </a:r>
            <a:r>
              <a:rPr dirty="0" sz="1400" spc="-7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while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statistical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analysis</a:t>
            </a:r>
            <a:r>
              <a:rPr dirty="0" sz="14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provided</a:t>
            </a:r>
            <a:r>
              <a:rPr dirty="0" sz="14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insights</a:t>
            </a:r>
            <a:r>
              <a:rPr dirty="0" sz="1400" spc="-5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into</a:t>
            </a:r>
            <a:r>
              <a:rPr dirty="0" sz="14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regional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fluctuations</a:t>
            </a:r>
            <a:r>
              <a:rPr dirty="0" sz="14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&amp;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 long-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term</a:t>
            </a:r>
            <a:r>
              <a:rPr dirty="0" sz="14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trends.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4613084" y="3414534"/>
            <a:ext cx="4164965" cy="2837815"/>
            <a:chOff x="4613084" y="3414534"/>
            <a:chExt cx="4164965" cy="2837815"/>
          </a:xfrm>
        </p:grpSpPr>
        <p:pic>
          <p:nvPicPr>
            <p:cNvPr id="9" name="object 9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22545" y="3424059"/>
              <a:ext cx="4145788" cy="2818638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4617846" y="3419297"/>
              <a:ext cx="4155440" cy="2828290"/>
            </a:xfrm>
            <a:custGeom>
              <a:avLst/>
              <a:gdLst/>
              <a:ahLst/>
              <a:cxnLst/>
              <a:rect l="l" t="t" r="r" b="b"/>
              <a:pathLst>
                <a:path w="4155440" h="2828290">
                  <a:moveTo>
                    <a:pt x="0" y="2828163"/>
                  </a:moveTo>
                  <a:lnTo>
                    <a:pt x="4155312" y="2828163"/>
                  </a:lnTo>
                  <a:lnTo>
                    <a:pt x="4155312" y="0"/>
                  </a:lnTo>
                  <a:lnTo>
                    <a:pt x="0" y="0"/>
                  </a:lnTo>
                  <a:lnTo>
                    <a:pt x="0" y="2828163"/>
                  </a:lnTo>
                  <a:close/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92747" y="605396"/>
            <a:ext cx="3462020" cy="369570"/>
          </a:xfrm>
          <a:prstGeom prst="rect"/>
          <a:solidFill>
            <a:srgbClr val="8EB4E2"/>
          </a:solidFill>
        </p:spPr>
        <p:txBody>
          <a:bodyPr wrap="square" lIns="0" tIns="40005" rIns="0" bIns="0" rtlCol="0" vert="horz">
            <a:spAutoFit/>
          </a:bodyPr>
          <a:lstStyle/>
          <a:p>
            <a:pPr marL="702945">
              <a:lnSpc>
                <a:spcPct val="100000"/>
              </a:lnSpc>
              <a:spcBef>
                <a:spcPts val="315"/>
              </a:spcBef>
            </a:pPr>
            <a:r>
              <a:rPr dirty="0"/>
              <a:t>CURRENT</a:t>
            </a:r>
            <a:r>
              <a:rPr dirty="0" spc="-110"/>
              <a:t> </a:t>
            </a:r>
            <a:r>
              <a:rPr dirty="0" spc="-10"/>
              <a:t>STATUS</a:t>
            </a:r>
          </a:p>
        </p:txBody>
      </p:sp>
      <p:sp>
        <p:nvSpPr>
          <p:cNvPr id="12" name="object 12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52473" rIns="0" bIns="0" rtlCol="0" vert="horz">
            <a:spAutoFit/>
          </a:bodyPr>
          <a:lstStyle/>
          <a:p>
            <a:pPr marL="88265">
              <a:lnSpc>
                <a:spcPct val="100000"/>
              </a:lnSpc>
            </a:pPr>
            <a:fld id="{81D60167-4931-47E6-BA6A-407CBD079E47}" type="slidenum">
              <a:rPr dirty="0" sz="1100" spc="-25"/>
              <a:t>22</a:t>
            </a:fld>
            <a:endParaRPr sz="11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34865" y="2391435"/>
            <a:ext cx="4389627" cy="3400298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3997" cy="1962150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3606165" y="256159"/>
            <a:ext cx="1929764" cy="1866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50" b="1">
                <a:solidFill>
                  <a:srgbClr val="17375E"/>
                </a:solidFill>
                <a:latin typeface="Arial"/>
                <a:cs typeface="Arial"/>
              </a:rPr>
              <a:t>Umvoto</a:t>
            </a:r>
            <a:r>
              <a:rPr dirty="0" sz="1050" spc="-4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50" b="1">
                <a:solidFill>
                  <a:srgbClr val="17375E"/>
                </a:solidFill>
                <a:latin typeface="Arial"/>
                <a:cs typeface="Arial"/>
              </a:rPr>
              <a:t>South</a:t>
            </a:r>
            <a:r>
              <a:rPr dirty="0" sz="1050" spc="-6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50" b="1">
                <a:solidFill>
                  <a:srgbClr val="17375E"/>
                </a:solidFill>
                <a:latin typeface="Arial"/>
                <a:cs typeface="Arial"/>
              </a:rPr>
              <a:t>Africa (Pty)</a:t>
            </a:r>
            <a:r>
              <a:rPr dirty="0" sz="1050" spc="-1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50" spc="-25" b="1">
                <a:solidFill>
                  <a:srgbClr val="17375E"/>
                </a:solidFill>
                <a:latin typeface="Arial"/>
                <a:cs typeface="Arial"/>
              </a:rPr>
              <a:t>Ltd</a:t>
            </a:r>
            <a:endParaRPr sz="1050">
              <a:latin typeface="Arial"/>
              <a:cs typeface="Arial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956305" y="761542"/>
            <a:ext cx="3231515" cy="916635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33806" y="2272411"/>
            <a:ext cx="3168015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35"/>
              <a:t>PRESENTATION</a:t>
            </a:r>
            <a:r>
              <a:rPr dirty="0" sz="2000" spc="-30"/>
              <a:t> </a:t>
            </a:r>
            <a:r>
              <a:rPr dirty="0" sz="2000" spc="-10"/>
              <a:t>OUTLINE</a:t>
            </a:r>
            <a:endParaRPr sz="2000"/>
          </a:p>
        </p:txBody>
      </p:sp>
      <p:sp>
        <p:nvSpPr>
          <p:cNvPr id="8" name="object 8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54559" rIns="0" bIns="0" rtlCol="0" vert="horz">
            <a:spAutoFit/>
          </a:bodyPr>
          <a:lstStyle/>
          <a:p>
            <a:pPr marL="144780">
              <a:lnSpc>
                <a:spcPts val="1650"/>
              </a:lnSpc>
            </a:pPr>
            <a:fld id="{81D60167-4931-47E6-BA6A-407CBD079E47}" type="slidenum">
              <a:rPr dirty="0" spc="-50">
                <a:solidFill>
                  <a:srgbClr val="17375E"/>
                </a:solidFill>
              </a:rPr>
              <a:t>2</a:t>
            </a:fld>
          </a:p>
        </p:txBody>
      </p:sp>
      <p:sp>
        <p:nvSpPr>
          <p:cNvPr id="7" name="object 7" descr=""/>
          <p:cNvSpPr txBox="1"/>
          <p:nvPr/>
        </p:nvSpPr>
        <p:spPr>
          <a:xfrm>
            <a:off x="352450" y="2854578"/>
            <a:ext cx="3852545" cy="29521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73380" indent="-36068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373380" algn="l"/>
              </a:tabLst>
            </a:pPr>
            <a:r>
              <a:rPr dirty="0" sz="1200" b="1">
                <a:solidFill>
                  <a:srgbClr val="17375E"/>
                </a:solidFill>
                <a:latin typeface="Arial"/>
                <a:cs typeface="Arial"/>
              </a:rPr>
              <a:t>Quick</a:t>
            </a:r>
            <a:r>
              <a:rPr dirty="0" sz="1200" spc="-4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17375E"/>
                </a:solidFill>
                <a:latin typeface="Arial"/>
                <a:cs typeface="Arial"/>
              </a:rPr>
              <a:t>Recap</a:t>
            </a:r>
            <a:endParaRPr sz="1200">
              <a:latin typeface="Arial"/>
              <a:cs typeface="Arial"/>
            </a:endParaRPr>
          </a:p>
          <a:p>
            <a:pPr lvl="1" marL="994410" indent="-239395">
              <a:lnSpc>
                <a:spcPct val="100000"/>
              </a:lnSpc>
              <a:buChar char="•"/>
              <a:tabLst>
                <a:tab pos="994410" algn="l"/>
              </a:tabLst>
            </a:pP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Project</a:t>
            </a:r>
            <a:r>
              <a:rPr dirty="0" sz="12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Objectives</a:t>
            </a:r>
            <a:endParaRPr sz="1200">
              <a:latin typeface="Arial"/>
              <a:cs typeface="Arial"/>
            </a:endParaRPr>
          </a:p>
          <a:p>
            <a:pPr lvl="1" marL="994410" indent="-239395">
              <a:lnSpc>
                <a:spcPct val="100000"/>
              </a:lnSpc>
              <a:buChar char="•"/>
              <a:tabLst>
                <a:tab pos="994410" algn="l"/>
              </a:tabLst>
            </a:pP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Project</a:t>
            </a:r>
            <a:r>
              <a:rPr dirty="0" sz="12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Status</a:t>
            </a:r>
            <a:endParaRPr sz="120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60"/>
              </a:spcBef>
              <a:buClr>
                <a:srgbClr val="17375E"/>
              </a:buClr>
              <a:buFont typeface="Arial"/>
              <a:buChar char="•"/>
            </a:pPr>
            <a:endParaRPr sz="1200">
              <a:latin typeface="Arial"/>
              <a:cs typeface="Arial"/>
            </a:endParaRPr>
          </a:p>
          <a:p>
            <a:pPr marL="373380" indent="-360680">
              <a:lnSpc>
                <a:spcPct val="100000"/>
              </a:lnSpc>
              <a:buAutoNum type="arabicPeriod"/>
              <a:tabLst>
                <a:tab pos="373380" algn="l"/>
              </a:tabLst>
            </a:pPr>
            <a:r>
              <a:rPr dirty="0" sz="1200" b="1">
                <a:solidFill>
                  <a:srgbClr val="17375E"/>
                </a:solidFill>
                <a:latin typeface="Arial"/>
                <a:cs typeface="Arial"/>
              </a:rPr>
              <a:t>Status</a:t>
            </a:r>
            <a:r>
              <a:rPr dirty="0" sz="1200" spc="-3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17375E"/>
                </a:solidFill>
                <a:latin typeface="Arial"/>
                <a:cs typeface="Arial"/>
              </a:rPr>
              <a:t>Quo</a:t>
            </a:r>
            <a:r>
              <a:rPr dirty="0" sz="1200" spc="-5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17375E"/>
                </a:solidFill>
                <a:latin typeface="Arial"/>
                <a:cs typeface="Arial"/>
              </a:rPr>
              <a:t>Report</a:t>
            </a:r>
            <a:endParaRPr sz="1200">
              <a:latin typeface="Arial"/>
              <a:cs typeface="Arial"/>
            </a:endParaRPr>
          </a:p>
          <a:p>
            <a:pPr lvl="1" marL="994410" indent="-239395">
              <a:lnSpc>
                <a:spcPct val="100000"/>
              </a:lnSpc>
              <a:buChar char="•"/>
              <a:tabLst>
                <a:tab pos="994410" algn="l"/>
              </a:tabLst>
            </a:pP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Summary</a:t>
            </a:r>
            <a:r>
              <a:rPr dirty="0" sz="12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of</a:t>
            </a:r>
            <a:r>
              <a:rPr dirty="0" sz="1200" spc="-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Status</a:t>
            </a:r>
            <a:r>
              <a:rPr dirty="0" sz="12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Quo</a:t>
            </a:r>
            <a:r>
              <a:rPr dirty="0" sz="12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Report</a:t>
            </a:r>
            <a:endParaRPr sz="1200">
              <a:latin typeface="Arial"/>
              <a:cs typeface="Arial"/>
            </a:endParaRPr>
          </a:p>
          <a:p>
            <a:pPr lvl="1" marL="994410" indent="-239395">
              <a:lnSpc>
                <a:spcPct val="100000"/>
              </a:lnSpc>
              <a:buChar char="•"/>
              <a:tabLst>
                <a:tab pos="994410" algn="l"/>
              </a:tabLst>
            </a:pP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Example</a:t>
            </a:r>
            <a:r>
              <a:rPr dirty="0" sz="12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of</a:t>
            </a:r>
            <a:r>
              <a:rPr dirty="0" sz="12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selected</a:t>
            </a:r>
            <a:r>
              <a:rPr dirty="0" sz="12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SWSA-</a:t>
            </a:r>
            <a:r>
              <a:rPr dirty="0" sz="1200" spc="-25">
                <a:solidFill>
                  <a:srgbClr val="17375E"/>
                </a:solidFill>
                <a:latin typeface="Arial"/>
                <a:cs typeface="Arial"/>
              </a:rPr>
              <a:t>gw</a:t>
            </a:r>
            <a:endParaRPr sz="120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60"/>
              </a:spcBef>
              <a:buClr>
                <a:srgbClr val="17375E"/>
              </a:buClr>
              <a:buFont typeface="Arial"/>
              <a:buChar char="•"/>
            </a:pPr>
            <a:endParaRPr sz="1200">
              <a:latin typeface="Arial"/>
              <a:cs typeface="Arial"/>
            </a:endParaRPr>
          </a:p>
          <a:p>
            <a:pPr marL="373380" indent="-360680">
              <a:lnSpc>
                <a:spcPct val="100000"/>
              </a:lnSpc>
              <a:buAutoNum type="arabicPeriod"/>
              <a:tabLst>
                <a:tab pos="373380" algn="l"/>
              </a:tabLst>
            </a:pPr>
            <a:r>
              <a:rPr dirty="0" sz="1200" b="1">
                <a:solidFill>
                  <a:srgbClr val="17375E"/>
                </a:solidFill>
                <a:latin typeface="Arial"/>
                <a:cs typeface="Arial"/>
              </a:rPr>
              <a:t>Refined</a:t>
            </a:r>
            <a:r>
              <a:rPr dirty="0" sz="1200" spc="-45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17375E"/>
                </a:solidFill>
                <a:latin typeface="Arial"/>
                <a:cs typeface="Arial"/>
              </a:rPr>
              <a:t>Methodology</a:t>
            </a:r>
            <a:r>
              <a:rPr dirty="0" sz="1200" spc="-15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17375E"/>
                </a:solidFill>
                <a:latin typeface="Arial"/>
                <a:cs typeface="Arial"/>
              </a:rPr>
              <a:t>Report</a:t>
            </a:r>
            <a:endParaRPr sz="1200">
              <a:latin typeface="Arial"/>
              <a:cs typeface="Arial"/>
            </a:endParaRPr>
          </a:p>
          <a:p>
            <a:pPr lvl="1" marL="994410" indent="-239395">
              <a:lnSpc>
                <a:spcPct val="100000"/>
              </a:lnSpc>
              <a:buChar char="•"/>
              <a:tabLst>
                <a:tab pos="994410" algn="l"/>
              </a:tabLst>
            </a:pP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Unpacking</a:t>
            </a:r>
            <a:r>
              <a:rPr dirty="0" sz="1200" spc="-5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SWSA-gw</a:t>
            </a:r>
            <a:r>
              <a:rPr dirty="0" sz="12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2018</a:t>
            </a:r>
            <a:r>
              <a:rPr dirty="0" sz="12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Methodology</a:t>
            </a:r>
            <a:endParaRPr sz="1200">
              <a:latin typeface="Arial"/>
              <a:cs typeface="Arial"/>
            </a:endParaRPr>
          </a:p>
          <a:p>
            <a:pPr lvl="1" marL="994410" indent="-239395">
              <a:lnSpc>
                <a:spcPct val="100000"/>
              </a:lnSpc>
              <a:spcBef>
                <a:spcPts val="5"/>
              </a:spcBef>
              <a:buChar char="•"/>
              <a:tabLst>
                <a:tab pos="994410" algn="l"/>
              </a:tabLst>
            </a:pP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Refined</a:t>
            </a:r>
            <a:r>
              <a:rPr dirty="0" sz="12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Methodology</a:t>
            </a:r>
            <a:endParaRPr sz="1200">
              <a:latin typeface="Arial"/>
              <a:cs typeface="Arial"/>
            </a:endParaRPr>
          </a:p>
          <a:p>
            <a:pPr lvl="2" marL="1268730" indent="-180340">
              <a:lnSpc>
                <a:spcPct val="100000"/>
              </a:lnSpc>
              <a:buFont typeface="Wingdings"/>
              <a:buChar char=""/>
              <a:tabLst>
                <a:tab pos="1268730" algn="l"/>
              </a:tabLst>
            </a:pP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Definitions</a:t>
            </a:r>
            <a:r>
              <a:rPr dirty="0" sz="12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&amp;</a:t>
            </a:r>
            <a:r>
              <a:rPr dirty="0" sz="12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International</a:t>
            </a:r>
            <a:r>
              <a:rPr dirty="0" sz="12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Perspective</a:t>
            </a:r>
            <a:endParaRPr sz="1200">
              <a:latin typeface="Arial"/>
              <a:cs typeface="Arial"/>
            </a:endParaRPr>
          </a:p>
          <a:p>
            <a:pPr lvl="2" marL="1268730" indent="-180340">
              <a:lnSpc>
                <a:spcPct val="100000"/>
              </a:lnSpc>
              <a:buFont typeface="Wingdings"/>
              <a:buChar char=""/>
              <a:tabLst>
                <a:tab pos="1268730" algn="l"/>
              </a:tabLst>
            </a:pP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Spatial</a:t>
            </a:r>
            <a:r>
              <a:rPr dirty="0" sz="12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Framework</a:t>
            </a:r>
            <a:endParaRPr sz="1200">
              <a:latin typeface="Arial"/>
              <a:cs typeface="Arial"/>
            </a:endParaRPr>
          </a:p>
          <a:p>
            <a:pPr lvl="2" marL="1268730" indent="-180340">
              <a:lnSpc>
                <a:spcPct val="100000"/>
              </a:lnSpc>
              <a:buFont typeface="Wingdings"/>
              <a:buChar char=""/>
              <a:tabLst>
                <a:tab pos="1268730" algn="l"/>
              </a:tabLst>
            </a:pP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Evaluation</a:t>
            </a:r>
            <a:r>
              <a:rPr dirty="0" sz="1200" spc="-6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Framework</a:t>
            </a:r>
            <a:endParaRPr sz="1200">
              <a:latin typeface="Arial"/>
              <a:cs typeface="Arial"/>
            </a:endParaRPr>
          </a:p>
          <a:p>
            <a:pPr lvl="2">
              <a:lnSpc>
                <a:spcPct val="100000"/>
              </a:lnSpc>
              <a:spcBef>
                <a:spcPts val="60"/>
              </a:spcBef>
              <a:buClr>
                <a:srgbClr val="17375E"/>
              </a:buClr>
              <a:buFont typeface="Wingdings"/>
              <a:buChar char=""/>
            </a:pPr>
            <a:endParaRPr sz="1200">
              <a:latin typeface="Arial"/>
              <a:cs typeface="Arial"/>
            </a:endParaRPr>
          </a:p>
          <a:p>
            <a:pPr marL="373380" indent="-360680">
              <a:lnSpc>
                <a:spcPct val="100000"/>
              </a:lnSpc>
              <a:buAutoNum type="arabicPeriod"/>
              <a:tabLst>
                <a:tab pos="373380" algn="l"/>
              </a:tabLst>
            </a:pPr>
            <a:r>
              <a:rPr dirty="0" sz="1200" spc="-10" b="1">
                <a:solidFill>
                  <a:srgbClr val="17375E"/>
                </a:solidFill>
                <a:latin typeface="Arial"/>
                <a:cs typeface="Arial"/>
              </a:rPr>
              <a:t>Discussion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50"/>
            <a:ext cx="9144000" cy="3367404"/>
            <a:chOff x="0" y="50"/>
            <a:chExt cx="9144000" cy="3367404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0"/>
              <a:ext cx="9143999" cy="850925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22545" y="605409"/>
              <a:ext cx="4128642" cy="2751963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4617846" y="600582"/>
              <a:ext cx="4138295" cy="2761615"/>
            </a:xfrm>
            <a:custGeom>
              <a:avLst/>
              <a:gdLst/>
              <a:ahLst/>
              <a:cxnLst/>
              <a:rect l="l" t="t" r="r" b="b"/>
              <a:pathLst>
                <a:path w="4138295" h="2761615">
                  <a:moveTo>
                    <a:pt x="0" y="2761488"/>
                  </a:moveTo>
                  <a:lnTo>
                    <a:pt x="4138168" y="2761488"/>
                  </a:lnTo>
                  <a:lnTo>
                    <a:pt x="4138168" y="0"/>
                  </a:lnTo>
                  <a:lnTo>
                    <a:pt x="0" y="0"/>
                  </a:lnTo>
                  <a:lnTo>
                    <a:pt x="0" y="2761488"/>
                  </a:lnTo>
                  <a:close/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 txBox="1"/>
          <p:nvPr/>
        </p:nvSpPr>
        <p:spPr>
          <a:xfrm>
            <a:off x="390525" y="1028560"/>
            <a:ext cx="3462020" cy="369570"/>
          </a:xfrm>
          <a:prstGeom prst="rect">
            <a:avLst/>
          </a:prstGeom>
          <a:solidFill>
            <a:srgbClr val="375F92"/>
          </a:solidFill>
        </p:spPr>
        <p:txBody>
          <a:bodyPr wrap="square" lIns="0" tIns="40005" rIns="0" bIns="0" rtlCol="0" vert="horz">
            <a:spAutoFit/>
          </a:bodyPr>
          <a:lstStyle/>
          <a:p>
            <a:pPr marL="1149985">
              <a:lnSpc>
                <a:spcPct val="100000"/>
              </a:lnSpc>
              <a:spcBef>
                <a:spcPts val="315"/>
              </a:spcBef>
            </a:pPr>
            <a:r>
              <a:rPr dirty="0" sz="1800" spc="-10" b="1">
                <a:solidFill>
                  <a:srgbClr val="FFFFFF"/>
                </a:solidFill>
                <a:latin typeface="Arial"/>
                <a:cs typeface="Arial"/>
              </a:rPr>
              <a:t>QUANTITY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454253" y="1602739"/>
            <a:ext cx="3561715" cy="47212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b="1">
                <a:solidFill>
                  <a:srgbClr val="17375E"/>
                </a:solidFill>
                <a:latin typeface="Arial"/>
                <a:cs typeface="Arial"/>
              </a:rPr>
              <a:t>Rainfall</a:t>
            </a:r>
            <a:r>
              <a:rPr dirty="0" sz="1400" spc="-3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17375E"/>
                </a:solidFill>
                <a:latin typeface="Arial"/>
                <a:cs typeface="Arial"/>
              </a:rPr>
              <a:t>&amp;</a:t>
            </a:r>
            <a:r>
              <a:rPr dirty="0" sz="1400" spc="1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 b="1">
                <a:solidFill>
                  <a:srgbClr val="17375E"/>
                </a:solidFill>
                <a:latin typeface="Arial"/>
                <a:cs typeface="Arial"/>
              </a:rPr>
              <a:t>Recharge</a:t>
            </a:r>
            <a:r>
              <a:rPr dirty="0" sz="1400" spc="-7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 b="1">
                <a:solidFill>
                  <a:srgbClr val="17375E"/>
                </a:solidFill>
                <a:latin typeface="Arial"/>
                <a:cs typeface="Arial"/>
              </a:rPr>
              <a:t>Assessment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400" b="1">
                <a:solidFill>
                  <a:srgbClr val="17375E"/>
                </a:solidFill>
                <a:latin typeface="Arial"/>
                <a:cs typeface="Arial"/>
              </a:rPr>
              <a:t>Data</a:t>
            </a:r>
            <a:r>
              <a:rPr dirty="0" sz="1400" spc="-3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 b="1">
                <a:solidFill>
                  <a:srgbClr val="17375E"/>
                </a:solidFill>
                <a:latin typeface="Arial"/>
                <a:cs typeface="Arial"/>
              </a:rPr>
              <a:t>Sources:</a:t>
            </a:r>
            <a:endParaRPr sz="1400">
              <a:latin typeface="Arial"/>
              <a:cs typeface="Arial"/>
            </a:endParaRPr>
          </a:p>
          <a:p>
            <a:pPr marL="183515" marR="58419" indent="-171450">
              <a:lnSpc>
                <a:spcPct val="100000"/>
              </a:lnSpc>
              <a:buChar char="•"/>
              <a:tabLst>
                <a:tab pos="184785" algn="l"/>
              </a:tabLst>
            </a:pP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WR2012</a:t>
            </a:r>
            <a:r>
              <a:rPr dirty="0" sz="14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study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(Bailey</a:t>
            </a:r>
            <a:r>
              <a:rPr dirty="0" sz="14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et al.,</a:t>
            </a:r>
            <a:r>
              <a:rPr dirty="0" sz="14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2015),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	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WR2005</a:t>
            </a:r>
            <a:r>
              <a:rPr dirty="0" sz="1400" spc="-6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(Middleton</a:t>
            </a:r>
            <a:r>
              <a:rPr dirty="0" sz="1400" spc="-6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&amp;</a:t>
            </a:r>
            <a:r>
              <a:rPr dirty="0" sz="14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Bailey,</a:t>
            </a:r>
            <a:r>
              <a:rPr dirty="0" sz="14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2008),</a:t>
            </a:r>
            <a:r>
              <a:rPr dirty="0" sz="14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&amp;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 SA 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	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Atlas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of</a:t>
            </a:r>
            <a:r>
              <a:rPr dirty="0" sz="14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Climatology</a:t>
            </a:r>
            <a:r>
              <a:rPr dirty="0" sz="14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&amp;</a:t>
            </a:r>
            <a:r>
              <a:rPr dirty="0" sz="1400" spc="-8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Agrohydrology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	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(Schulze,</a:t>
            </a:r>
            <a:r>
              <a:rPr dirty="0" sz="14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2009)</a:t>
            </a:r>
            <a:r>
              <a:rPr dirty="0" sz="14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–</a:t>
            </a:r>
            <a:r>
              <a:rPr dirty="0" sz="14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includes</a:t>
            </a:r>
            <a:r>
              <a:rPr dirty="0" sz="1400" spc="-45">
                <a:solidFill>
                  <a:srgbClr val="17375E"/>
                </a:solidFill>
                <a:latin typeface="Arial"/>
                <a:cs typeface="Arial"/>
              </a:rPr>
              <a:t> MAP,</a:t>
            </a:r>
            <a:r>
              <a:rPr dirty="0" sz="1400" spc="-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20">
                <a:solidFill>
                  <a:srgbClr val="17375E"/>
                </a:solidFill>
                <a:latin typeface="Arial"/>
                <a:cs typeface="Arial"/>
              </a:rPr>
              <a:t>MAR, </a:t>
            </a:r>
            <a:r>
              <a:rPr dirty="0" sz="1400" spc="-20">
                <a:solidFill>
                  <a:srgbClr val="17375E"/>
                </a:solidFill>
                <a:latin typeface="Arial"/>
                <a:cs typeface="Arial"/>
              </a:rPr>
              <a:t>	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water</a:t>
            </a:r>
            <a:r>
              <a:rPr dirty="0" sz="14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quality,</a:t>
            </a:r>
            <a:r>
              <a:rPr dirty="0" sz="14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&amp;</a:t>
            </a:r>
            <a:r>
              <a:rPr dirty="0" sz="14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groundwater</a:t>
            </a:r>
            <a:r>
              <a:rPr dirty="0" sz="1400" spc="-6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parameters.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0"/>
              </a:spcBef>
              <a:buClr>
                <a:srgbClr val="17375E"/>
              </a:buClr>
              <a:buFont typeface="Arial"/>
              <a:buChar char="•"/>
            </a:pP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400" b="1">
                <a:solidFill>
                  <a:srgbClr val="17375E"/>
                </a:solidFill>
                <a:latin typeface="Arial"/>
                <a:cs typeface="Arial"/>
              </a:rPr>
              <a:t>MAP</a:t>
            </a:r>
            <a:r>
              <a:rPr dirty="0" sz="1400" spc="-4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 b="1">
                <a:solidFill>
                  <a:srgbClr val="17375E"/>
                </a:solidFill>
                <a:latin typeface="Arial"/>
                <a:cs typeface="Arial"/>
              </a:rPr>
              <a:t>Dataset:</a:t>
            </a:r>
            <a:endParaRPr sz="1400">
              <a:latin typeface="Arial"/>
              <a:cs typeface="Arial"/>
            </a:endParaRPr>
          </a:p>
          <a:p>
            <a:pPr marL="183515" marR="45085" indent="-171450">
              <a:lnSpc>
                <a:spcPct val="100000"/>
              </a:lnSpc>
              <a:buChar char="•"/>
              <a:tabLst>
                <a:tab pos="184785" algn="l"/>
              </a:tabLst>
            </a:pP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WR2012</a:t>
            </a:r>
            <a:r>
              <a:rPr dirty="0" sz="1400" spc="-6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MAP</a:t>
            </a:r>
            <a:r>
              <a:rPr dirty="0" sz="14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layer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(validated</a:t>
            </a:r>
            <a:r>
              <a:rPr dirty="0" sz="14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up</a:t>
            </a:r>
            <a:r>
              <a:rPr dirty="0" sz="14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to</a:t>
            </a:r>
            <a:r>
              <a:rPr dirty="0" sz="14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2010)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	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is</a:t>
            </a:r>
            <a:r>
              <a:rPr dirty="0" sz="14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widely</a:t>
            </a:r>
            <a:r>
              <a:rPr dirty="0" sz="14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used</a:t>
            </a:r>
            <a:r>
              <a:rPr dirty="0" sz="14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in</a:t>
            </a:r>
            <a:r>
              <a:rPr dirty="0" sz="14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water</a:t>
            </a:r>
            <a:r>
              <a:rPr dirty="0" sz="14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resource</a:t>
            </a:r>
            <a:r>
              <a:rPr dirty="0" sz="14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modelling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	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&amp;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remains</a:t>
            </a:r>
            <a:r>
              <a:rPr dirty="0" sz="14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relevant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for</a:t>
            </a:r>
            <a:r>
              <a:rPr dirty="0" sz="14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recharge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	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estimations</a:t>
            </a:r>
            <a:r>
              <a:rPr dirty="0" sz="1400" spc="-6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despite</a:t>
            </a:r>
            <a:r>
              <a:rPr dirty="0" sz="1400" spc="-5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14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years</a:t>
            </a:r>
            <a:r>
              <a:rPr dirty="0" sz="14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since</a:t>
            </a:r>
            <a:r>
              <a:rPr dirty="0" sz="14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its</a:t>
            </a:r>
            <a:r>
              <a:rPr dirty="0" sz="14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20">
                <a:solidFill>
                  <a:srgbClr val="17375E"/>
                </a:solidFill>
                <a:latin typeface="Arial"/>
                <a:cs typeface="Arial"/>
              </a:rPr>
              <a:t>last </a:t>
            </a:r>
            <a:r>
              <a:rPr dirty="0" sz="1400" spc="-20">
                <a:solidFill>
                  <a:srgbClr val="17375E"/>
                </a:solidFill>
                <a:latin typeface="Arial"/>
                <a:cs typeface="Arial"/>
              </a:rPr>
              <a:t>	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update.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0"/>
              </a:spcBef>
              <a:buClr>
                <a:srgbClr val="17375E"/>
              </a:buClr>
              <a:buFont typeface="Arial"/>
              <a:buChar char="•"/>
            </a:pP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400" b="1">
                <a:solidFill>
                  <a:srgbClr val="17375E"/>
                </a:solidFill>
                <a:latin typeface="Arial"/>
                <a:cs typeface="Arial"/>
              </a:rPr>
              <a:t>MAP</a:t>
            </a:r>
            <a:r>
              <a:rPr dirty="0" sz="1400" spc="-4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 b="1">
                <a:solidFill>
                  <a:srgbClr val="17375E"/>
                </a:solidFill>
                <a:latin typeface="Arial"/>
                <a:cs typeface="Arial"/>
              </a:rPr>
              <a:t>Comparison:</a:t>
            </a:r>
            <a:endParaRPr sz="1400">
              <a:latin typeface="Arial"/>
              <a:cs typeface="Arial"/>
            </a:endParaRPr>
          </a:p>
          <a:p>
            <a:pPr marL="183515" marR="5080" indent="-171450">
              <a:lnSpc>
                <a:spcPct val="100000"/>
              </a:lnSpc>
              <a:buChar char="•"/>
              <a:tabLst>
                <a:tab pos="184785" algn="l"/>
              </a:tabLst>
            </a:pP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Analysis</a:t>
            </a:r>
            <a:r>
              <a:rPr dirty="0" sz="14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using</a:t>
            </a:r>
            <a:r>
              <a:rPr dirty="0" sz="14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10+</a:t>
            </a:r>
            <a:r>
              <a:rPr dirty="0" sz="14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&amp;</a:t>
            </a:r>
            <a:r>
              <a:rPr dirty="0" sz="1400" spc="-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30+</a:t>
            </a:r>
            <a:r>
              <a:rPr dirty="0" sz="14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year</a:t>
            </a:r>
            <a:r>
              <a:rPr dirty="0" sz="14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weather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	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station</a:t>
            </a:r>
            <a:r>
              <a:rPr dirty="0" sz="1400" spc="-7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records</a:t>
            </a:r>
            <a:r>
              <a:rPr dirty="0" sz="1400" spc="-6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showed</a:t>
            </a:r>
            <a:r>
              <a:rPr dirty="0" sz="14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MAP</a:t>
            </a:r>
            <a:r>
              <a:rPr dirty="0" sz="14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differences</a:t>
            </a:r>
            <a:r>
              <a:rPr dirty="0" sz="1400" spc="-7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of 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	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2%–24%</a:t>
            </a:r>
            <a:r>
              <a:rPr dirty="0" sz="14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(mean</a:t>
            </a:r>
            <a:r>
              <a:rPr dirty="0" sz="14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12%)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from</a:t>
            </a:r>
            <a:r>
              <a:rPr dirty="0" sz="1400" spc="-5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WR2012,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	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confirming</a:t>
            </a:r>
            <a:r>
              <a:rPr dirty="0" sz="14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its</a:t>
            </a:r>
            <a:r>
              <a:rPr dirty="0" sz="14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applicability</a:t>
            </a:r>
            <a:r>
              <a:rPr dirty="0" sz="14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for</a:t>
            </a:r>
            <a:r>
              <a:rPr dirty="0" sz="14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first-</a:t>
            </a:r>
            <a:r>
              <a:rPr dirty="0" sz="1400" spc="-20">
                <a:solidFill>
                  <a:srgbClr val="17375E"/>
                </a:solidFill>
                <a:latin typeface="Arial"/>
                <a:cs typeface="Arial"/>
              </a:rPr>
              <a:t>order </a:t>
            </a:r>
            <a:r>
              <a:rPr dirty="0" sz="1400" spc="-20">
                <a:solidFill>
                  <a:srgbClr val="17375E"/>
                </a:solidFill>
                <a:latin typeface="Arial"/>
                <a:cs typeface="Arial"/>
              </a:rPr>
              <a:t>	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recharge</a:t>
            </a:r>
            <a:r>
              <a:rPr dirty="0" sz="1400" spc="-6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estimations.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4613084" y="3442157"/>
            <a:ext cx="4164965" cy="2782570"/>
            <a:chOff x="4613084" y="3442157"/>
            <a:chExt cx="4164965" cy="2782570"/>
          </a:xfrm>
        </p:grpSpPr>
        <p:pic>
          <p:nvPicPr>
            <p:cNvPr id="9" name="object 9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22545" y="3451682"/>
              <a:ext cx="4145788" cy="2763393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4617846" y="3446919"/>
              <a:ext cx="4155440" cy="2773045"/>
            </a:xfrm>
            <a:custGeom>
              <a:avLst/>
              <a:gdLst/>
              <a:ahLst/>
              <a:cxnLst/>
              <a:rect l="l" t="t" r="r" b="b"/>
              <a:pathLst>
                <a:path w="4155440" h="2773045">
                  <a:moveTo>
                    <a:pt x="0" y="2772918"/>
                  </a:moveTo>
                  <a:lnTo>
                    <a:pt x="4155312" y="2772918"/>
                  </a:lnTo>
                  <a:lnTo>
                    <a:pt x="4155312" y="0"/>
                  </a:lnTo>
                  <a:lnTo>
                    <a:pt x="0" y="0"/>
                  </a:lnTo>
                  <a:lnTo>
                    <a:pt x="0" y="2772918"/>
                  </a:lnTo>
                  <a:close/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92747" y="605396"/>
            <a:ext cx="3462020" cy="369570"/>
          </a:xfrm>
          <a:prstGeom prst="rect"/>
          <a:solidFill>
            <a:srgbClr val="8EB4E2"/>
          </a:solidFill>
        </p:spPr>
        <p:txBody>
          <a:bodyPr wrap="square" lIns="0" tIns="40005" rIns="0" bIns="0" rtlCol="0" vert="horz">
            <a:spAutoFit/>
          </a:bodyPr>
          <a:lstStyle/>
          <a:p>
            <a:pPr marL="702945">
              <a:lnSpc>
                <a:spcPct val="100000"/>
              </a:lnSpc>
              <a:spcBef>
                <a:spcPts val="315"/>
              </a:spcBef>
            </a:pPr>
            <a:r>
              <a:rPr dirty="0"/>
              <a:t>CURRENT</a:t>
            </a:r>
            <a:r>
              <a:rPr dirty="0" spc="-110"/>
              <a:t> </a:t>
            </a:r>
            <a:r>
              <a:rPr dirty="0" spc="-10"/>
              <a:t>STATUS</a:t>
            </a:r>
          </a:p>
        </p:txBody>
      </p:sp>
      <p:sp>
        <p:nvSpPr>
          <p:cNvPr id="12" name="object 12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52473" rIns="0" bIns="0" rtlCol="0" vert="horz">
            <a:spAutoFit/>
          </a:bodyPr>
          <a:lstStyle/>
          <a:p>
            <a:pPr marL="88265">
              <a:lnSpc>
                <a:spcPct val="100000"/>
              </a:lnSpc>
            </a:pPr>
            <a:fld id="{81D60167-4931-47E6-BA6A-407CBD079E47}" type="slidenum">
              <a:rPr dirty="0" sz="1100" spc="-25"/>
              <a:t>22</a:t>
            </a:fld>
            <a:endParaRPr sz="11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0"/>
            <a:ext cx="9143999" cy="850925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390525" y="1028560"/>
            <a:ext cx="3462020" cy="369570"/>
          </a:xfrm>
          <a:prstGeom prst="rect">
            <a:avLst/>
          </a:prstGeom>
          <a:solidFill>
            <a:srgbClr val="375F92"/>
          </a:solidFill>
        </p:spPr>
        <p:txBody>
          <a:bodyPr wrap="square" lIns="0" tIns="40005" rIns="0" bIns="0" rtlCol="0" vert="horz">
            <a:spAutoFit/>
          </a:bodyPr>
          <a:lstStyle/>
          <a:p>
            <a:pPr marL="1149985">
              <a:lnSpc>
                <a:spcPct val="100000"/>
              </a:lnSpc>
              <a:spcBef>
                <a:spcPts val="315"/>
              </a:spcBef>
            </a:pPr>
            <a:r>
              <a:rPr dirty="0" sz="1800" spc="-10" b="1">
                <a:solidFill>
                  <a:srgbClr val="FFFFFF"/>
                </a:solidFill>
                <a:latin typeface="Arial"/>
                <a:cs typeface="Arial"/>
              </a:rPr>
              <a:t>QUANTITY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454253" y="1602739"/>
            <a:ext cx="3572510" cy="38677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b="1">
                <a:solidFill>
                  <a:srgbClr val="17375E"/>
                </a:solidFill>
                <a:latin typeface="Arial"/>
                <a:cs typeface="Arial"/>
              </a:rPr>
              <a:t>Groundwater</a:t>
            </a:r>
            <a:r>
              <a:rPr dirty="0" sz="1400" spc="-3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17375E"/>
                </a:solidFill>
                <a:latin typeface="Arial"/>
                <a:cs typeface="Arial"/>
              </a:rPr>
              <a:t>Use in</a:t>
            </a:r>
            <a:r>
              <a:rPr dirty="0" sz="1400" spc="-5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35" b="1">
                <a:solidFill>
                  <a:srgbClr val="17375E"/>
                </a:solidFill>
                <a:latin typeface="Arial"/>
                <a:cs typeface="Arial"/>
              </a:rPr>
              <a:t>SWSA-</a:t>
            </a:r>
            <a:r>
              <a:rPr dirty="0" sz="1400" spc="-25" b="1">
                <a:solidFill>
                  <a:srgbClr val="17375E"/>
                </a:solidFill>
                <a:latin typeface="Arial"/>
                <a:cs typeface="Arial"/>
              </a:rPr>
              <a:t>gw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400" b="1">
                <a:solidFill>
                  <a:srgbClr val="17375E"/>
                </a:solidFill>
                <a:latin typeface="Arial"/>
                <a:cs typeface="Arial"/>
              </a:rPr>
              <a:t>Data</a:t>
            </a:r>
            <a:r>
              <a:rPr dirty="0" sz="1400" spc="-3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 b="1">
                <a:solidFill>
                  <a:srgbClr val="17375E"/>
                </a:solidFill>
                <a:latin typeface="Arial"/>
                <a:cs typeface="Arial"/>
              </a:rPr>
              <a:t>Source:</a:t>
            </a:r>
            <a:endParaRPr sz="1400">
              <a:latin typeface="Arial"/>
              <a:cs typeface="Arial"/>
            </a:endParaRPr>
          </a:p>
          <a:p>
            <a:pPr marL="299085" marR="5080" indent="-287020">
              <a:lnSpc>
                <a:spcPct val="100000"/>
              </a:lnSpc>
              <a:buChar char="•"/>
              <a:tabLst>
                <a:tab pos="299085" algn="l"/>
              </a:tabLst>
            </a:pP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WARMS</a:t>
            </a:r>
            <a:r>
              <a:rPr dirty="0" sz="14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(Apr</a:t>
            </a:r>
            <a:r>
              <a:rPr dirty="0" sz="14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2024)</a:t>
            </a:r>
            <a:r>
              <a:rPr dirty="0" sz="14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–</a:t>
            </a:r>
            <a:r>
              <a:rPr dirty="0" sz="14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records</a:t>
            </a:r>
            <a:r>
              <a:rPr dirty="0" sz="14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registered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groundwater</a:t>
            </a:r>
            <a:r>
              <a:rPr dirty="0" sz="1400" spc="-7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users</a:t>
            </a:r>
            <a:r>
              <a:rPr dirty="0" sz="14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&amp;</a:t>
            </a:r>
            <a:r>
              <a:rPr dirty="0" sz="14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abstraction</a:t>
            </a:r>
            <a:r>
              <a:rPr dirty="0" sz="1400" spc="-6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volumes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(Mm³/a)</a:t>
            </a:r>
            <a:r>
              <a:rPr dirty="0" sz="14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per</a:t>
            </a:r>
            <a:r>
              <a:rPr dirty="0" sz="14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sector</a:t>
            </a:r>
            <a:r>
              <a:rPr dirty="0" sz="1400" spc="-6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(domestic,</a:t>
            </a:r>
            <a:r>
              <a:rPr dirty="0" sz="1400" spc="-5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industrial,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agricultural,</a:t>
            </a:r>
            <a:r>
              <a:rPr dirty="0" sz="1400" spc="-6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etc.).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0"/>
              </a:spcBef>
              <a:buClr>
                <a:srgbClr val="17375E"/>
              </a:buClr>
              <a:buFont typeface="Arial"/>
              <a:buChar char="•"/>
            </a:pPr>
            <a:endParaRPr sz="1400">
              <a:latin typeface="Arial"/>
              <a:cs typeface="Arial"/>
            </a:endParaRPr>
          </a:p>
          <a:p>
            <a:pPr algn="just" marL="12700">
              <a:lnSpc>
                <a:spcPct val="100000"/>
              </a:lnSpc>
              <a:spcBef>
                <a:spcPts val="5"/>
              </a:spcBef>
            </a:pPr>
            <a:r>
              <a:rPr dirty="0" sz="1400" b="1">
                <a:solidFill>
                  <a:srgbClr val="17375E"/>
                </a:solidFill>
                <a:latin typeface="Arial"/>
                <a:cs typeface="Arial"/>
              </a:rPr>
              <a:t>Analysis</a:t>
            </a:r>
            <a:r>
              <a:rPr dirty="0" sz="1400" spc="-45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 b="1">
                <a:solidFill>
                  <a:srgbClr val="17375E"/>
                </a:solidFill>
                <a:latin typeface="Arial"/>
                <a:cs typeface="Arial"/>
              </a:rPr>
              <a:t>Focus:</a:t>
            </a:r>
            <a:endParaRPr sz="1400">
              <a:latin typeface="Arial"/>
              <a:cs typeface="Arial"/>
            </a:endParaRPr>
          </a:p>
          <a:p>
            <a:pPr algn="just" marL="297180" marR="21590" indent="-285115">
              <a:lnSpc>
                <a:spcPct val="100000"/>
              </a:lnSpc>
              <a:buChar char="•"/>
              <a:tabLst>
                <a:tab pos="299085" algn="l"/>
              </a:tabLst>
            </a:pP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Dataset</a:t>
            </a:r>
            <a:r>
              <a:rPr dirty="0" sz="1400" spc="-5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filtered</a:t>
            </a:r>
            <a:r>
              <a:rPr dirty="0" sz="14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for</a:t>
            </a:r>
            <a:r>
              <a:rPr dirty="0" sz="14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groundwater</a:t>
            </a:r>
            <a:r>
              <a:rPr dirty="0" sz="1400" spc="-6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use</a:t>
            </a:r>
            <a:r>
              <a:rPr dirty="0" sz="14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only,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	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identifying</a:t>
            </a:r>
            <a:r>
              <a:rPr dirty="0" sz="1400" spc="-5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abstraction</a:t>
            </a:r>
            <a:r>
              <a:rPr dirty="0" sz="1400" spc="-6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trends</a:t>
            </a:r>
            <a:r>
              <a:rPr dirty="0" sz="1400" spc="-5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&amp;</a:t>
            </a:r>
            <a:r>
              <a:rPr dirty="0" sz="14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water</a:t>
            </a:r>
            <a:r>
              <a:rPr dirty="0" sz="14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use 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	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hotspots</a:t>
            </a:r>
            <a:r>
              <a:rPr dirty="0" sz="14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across</a:t>
            </a:r>
            <a:r>
              <a:rPr dirty="0" sz="14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SWSA-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gw.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5"/>
              </a:spcBef>
              <a:buClr>
                <a:srgbClr val="17375E"/>
              </a:buClr>
              <a:buFont typeface="Arial"/>
              <a:buChar char="•"/>
            </a:pP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400" spc="-10" b="1">
                <a:solidFill>
                  <a:srgbClr val="17375E"/>
                </a:solidFill>
                <a:latin typeface="Arial"/>
                <a:cs typeface="Arial"/>
              </a:rPr>
              <a:t>Groundwater-</a:t>
            </a:r>
            <a:r>
              <a:rPr dirty="0" sz="1400" b="1">
                <a:solidFill>
                  <a:srgbClr val="17375E"/>
                </a:solidFill>
                <a:latin typeface="Arial"/>
                <a:cs typeface="Arial"/>
              </a:rPr>
              <a:t>Dependent</a:t>
            </a:r>
            <a:r>
              <a:rPr dirty="0" sz="1400" spc="45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 b="1">
                <a:solidFill>
                  <a:srgbClr val="17375E"/>
                </a:solidFill>
                <a:latin typeface="Arial"/>
                <a:cs typeface="Arial"/>
              </a:rPr>
              <a:t>Towns:</a:t>
            </a:r>
            <a:endParaRPr sz="1400">
              <a:latin typeface="Arial"/>
              <a:cs typeface="Arial"/>
            </a:endParaRPr>
          </a:p>
          <a:p>
            <a:pPr marL="299085" marR="231140" indent="-287020">
              <a:lnSpc>
                <a:spcPct val="100000"/>
              </a:lnSpc>
              <a:buChar char="•"/>
              <a:tabLst>
                <a:tab pos="299085" algn="l"/>
              </a:tabLst>
            </a:pP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Identified</a:t>
            </a:r>
            <a:r>
              <a:rPr dirty="0" sz="1400" spc="-6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using</a:t>
            </a:r>
            <a:r>
              <a:rPr dirty="0" sz="14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the</a:t>
            </a:r>
            <a:r>
              <a:rPr dirty="0" sz="14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Water</a:t>
            </a:r>
            <a:r>
              <a:rPr dirty="0" sz="1400" spc="-5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Source Dependent</a:t>
            </a:r>
            <a:r>
              <a:rPr dirty="0" sz="1400" spc="-7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Towns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Map</a:t>
            </a:r>
            <a:r>
              <a:rPr dirty="0" sz="14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(DWS,</a:t>
            </a:r>
            <a:r>
              <a:rPr dirty="0" sz="14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2024)</a:t>
            </a:r>
            <a:r>
              <a:rPr dirty="0" sz="14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50">
                <a:solidFill>
                  <a:srgbClr val="17375E"/>
                </a:solidFill>
                <a:latin typeface="Arial"/>
                <a:cs typeface="Arial"/>
              </a:rPr>
              <a:t>–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provides</a:t>
            </a:r>
            <a:r>
              <a:rPr dirty="0" sz="14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a</a:t>
            </a:r>
            <a:r>
              <a:rPr dirty="0" sz="14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spatial</a:t>
            </a:r>
            <a:r>
              <a:rPr dirty="0" sz="1400" spc="-6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understanding</a:t>
            </a:r>
            <a:r>
              <a:rPr dirty="0" sz="1400" spc="-6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of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municipalities</a:t>
            </a:r>
            <a:r>
              <a:rPr dirty="0" sz="1400" spc="-5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reliant</a:t>
            </a:r>
            <a:r>
              <a:rPr dirty="0" sz="14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on</a:t>
            </a:r>
            <a:r>
              <a:rPr dirty="0" sz="14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groundwater.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4613084" y="2169477"/>
            <a:ext cx="4164965" cy="2782570"/>
            <a:chOff x="4613084" y="2169477"/>
            <a:chExt cx="4164965" cy="2782570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22545" y="2178938"/>
              <a:ext cx="4145788" cy="2763393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4617846" y="2174239"/>
              <a:ext cx="4155440" cy="2773045"/>
            </a:xfrm>
            <a:custGeom>
              <a:avLst/>
              <a:gdLst/>
              <a:ahLst/>
              <a:cxnLst/>
              <a:rect l="l" t="t" r="r" b="b"/>
              <a:pathLst>
                <a:path w="4155440" h="2773045">
                  <a:moveTo>
                    <a:pt x="0" y="2772918"/>
                  </a:moveTo>
                  <a:lnTo>
                    <a:pt x="4155312" y="2772918"/>
                  </a:lnTo>
                  <a:lnTo>
                    <a:pt x="4155312" y="0"/>
                  </a:lnTo>
                  <a:lnTo>
                    <a:pt x="0" y="0"/>
                  </a:lnTo>
                  <a:lnTo>
                    <a:pt x="0" y="2772918"/>
                  </a:lnTo>
                  <a:close/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92747" y="605396"/>
            <a:ext cx="3462020" cy="369570"/>
          </a:xfrm>
          <a:prstGeom prst="rect"/>
          <a:solidFill>
            <a:srgbClr val="8EB4E2"/>
          </a:solidFill>
        </p:spPr>
        <p:txBody>
          <a:bodyPr wrap="square" lIns="0" tIns="40005" rIns="0" bIns="0" rtlCol="0" vert="horz">
            <a:spAutoFit/>
          </a:bodyPr>
          <a:lstStyle/>
          <a:p>
            <a:pPr marL="702945">
              <a:lnSpc>
                <a:spcPct val="100000"/>
              </a:lnSpc>
              <a:spcBef>
                <a:spcPts val="315"/>
              </a:spcBef>
            </a:pPr>
            <a:r>
              <a:rPr dirty="0"/>
              <a:t>CURRENT</a:t>
            </a:r>
            <a:r>
              <a:rPr dirty="0" spc="-110"/>
              <a:t> </a:t>
            </a:r>
            <a:r>
              <a:rPr dirty="0" spc="-10"/>
              <a:t>STATUS</a:t>
            </a:r>
          </a:p>
        </p:txBody>
      </p:sp>
      <p:sp>
        <p:nvSpPr>
          <p:cNvPr id="9" name="object 9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52473" rIns="0" bIns="0" rtlCol="0" vert="horz">
            <a:spAutoFit/>
          </a:bodyPr>
          <a:lstStyle/>
          <a:p>
            <a:pPr marL="88265">
              <a:lnSpc>
                <a:spcPct val="100000"/>
              </a:lnSpc>
            </a:pPr>
            <a:fld id="{81D60167-4931-47E6-BA6A-407CBD079E47}" type="slidenum">
              <a:rPr dirty="0" sz="1100" spc="-25"/>
              <a:t>22</a:t>
            </a:fld>
            <a:endParaRPr sz="11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0"/>
            <a:ext cx="9143999" cy="850925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390525" y="1028560"/>
            <a:ext cx="3462020" cy="369570"/>
          </a:xfrm>
          <a:prstGeom prst="rect">
            <a:avLst/>
          </a:prstGeom>
          <a:solidFill>
            <a:srgbClr val="375F92"/>
          </a:solidFill>
        </p:spPr>
        <p:txBody>
          <a:bodyPr wrap="square" lIns="0" tIns="40005" rIns="0" bIns="0" rtlCol="0" vert="horz">
            <a:spAutoFit/>
          </a:bodyPr>
          <a:lstStyle/>
          <a:p>
            <a:pPr marL="1149985">
              <a:lnSpc>
                <a:spcPct val="100000"/>
              </a:lnSpc>
              <a:spcBef>
                <a:spcPts val="315"/>
              </a:spcBef>
            </a:pPr>
            <a:r>
              <a:rPr dirty="0" sz="1800" spc="-10" b="1">
                <a:solidFill>
                  <a:srgbClr val="FFFFFF"/>
                </a:solidFill>
                <a:latin typeface="Arial"/>
                <a:cs typeface="Arial"/>
              </a:rPr>
              <a:t>QUANTITY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454253" y="1602739"/>
            <a:ext cx="3508375" cy="322770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453390">
              <a:lnSpc>
                <a:spcPct val="100000"/>
              </a:lnSpc>
              <a:spcBef>
                <a:spcPts val="105"/>
              </a:spcBef>
            </a:pPr>
            <a:r>
              <a:rPr dirty="0" sz="1400" spc="-10" b="1">
                <a:solidFill>
                  <a:srgbClr val="17375E"/>
                </a:solidFill>
                <a:latin typeface="Arial"/>
                <a:cs typeface="Arial"/>
              </a:rPr>
              <a:t>Socio-</a:t>
            </a:r>
            <a:r>
              <a:rPr dirty="0" sz="1400" b="1">
                <a:solidFill>
                  <a:srgbClr val="17375E"/>
                </a:solidFill>
                <a:latin typeface="Arial"/>
                <a:cs typeface="Arial"/>
              </a:rPr>
              <a:t>Economic</a:t>
            </a:r>
            <a:r>
              <a:rPr dirty="0" sz="1400" spc="-6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17375E"/>
                </a:solidFill>
                <a:latin typeface="Arial"/>
                <a:cs typeface="Arial"/>
              </a:rPr>
              <a:t>and</a:t>
            </a:r>
            <a:r>
              <a:rPr dirty="0" sz="1400" spc="-4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17375E"/>
                </a:solidFill>
                <a:latin typeface="Arial"/>
                <a:cs typeface="Arial"/>
              </a:rPr>
              <a:t>Governance</a:t>
            </a:r>
            <a:r>
              <a:rPr dirty="0" sz="1400" spc="-45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25" b="1">
                <a:solidFill>
                  <a:srgbClr val="17375E"/>
                </a:solidFill>
                <a:latin typeface="Arial"/>
                <a:cs typeface="Arial"/>
              </a:rPr>
              <a:t>in SWSA-gw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400" b="1">
                <a:solidFill>
                  <a:srgbClr val="17375E"/>
                </a:solidFill>
                <a:latin typeface="Arial"/>
                <a:cs typeface="Arial"/>
              </a:rPr>
              <a:t>Population</a:t>
            </a:r>
            <a:r>
              <a:rPr dirty="0" sz="1400" spc="-55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 b="1">
                <a:solidFill>
                  <a:srgbClr val="17375E"/>
                </a:solidFill>
                <a:latin typeface="Arial"/>
                <a:cs typeface="Arial"/>
              </a:rPr>
              <a:t>Growth:</a:t>
            </a:r>
            <a:endParaRPr sz="1400">
              <a:latin typeface="Arial"/>
              <a:cs typeface="Arial"/>
            </a:endParaRPr>
          </a:p>
          <a:p>
            <a:pPr marL="183515" marR="5715" indent="-171450">
              <a:lnSpc>
                <a:spcPct val="100000"/>
              </a:lnSpc>
              <a:buChar char="•"/>
              <a:tabLst>
                <a:tab pos="184785" algn="l"/>
              </a:tabLst>
            </a:pP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Assessed</a:t>
            </a:r>
            <a:r>
              <a:rPr dirty="0" sz="1400" spc="-6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using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Stats</a:t>
            </a:r>
            <a:r>
              <a:rPr dirty="0" sz="14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SA</a:t>
            </a:r>
            <a:r>
              <a:rPr dirty="0" sz="1400" spc="-8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Census</a:t>
            </a:r>
            <a:r>
              <a:rPr dirty="0" sz="14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(2011,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	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2022)</a:t>
            </a:r>
            <a:r>
              <a:rPr dirty="0" sz="1400" spc="-6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–</a:t>
            </a:r>
            <a:r>
              <a:rPr dirty="0" sz="14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annual</a:t>
            </a:r>
            <a:r>
              <a:rPr dirty="0" sz="14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growth</a:t>
            </a:r>
            <a:r>
              <a:rPr dirty="0" sz="14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rates</a:t>
            </a:r>
            <a:r>
              <a:rPr dirty="0" sz="14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calculated</a:t>
            </a:r>
            <a:r>
              <a:rPr dirty="0" sz="1400" spc="-6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for 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	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each</a:t>
            </a:r>
            <a:r>
              <a:rPr dirty="0" sz="14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LM</a:t>
            </a:r>
            <a:r>
              <a:rPr dirty="0" sz="14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and</a:t>
            </a:r>
            <a:r>
              <a:rPr dirty="0" sz="14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applied</a:t>
            </a:r>
            <a:r>
              <a:rPr dirty="0" sz="14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to</a:t>
            </a:r>
            <a:r>
              <a:rPr dirty="0" sz="14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wards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within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	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SWSA-</a:t>
            </a:r>
            <a:r>
              <a:rPr dirty="0" sz="1400" spc="-20">
                <a:solidFill>
                  <a:srgbClr val="17375E"/>
                </a:solidFill>
                <a:latin typeface="Arial"/>
                <a:cs typeface="Arial"/>
              </a:rPr>
              <a:t>gw,</a:t>
            </a:r>
            <a:r>
              <a:rPr dirty="0" sz="1400" spc="-6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with</a:t>
            </a:r>
            <a:r>
              <a:rPr dirty="0" sz="14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projections</a:t>
            </a:r>
            <a:r>
              <a:rPr dirty="0" sz="1400" spc="-7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extended</a:t>
            </a:r>
            <a:r>
              <a:rPr dirty="0" sz="1400" spc="-7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to 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	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2025</a:t>
            </a:r>
            <a:r>
              <a:rPr dirty="0" sz="14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for</a:t>
            </a:r>
            <a:r>
              <a:rPr dirty="0" sz="14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population</a:t>
            </a:r>
            <a:r>
              <a:rPr dirty="0" sz="1400" spc="-6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distribution</a:t>
            </a:r>
            <a:r>
              <a:rPr dirty="0" sz="1400" spc="-6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analysis.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0"/>
              </a:spcBef>
              <a:buClr>
                <a:srgbClr val="17375E"/>
              </a:buClr>
              <a:buFont typeface="Arial"/>
              <a:buChar char="•"/>
            </a:pP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400" b="1">
                <a:solidFill>
                  <a:srgbClr val="17375E"/>
                </a:solidFill>
                <a:latin typeface="Arial"/>
                <a:cs typeface="Arial"/>
              </a:rPr>
              <a:t>Groundwater</a:t>
            </a:r>
            <a:r>
              <a:rPr dirty="0" sz="1400" spc="-6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 b="1">
                <a:solidFill>
                  <a:srgbClr val="17375E"/>
                </a:solidFill>
                <a:latin typeface="Arial"/>
                <a:cs typeface="Arial"/>
              </a:rPr>
              <a:t>Dependence:</a:t>
            </a:r>
            <a:endParaRPr sz="1400">
              <a:latin typeface="Arial"/>
              <a:cs typeface="Arial"/>
            </a:endParaRPr>
          </a:p>
          <a:p>
            <a:pPr marL="183515" marR="5080" indent="-171450">
              <a:lnSpc>
                <a:spcPct val="100000"/>
              </a:lnSpc>
              <a:buChar char="•"/>
              <a:tabLst>
                <a:tab pos="184785" algn="l"/>
              </a:tabLst>
            </a:pP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Evaluated</a:t>
            </a:r>
            <a:r>
              <a:rPr dirty="0" sz="14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in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relation</a:t>
            </a:r>
            <a:r>
              <a:rPr dirty="0" sz="1400" spc="-6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to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NWRS</a:t>
            </a:r>
            <a:r>
              <a:rPr dirty="0" sz="14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(2023),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	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considering</a:t>
            </a:r>
            <a:r>
              <a:rPr dirty="0" sz="1400" spc="-7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CMAs,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WUAs,</a:t>
            </a:r>
            <a:r>
              <a:rPr dirty="0" sz="14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WMAs,</a:t>
            </a:r>
            <a:r>
              <a:rPr dirty="0" sz="14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WSAs,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	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&amp; WSPs to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understand</a:t>
            </a:r>
            <a:r>
              <a:rPr dirty="0" sz="14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governance 	frameworks.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454253" y="5017389"/>
            <a:ext cx="3519804" cy="13068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solidFill>
                  <a:srgbClr val="17375E"/>
                </a:solidFill>
                <a:latin typeface="Arial"/>
                <a:cs typeface="Arial"/>
              </a:rPr>
              <a:t>Estimation</a:t>
            </a:r>
            <a:r>
              <a:rPr dirty="0" sz="1400" spc="-9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 b="1">
                <a:solidFill>
                  <a:srgbClr val="17375E"/>
                </a:solidFill>
                <a:latin typeface="Arial"/>
                <a:cs typeface="Arial"/>
              </a:rPr>
              <a:t>Approach:</a:t>
            </a:r>
            <a:endParaRPr sz="1400">
              <a:latin typeface="Arial"/>
              <a:cs typeface="Arial"/>
            </a:endParaRPr>
          </a:p>
          <a:p>
            <a:pPr marL="183515" marR="5080" indent="-171450">
              <a:lnSpc>
                <a:spcPct val="100000"/>
              </a:lnSpc>
              <a:spcBef>
                <a:spcPts val="5"/>
              </a:spcBef>
              <a:buChar char="•"/>
              <a:tabLst>
                <a:tab pos="184785" algn="l"/>
              </a:tabLst>
            </a:pP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Growth</a:t>
            </a:r>
            <a:r>
              <a:rPr dirty="0" sz="14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rates</a:t>
            </a:r>
            <a:r>
              <a:rPr dirty="0" sz="14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per</a:t>
            </a:r>
            <a:r>
              <a:rPr dirty="0" sz="14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LM</a:t>
            </a:r>
            <a:r>
              <a:rPr dirty="0" sz="14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applied</a:t>
            </a:r>
            <a:r>
              <a:rPr dirty="0" sz="14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to</a:t>
            </a:r>
            <a:r>
              <a:rPr dirty="0" sz="14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Wards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	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within</a:t>
            </a:r>
            <a:r>
              <a:rPr dirty="0" sz="14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SWSA-gw,</a:t>
            </a:r>
            <a:r>
              <a:rPr dirty="0" sz="14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estimating</a:t>
            </a:r>
            <a:r>
              <a:rPr dirty="0" sz="1400" spc="-8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20">
                <a:solidFill>
                  <a:srgbClr val="17375E"/>
                </a:solidFill>
                <a:latin typeface="Arial"/>
                <a:cs typeface="Arial"/>
              </a:rPr>
              <a:t>2025 </a:t>
            </a:r>
            <a:r>
              <a:rPr dirty="0" sz="1400" spc="-20">
                <a:solidFill>
                  <a:srgbClr val="17375E"/>
                </a:solidFill>
                <a:latin typeface="Arial"/>
                <a:cs typeface="Arial"/>
              </a:rPr>
              <a:t>	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groundwater-dependent</a:t>
            </a:r>
            <a:r>
              <a:rPr dirty="0" sz="1400" spc="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population</a:t>
            </a:r>
            <a:r>
              <a:rPr dirty="0" sz="1400" spc="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across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	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regional</a:t>
            </a:r>
            <a:r>
              <a:rPr dirty="0" sz="1400" spc="-5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schemes,</a:t>
            </a:r>
            <a:r>
              <a:rPr dirty="0" sz="1400" spc="-6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groundwater,</a:t>
            </a:r>
            <a:r>
              <a:rPr dirty="0" sz="1400" spc="-6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&amp;</a:t>
            </a:r>
            <a:r>
              <a:rPr dirty="0" sz="14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surface 	water.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6" name="object 6" descr=""/>
          <p:cNvGrpSpPr/>
          <p:nvPr/>
        </p:nvGrpSpPr>
        <p:grpSpPr>
          <a:xfrm>
            <a:off x="4613084" y="1725993"/>
            <a:ext cx="4164965" cy="2782570"/>
            <a:chOff x="4613084" y="1725993"/>
            <a:chExt cx="4164965" cy="2782570"/>
          </a:xfrm>
        </p:grpSpPr>
        <p:pic>
          <p:nvPicPr>
            <p:cNvPr id="7" name="object 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22545" y="1735454"/>
              <a:ext cx="4145788" cy="2763393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4617846" y="1730755"/>
              <a:ext cx="4155440" cy="2773045"/>
            </a:xfrm>
            <a:custGeom>
              <a:avLst/>
              <a:gdLst/>
              <a:ahLst/>
              <a:cxnLst/>
              <a:rect l="l" t="t" r="r" b="b"/>
              <a:pathLst>
                <a:path w="4155440" h="2773045">
                  <a:moveTo>
                    <a:pt x="0" y="2772918"/>
                  </a:moveTo>
                  <a:lnTo>
                    <a:pt x="4155312" y="2772918"/>
                  </a:lnTo>
                  <a:lnTo>
                    <a:pt x="4155312" y="0"/>
                  </a:lnTo>
                  <a:lnTo>
                    <a:pt x="0" y="0"/>
                  </a:lnTo>
                  <a:lnTo>
                    <a:pt x="0" y="2772918"/>
                  </a:lnTo>
                  <a:close/>
                </a:path>
              </a:pathLst>
            </a:custGeom>
            <a:ln w="952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92747" y="605396"/>
            <a:ext cx="3462020" cy="369570"/>
          </a:xfrm>
          <a:prstGeom prst="rect"/>
          <a:solidFill>
            <a:srgbClr val="8EB4E2"/>
          </a:solidFill>
        </p:spPr>
        <p:txBody>
          <a:bodyPr wrap="square" lIns="0" tIns="40005" rIns="0" bIns="0" rtlCol="0" vert="horz">
            <a:spAutoFit/>
          </a:bodyPr>
          <a:lstStyle/>
          <a:p>
            <a:pPr marL="702945">
              <a:lnSpc>
                <a:spcPct val="100000"/>
              </a:lnSpc>
              <a:spcBef>
                <a:spcPts val="315"/>
              </a:spcBef>
            </a:pPr>
            <a:r>
              <a:rPr dirty="0"/>
              <a:t>CURRENT</a:t>
            </a:r>
            <a:r>
              <a:rPr dirty="0" spc="-110"/>
              <a:t> </a:t>
            </a:r>
            <a:r>
              <a:rPr dirty="0" spc="-10"/>
              <a:t>STATUS</a:t>
            </a:r>
          </a:p>
        </p:txBody>
      </p:sp>
      <p:sp>
        <p:nvSpPr>
          <p:cNvPr id="11" name="object 1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52473" rIns="0" bIns="0" rtlCol="0" vert="horz">
            <a:spAutoFit/>
          </a:bodyPr>
          <a:lstStyle/>
          <a:p>
            <a:pPr marL="88265">
              <a:lnSpc>
                <a:spcPct val="100000"/>
              </a:lnSpc>
            </a:pPr>
            <a:fld id="{81D60167-4931-47E6-BA6A-407CBD079E47}" type="slidenum">
              <a:rPr dirty="0" sz="1100" spc="-25"/>
              <a:t>22</a:t>
            </a:fld>
            <a:endParaRPr sz="1100"/>
          </a:p>
        </p:txBody>
      </p:sp>
      <p:sp>
        <p:nvSpPr>
          <p:cNvPr id="10" name="object 10" descr=""/>
          <p:cNvSpPr txBox="1"/>
          <p:nvPr/>
        </p:nvSpPr>
        <p:spPr>
          <a:xfrm>
            <a:off x="4774819" y="5040884"/>
            <a:ext cx="3487420" cy="13068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solidFill>
                  <a:srgbClr val="17375E"/>
                </a:solidFill>
                <a:latin typeface="Arial"/>
                <a:cs typeface="Arial"/>
              </a:rPr>
              <a:t>Data</a:t>
            </a:r>
            <a:r>
              <a:rPr dirty="0" sz="1400" spc="-4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 b="1">
                <a:solidFill>
                  <a:srgbClr val="17375E"/>
                </a:solidFill>
                <a:latin typeface="Arial"/>
                <a:cs typeface="Arial"/>
              </a:rPr>
              <a:t>Limitations:</a:t>
            </a:r>
            <a:endParaRPr sz="1400">
              <a:latin typeface="Arial"/>
              <a:cs typeface="Arial"/>
            </a:endParaRPr>
          </a:p>
          <a:p>
            <a:pPr marL="183515" marR="5080" indent="-171450">
              <a:lnSpc>
                <a:spcPct val="100000"/>
              </a:lnSpc>
              <a:buChar char="•"/>
              <a:tabLst>
                <a:tab pos="184785" algn="l"/>
              </a:tabLst>
            </a:pP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Informal</a:t>
            </a:r>
            <a:r>
              <a:rPr dirty="0" sz="1400" spc="-6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settlements</a:t>
            </a:r>
            <a:r>
              <a:rPr dirty="0" sz="1400" spc="-6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&amp;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rural</a:t>
            </a:r>
            <a:r>
              <a:rPr dirty="0" sz="14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areas</a:t>
            </a:r>
            <a:r>
              <a:rPr dirty="0" sz="14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may</a:t>
            </a:r>
            <a:r>
              <a:rPr dirty="0" sz="14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be 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	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underrepresented</a:t>
            </a:r>
            <a:r>
              <a:rPr dirty="0" sz="1400" spc="-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due</a:t>
            </a:r>
            <a:r>
              <a:rPr dirty="0" sz="1400" spc="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to</a:t>
            </a:r>
            <a:r>
              <a:rPr dirty="0" sz="1400" spc="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household-</a:t>
            </a:r>
            <a:r>
              <a:rPr dirty="0" sz="1400" spc="-20">
                <a:solidFill>
                  <a:srgbClr val="17375E"/>
                </a:solidFill>
                <a:latin typeface="Arial"/>
                <a:cs typeface="Arial"/>
              </a:rPr>
              <a:t>level </a:t>
            </a:r>
            <a:r>
              <a:rPr dirty="0" sz="1400" spc="-20">
                <a:solidFill>
                  <a:srgbClr val="17375E"/>
                </a:solidFill>
                <a:latin typeface="Arial"/>
                <a:cs typeface="Arial"/>
              </a:rPr>
              <a:t>	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reporting</a:t>
            </a:r>
            <a:r>
              <a:rPr dirty="0" sz="1400" spc="-6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and</a:t>
            </a:r>
            <a:r>
              <a:rPr dirty="0" sz="14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overlap</a:t>
            </a:r>
            <a:r>
              <a:rPr dirty="0" sz="14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in</a:t>
            </a:r>
            <a:r>
              <a:rPr dirty="0" sz="14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water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sources,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	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leading</a:t>
            </a:r>
            <a:r>
              <a:rPr dirty="0" sz="14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to</a:t>
            </a:r>
            <a:r>
              <a:rPr dirty="0" sz="14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potential</a:t>
            </a:r>
            <a:r>
              <a:rPr dirty="0" sz="14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underestimation</a:t>
            </a:r>
            <a:r>
              <a:rPr dirty="0" sz="14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of 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	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groundwater</a:t>
            </a:r>
            <a:r>
              <a:rPr dirty="0" sz="1400" spc="-9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reliance.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0"/>
            <a:ext cx="9143999" cy="850925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390525" y="1028560"/>
            <a:ext cx="3462020" cy="369570"/>
          </a:xfrm>
          <a:prstGeom prst="rect">
            <a:avLst/>
          </a:prstGeom>
          <a:solidFill>
            <a:srgbClr val="375F92"/>
          </a:solidFill>
        </p:spPr>
        <p:txBody>
          <a:bodyPr wrap="square" lIns="0" tIns="4000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15"/>
              </a:spcBef>
            </a:pPr>
            <a:r>
              <a:rPr dirty="0" sz="1800" spc="-10" b="1">
                <a:solidFill>
                  <a:srgbClr val="FFFFFF"/>
                </a:solidFill>
                <a:latin typeface="Arial"/>
                <a:cs typeface="Arial"/>
              </a:rPr>
              <a:t>QUALITY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454253" y="1488439"/>
            <a:ext cx="4039870" cy="466026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b="1">
                <a:solidFill>
                  <a:srgbClr val="17375E"/>
                </a:solidFill>
                <a:latin typeface="Arial"/>
                <a:cs typeface="Arial"/>
              </a:rPr>
              <a:t>Groundwater</a:t>
            </a:r>
            <a:r>
              <a:rPr dirty="0" sz="1400" spc="-6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 b="1">
                <a:solidFill>
                  <a:srgbClr val="17375E"/>
                </a:solidFill>
                <a:latin typeface="Arial"/>
                <a:cs typeface="Arial"/>
              </a:rPr>
              <a:t>Quality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400" b="1">
                <a:solidFill>
                  <a:srgbClr val="17375E"/>
                </a:solidFill>
                <a:latin typeface="Arial"/>
                <a:cs typeface="Arial"/>
              </a:rPr>
              <a:t>Groundwater</a:t>
            </a:r>
            <a:r>
              <a:rPr dirty="0" sz="1400" spc="-5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17375E"/>
                </a:solidFill>
                <a:latin typeface="Arial"/>
                <a:cs typeface="Arial"/>
              </a:rPr>
              <a:t>Quality</a:t>
            </a:r>
            <a:r>
              <a:rPr dirty="0" sz="1400" spc="-10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 b="1">
                <a:solidFill>
                  <a:srgbClr val="17375E"/>
                </a:solidFill>
                <a:latin typeface="Arial"/>
                <a:cs typeface="Arial"/>
              </a:rPr>
              <a:t>Assessment:</a:t>
            </a:r>
            <a:endParaRPr sz="1400">
              <a:latin typeface="Arial"/>
              <a:cs typeface="Arial"/>
            </a:endParaRPr>
          </a:p>
          <a:p>
            <a:pPr marL="183515" marR="226060" indent="-171450">
              <a:lnSpc>
                <a:spcPct val="100000"/>
              </a:lnSpc>
              <a:buChar char="•"/>
              <a:tabLst>
                <a:tab pos="184785" algn="l"/>
              </a:tabLst>
            </a:pP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Data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from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WMS</a:t>
            </a:r>
            <a:r>
              <a:rPr dirty="0" sz="14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(Apr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2024)</a:t>
            </a:r>
            <a:r>
              <a:rPr dirty="0" sz="14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–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key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parameters: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	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pH,</a:t>
            </a:r>
            <a:r>
              <a:rPr dirty="0" sz="14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EC,</a:t>
            </a:r>
            <a:r>
              <a:rPr dirty="0" sz="1400" spc="-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fluoride,</a:t>
            </a:r>
            <a:r>
              <a:rPr dirty="0" sz="1400" spc="-5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sulphates,</a:t>
            </a:r>
            <a:r>
              <a:rPr dirty="0" sz="14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nitrate</a:t>
            </a:r>
            <a:r>
              <a:rPr dirty="0" sz="14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+</a:t>
            </a:r>
            <a:r>
              <a:rPr dirty="0" sz="14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nitrite 	nitrogen.</a:t>
            </a:r>
            <a:endParaRPr sz="140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buChar char="•"/>
              <a:tabLst>
                <a:tab pos="184150" algn="l"/>
              </a:tabLst>
            </a:pP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Long-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term</a:t>
            </a:r>
            <a:r>
              <a:rPr dirty="0" sz="14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trends</a:t>
            </a:r>
            <a:r>
              <a:rPr dirty="0" sz="14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(2000–2024)</a:t>
            </a:r>
            <a:r>
              <a:rPr dirty="0" sz="14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analysed, </a:t>
            </a:r>
            <a:r>
              <a:rPr dirty="0" sz="1400" spc="-20">
                <a:solidFill>
                  <a:srgbClr val="17375E"/>
                </a:solidFill>
                <a:latin typeface="Arial"/>
                <a:cs typeface="Arial"/>
              </a:rPr>
              <a:t>with</a:t>
            </a:r>
            <a:endParaRPr sz="1400">
              <a:latin typeface="Arial"/>
              <a:cs typeface="Arial"/>
            </a:endParaRPr>
          </a:p>
          <a:p>
            <a:pPr marL="184785">
              <a:lnSpc>
                <a:spcPct val="100000"/>
              </a:lnSpc>
            </a:pP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focus</a:t>
            </a:r>
            <a:r>
              <a:rPr dirty="0" sz="14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on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agriculture</a:t>
            </a:r>
            <a:r>
              <a:rPr dirty="0" sz="14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&amp;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 industry-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impacted</a:t>
            </a:r>
            <a:r>
              <a:rPr dirty="0" sz="14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regions.</a:t>
            </a:r>
            <a:endParaRPr sz="1400">
              <a:latin typeface="Arial"/>
              <a:cs typeface="Arial"/>
            </a:endParaRPr>
          </a:p>
          <a:p>
            <a:pPr marL="183515" marR="334645" indent="-171450">
              <a:lnSpc>
                <a:spcPct val="100000"/>
              </a:lnSpc>
              <a:spcBef>
                <a:spcPts val="5"/>
              </a:spcBef>
              <a:buChar char="•"/>
              <a:tabLst>
                <a:tab pos="184785" algn="l"/>
              </a:tabLst>
            </a:pP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Spatial</a:t>
            </a:r>
            <a:r>
              <a:rPr dirty="0" sz="14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analysis</a:t>
            </a:r>
            <a:r>
              <a:rPr dirty="0" sz="14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compared</a:t>
            </a:r>
            <a:r>
              <a:rPr dirty="0" sz="1400" spc="-7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with</a:t>
            </a:r>
            <a:r>
              <a:rPr dirty="0" sz="14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Groundwater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	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Geosites</a:t>
            </a:r>
            <a:r>
              <a:rPr dirty="0" sz="14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Map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(Oct</a:t>
            </a:r>
            <a:r>
              <a:rPr dirty="0" sz="14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2024)</a:t>
            </a:r>
            <a:r>
              <a:rPr dirty="0" sz="14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–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 identified 	contamination</a:t>
            </a:r>
            <a:r>
              <a:rPr dirty="0" sz="14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hotspots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(nitrate,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fluoride,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	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sulphate)</a:t>
            </a:r>
            <a:r>
              <a:rPr dirty="0" sz="1400" spc="-6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linked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to</a:t>
            </a:r>
            <a:r>
              <a:rPr dirty="0" sz="14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pollution</a:t>
            </a:r>
            <a:r>
              <a:rPr dirty="0" sz="14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or</a:t>
            </a:r>
            <a:r>
              <a:rPr dirty="0" sz="14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aquifer 	degradation.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dirty="0" sz="1400" b="1">
                <a:solidFill>
                  <a:srgbClr val="17375E"/>
                </a:solidFill>
                <a:latin typeface="Arial"/>
                <a:cs typeface="Arial"/>
              </a:rPr>
              <a:t>Groundwater</a:t>
            </a:r>
            <a:r>
              <a:rPr dirty="0" sz="1400" spc="-3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 b="1">
                <a:solidFill>
                  <a:srgbClr val="17375E"/>
                </a:solidFill>
                <a:latin typeface="Arial"/>
                <a:cs typeface="Arial"/>
              </a:rPr>
              <a:t>susceptibility:</a:t>
            </a:r>
            <a:endParaRPr sz="1400">
              <a:latin typeface="Arial"/>
              <a:cs typeface="Arial"/>
            </a:endParaRPr>
          </a:p>
          <a:p>
            <a:pPr marL="183515" marR="19685" indent="-171450">
              <a:lnSpc>
                <a:spcPct val="100000"/>
              </a:lnSpc>
              <a:buChar char="•"/>
              <a:tabLst>
                <a:tab pos="184785" algn="l"/>
              </a:tabLst>
            </a:pP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Groundwater</a:t>
            </a:r>
            <a:r>
              <a:rPr dirty="0" sz="1400" spc="-8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susceptibility</a:t>
            </a:r>
            <a:r>
              <a:rPr dirty="0" sz="1400" spc="-6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was</a:t>
            </a:r>
            <a:r>
              <a:rPr dirty="0" sz="14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assessed</a:t>
            </a:r>
            <a:r>
              <a:rPr dirty="0" sz="1400" spc="-7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using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	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the</a:t>
            </a:r>
            <a:r>
              <a:rPr dirty="0" sz="14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WMS</a:t>
            </a:r>
            <a:r>
              <a:rPr dirty="0" sz="14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and</a:t>
            </a:r>
            <a:r>
              <a:rPr dirty="0" sz="14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NLC</a:t>
            </a:r>
            <a:r>
              <a:rPr dirty="0" sz="14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datasets</a:t>
            </a:r>
            <a:r>
              <a:rPr dirty="0" sz="14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(DFFE,</a:t>
            </a:r>
            <a:r>
              <a:rPr dirty="0" sz="14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2022</a:t>
            </a:r>
            <a:r>
              <a:rPr dirty="0" sz="14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–</a:t>
            </a:r>
            <a:r>
              <a:rPr dirty="0" sz="14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73 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	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classes).</a:t>
            </a:r>
            <a:r>
              <a:rPr dirty="0" sz="14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Urban,</a:t>
            </a:r>
            <a:r>
              <a:rPr dirty="0" sz="14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industrial,</a:t>
            </a:r>
            <a:r>
              <a:rPr dirty="0" sz="1400" spc="-5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mining,</a:t>
            </a:r>
            <a:r>
              <a:rPr dirty="0" sz="14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and 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	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agricultural</a:t>
            </a:r>
            <a:r>
              <a:rPr dirty="0" sz="1400" spc="-7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activities</a:t>
            </a:r>
            <a:r>
              <a:rPr dirty="0" sz="14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were</a:t>
            </a:r>
            <a:r>
              <a:rPr dirty="0" sz="14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analysed</a:t>
            </a:r>
            <a:r>
              <a:rPr dirty="0" sz="14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to</a:t>
            </a:r>
            <a:r>
              <a:rPr dirty="0" sz="14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determine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	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pollution</a:t>
            </a:r>
            <a:r>
              <a:rPr dirty="0" sz="1400" spc="-6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risks</a:t>
            </a:r>
            <a:r>
              <a:rPr dirty="0" sz="1400" spc="-6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affecting</a:t>
            </a:r>
            <a:r>
              <a:rPr dirty="0" sz="1400" spc="-7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groundwater</a:t>
            </a:r>
            <a:r>
              <a:rPr dirty="0" sz="1400" spc="-6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quality.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	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Focus</a:t>
            </a:r>
            <a:r>
              <a:rPr dirty="0" sz="14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was</a:t>
            </a:r>
            <a:r>
              <a:rPr dirty="0" sz="1400" spc="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placed</a:t>
            </a:r>
            <a:r>
              <a:rPr dirty="0" sz="14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on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sites</a:t>
            </a:r>
            <a:r>
              <a:rPr dirty="0" sz="14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overlapping</a:t>
            </a:r>
            <a:r>
              <a:rPr dirty="0" sz="14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the</a:t>
            </a:r>
            <a:r>
              <a:rPr dirty="0" sz="14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20">
                <a:solidFill>
                  <a:srgbClr val="17375E"/>
                </a:solidFill>
                <a:latin typeface="Arial"/>
                <a:cs typeface="Arial"/>
              </a:rPr>
              <a:t>most </a:t>
            </a:r>
            <a:r>
              <a:rPr dirty="0" sz="1400" spc="-20">
                <a:solidFill>
                  <a:srgbClr val="17375E"/>
                </a:solidFill>
                <a:latin typeface="Arial"/>
                <a:cs typeface="Arial"/>
              </a:rPr>
              <a:t>	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susceptible</a:t>
            </a:r>
            <a:r>
              <a:rPr dirty="0" sz="1400" spc="-6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portions</a:t>
            </a:r>
            <a:r>
              <a:rPr dirty="0" sz="1400" spc="-5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of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the</a:t>
            </a:r>
            <a:r>
              <a:rPr dirty="0" sz="14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aquifer.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4624768" y="2074100"/>
            <a:ext cx="4301490" cy="2873375"/>
            <a:chOff x="4624768" y="2074100"/>
            <a:chExt cx="4301490" cy="2873375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34356" y="2083689"/>
              <a:ext cx="4282186" cy="2854325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4629530" y="2078863"/>
              <a:ext cx="4291965" cy="2863850"/>
            </a:xfrm>
            <a:custGeom>
              <a:avLst/>
              <a:gdLst/>
              <a:ahLst/>
              <a:cxnLst/>
              <a:rect l="l" t="t" r="r" b="b"/>
              <a:pathLst>
                <a:path w="4291965" h="2863850">
                  <a:moveTo>
                    <a:pt x="0" y="2863850"/>
                  </a:moveTo>
                  <a:lnTo>
                    <a:pt x="4291711" y="2863850"/>
                  </a:lnTo>
                  <a:lnTo>
                    <a:pt x="4291711" y="0"/>
                  </a:lnTo>
                  <a:lnTo>
                    <a:pt x="0" y="0"/>
                  </a:lnTo>
                  <a:lnTo>
                    <a:pt x="0" y="2863850"/>
                  </a:lnTo>
                  <a:close/>
                </a:path>
              </a:pathLst>
            </a:custGeom>
            <a:ln w="952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92747" y="605396"/>
            <a:ext cx="3462020" cy="369570"/>
          </a:xfrm>
          <a:prstGeom prst="rect"/>
          <a:solidFill>
            <a:srgbClr val="8EB4E2"/>
          </a:solidFill>
        </p:spPr>
        <p:txBody>
          <a:bodyPr wrap="square" lIns="0" tIns="40005" rIns="0" bIns="0" rtlCol="0" vert="horz">
            <a:spAutoFit/>
          </a:bodyPr>
          <a:lstStyle/>
          <a:p>
            <a:pPr marL="702945">
              <a:lnSpc>
                <a:spcPct val="100000"/>
              </a:lnSpc>
              <a:spcBef>
                <a:spcPts val="315"/>
              </a:spcBef>
            </a:pPr>
            <a:r>
              <a:rPr dirty="0"/>
              <a:t>CURRENT</a:t>
            </a:r>
            <a:r>
              <a:rPr dirty="0" spc="-110"/>
              <a:t> </a:t>
            </a:r>
            <a:r>
              <a:rPr dirty="0" spc="-10"/>
              <a:t>STATUS</a:t>
            </a:r>
          </a:p>
        </p:txBody>
      </p:sp>
      <p:sp>
        <p:nvSpPr>
          <p:cNvPr id="9" name="object 9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52473" rIns="0" bIns="0" rtlCol="0" vert="horz">
            <a:spAutoFit/>
          </a:bodyPr>
          <a:lstStyle/>
          <a:p>
            <a:pPr marL="88265">
              <a:lnSpc>
                <a:spcPct val="100000"/>
              </a:lnSpc>
            </a:pPr>
            <a:fld id="{81D60167-4931-47E6-BA6A-407CBD079E47}" type="slidenum">
              <a:rPr dirty="0" sz="1100" spc="-25"/>
              <a:t>22</a:t>
            </a:fld>
            <a:endParaRPr sz="11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50"/>
            <a:ext cx="9144000" cy="3378835"/>
            <a:chOff x="0" y="50"/>
            <a:chExt cx="9144000" cy="337883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0"/>
              <a:ext cx="9143999" cy="850925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05400" y="605409"/>
              <a:ext cx="4145787" cy="2763393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4600701" y="600582"/>
              <a:ext cx="4155440" cy="2773045"/>
            </a:xfrm>
            <a:custGeom>
              <a:avLst/>
              <a:gdLst/>
              <a:ahLst/>
              <a:cxnLst/>
              <a:rect l="l" t="t" r="r" b="b"/>
              <a:pathLst>
                <a:path w="4155440" h="2773045">
                  <a:moveTo>
                    <a:pt x="0" y="2772918"/>
                  </a:moveTo>
                  <a:lnTo>
                    <a:pt x="4155313" y="2772918"/>
                  </a:lnTo>
                  <a:lnTo>
                    <a:pt x="4155313" y="0"/>
                  </a:lnTo>
                  <a:lnTo>
                    <a:pt x="0" y="0"/>
                  </a:lnTo>
                  <a:lnTo>
                    <a:pt x="0" y="2772918"/>
                  </a:lnTo>
                  <a:close/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 txBox="1"/>
          <p:nvPr/>
        </p:nvSpPr>
        <p:spPr>
          <a:xfrm>
            <a:off x="390525" y="1028560"/>
            <a:ext cx="3462020" cy="369570"/>
          </a:xfrm>
          <a:prstGeom prst="rect">
            <a:avLst/>
          </a:prstGeom>
          <a:solidFill>
            <a:srgbClr val="17375E"/>
          </a:solidFill>
        </p:spPr>
        <p:txBody>
          <a:bodyPr wrap="square" lIns="0" tIns="40005" rIns="0" bIns="0" rtlCol="0" vert="horz">
            <a:spAutoFit/>
          </a:bodyPr>
          <a:lstStyle/>
          <a:p>
            <a:pPr marL="542925">
              <a:lnSpc>
                <a:spcPct val="100000"/>
              </a:lnSpc>
              <a:spcBef>
                <a:spcPts val="315"/>
              </a:spcBef>
            </a:pPr>
            <a:r>
              <a:rPr dirty="0" sz="1800" spc="-35" b="1">
                <a:solidFill>
                  <a:srgbClr val="FFFFFF"/>
                </a:solidFill>
                <a:latin typeface="Arial"/>
                <a:cs typeface="Arial"/>
              </a:rPr>
              <a:t>THREATS</a:t>
            </a:r>
            <a:r>
              <a:rPr dirty="0" sz="18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dirty="0" sz="1800" spc="-10" b="1">
                <a:solidFill>
                  <a:srgbClr val="FFFFFF"/>
                </a:solidFill>
                <a:latin typeface="Arial"/>
                <a:cs typeface="Arial"/>
              </a:rPr>
              <a:t>RISKS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454253" y="1602739"/>
            <a:ext cx="3455035" cy="36544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b="1">
                <a:solidFill>
                  <a:srgbClr val="17375E"/>
                </a:solidFill>
                <a:latin typeface="Arial"/>
                <a:cs typeface="Arial"/>
              </a:rPr>
              <a:t>Climate</a:t>
            </a:r>
            <a:r>
              <a:rPr dirty="0" sz="1400" spc="-2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 b="1">
                <a:solidFill>
                  <a:srgbClr val="17375E"/>
                </a:solidFill>
                <a:latin typeface="Arial"/>
                <a:cs typeface="Arial"/>
              </a:rPr>
              <a:t>Vulnerability: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400" spc="-10" b="1">
                <a:solidFill>
                  <a:srgbClr val="17375E"/>
                </a:solidFill>
                <a:latin typeface="Arial"/>
                <a:cs typeface="Arial"/>
              </a:rPr>
              <a:t>Climate:</a:t>
            </a:r>
            <a:endParaRPr sz="1400">
              <a:latin typeface="Arial"/>
              <a:cs typeface="Arial"/>
            </a:endParaRPr>
          </a:p>
          <a:p>
            <a:pPr marL="183515" marR="48895" indent="-171450">
              <a:lnSpc>
                <a:spcPct val="100000"/>
              </a:lnSpc>
              <a:buChar char="•"/>
              <a:tabLst>
                <a:tab pos="184785" algn="l"/>
              </a:tabLst>
            </a:pP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Classification</a:t>
            </a:r>
            <a:r>
              <a:rPr dirty="0" sz="14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based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on</a:t>
            </a:r>
            <a:r>
              <a:rPr dirty="0" sz="14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Köppen-Geiger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	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Climate</a:t>
            </a:r>
            <a:r>
              <a:rPr dirty="0" sz="14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Data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(Beck</a:t>
            </a:r>
            <a:r>
              <a:rPr dirty="0" sz="14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et</a:t>
            </a:r>
            <a:r>
              <a:rPr dirty="0" sz="1400" spc="-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20">
                <a:solidFill>
                  <a:srgbClr val="17375E"/>
                </a:solidFill>
                <a:latin typeface="Arial"/>
                <a:cs typeface="Arial"/>
              </a:rPr>
              <a:t>al., 	2018).Temperature</a:t>
            </a:r>
            <a:r>
              <a:rPr dirty="0" sz="1400" spc="-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extremes</a:t>
            </a:r>
            <a:r>
              <a:rPr dirty="0" sz="1400" spc="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50">
                <a:solidFill>
                  <a:srgbClr val="17375E"/>
                </a:solidFill>
                <a:latin typeface="Arial"/>
                <a:cs typeface="Arial"/>
              </a:rPr>
              <a:t>&amp; </a:t>
            </a:r>
            <a:r>
              <a:rPr dirty="0" sz="1400" spc="-50">
                <a:solidFill>
                  <a:srgbClr val="17375E"/>
                </a:solidFill>
                <a:latin typeface="Arial"/>
                <a:cs typeface="Arial"/>
              </a:rPr>
              <a:t>	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evapotranspiration</a:t>
            </a:r>
            <a:r>
              <a:rPr dirty="0" sz="14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rates</a:t>
            </a:r>
            <a:r>
              <a:rPr dirty="0" sz="14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from</a:t>
            </a:r>
            <a:r>
              <a:rPr dirty="0" sz="1400" spc="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SA</a:t>
            </a:r>
            <a:r>
              <a:rPr dirty="0" sz="1400" spc="-1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Atlas</a:t>
            </a:r>
            <a:r>
              <a:rPr dirty="0" sz="1400" spc="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of 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	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Climatology</a:t>
            </a:r>
            <a:r>
              <a:rPr dirty="0" sz="14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&amp;</a:t>
            </a:r>
            <a:r>
              <a:rPr dirty="0" sz="1400" spc="-9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Agrohydrology</a:t>
            </a:r>
            <a:r>
              <a:rPr dirty="0" sz="1400" spc="-6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(Schulze,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	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2009)</a:t>
            </a:r>
            <a:r>
              <a:rPr dirty="0" sz="14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–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key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for</a:t>
            </a:r>
            <a:r>
              <a:rPr dirty="0" sz="14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groundwater</a:t>
            </a:r>
            <a:r>
              <a:rPr dirty="0" sz="14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recharge 	dynamics.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0"/>
              </a:spcBef>
              <a:buClr>
                <a:srgbClr val="17375E"/>
              </a:buClr>
              <a:buFont typeface="Arial"/>
              <a:buChar char="•"/>
            </a:pP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400" b="1">
                <a:solidFill>
                  <a:srgbClr val="17375E"/>
                </a:solidFill>
                <a:latin typeface="Arial"/>
                <a:cs typeface="Arial"/>
              </a:rPr>
              <a:t>Climate</a:t>
            </a:r>
            <a:r>
              <a:rPr dirty="0" sz="1400" spc="-2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 b="1">
                <a:solidFill>
                  <a:srgbClr val="17375E"/>
                </a:solidFill>
                <a:latin typeface="Arial"/>
                <a:cs typeface="Arial"/>
              </a:rPr>
              <a:t>Change:</a:t>
            </a:r>
            <a:endParaRPr sz="1400">
              <a:latin typeface="Arial"/>
              <a:cs typeface="Arial"/>
            </a:endParaRPr>
          </a:p>
          <a:p>
            <a:pPr marL="183515" marR="5080" indent="-171450">
              <a:lnSpc>
                <a:spcPct val="100000"/>
              </a:lnSpc>
              <a:buChar char="•"/>
              <a:tabLst>
                <a:tab pos="184785" algn="l"/>
              </a:tabLst>
            </a:pP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Climate</a:t>
            </a:r>
            <a:r>
              <a:rPr dirty="0" sz="1400" spc="-6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change</a:t>
            </a:r>
            <a:r>
              <a:rPr dirty="0" sz="1400" spc="-6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predictions</a:t>
            </a:r>
            <a:r>
              <a:rPr dirty="0" sz="1400" spc="-7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(DART</a:t>
            </a:r>
            <a:r>
              <a:rPr dirty="0" sz="14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Index: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	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Depth</a:t>
            </a:r>
            <a:r>
              <a:rPr dirty="0" sz="14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to</a:t>
            </a:r>
            <a:r>
              <a:rPr dirty="0" sz="14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Water</a:t>
            </a:r>
            <a:r>
              <a:rPr dirty="0" sz="14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Level</a:t>
            </a:r>
            <a:r>
              <a:rPr dirty="0" sz="1400" spc="-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Change,</a:t>
            </a:r>
            <a:r>
              <a:rPr dirty="0" sz="1400" spc="-114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Aquifer 	Type,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Recharge,</a:t>
            </a:r>
            <a:r>
              <a:rPr dirty="0" sz="14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&amp;</a:t>
            </a:r>
            <a:r>
              <a:rPr dirty="0" sz="14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Transmissivity)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20">
                <a:solidFill>
                  <a:srgbClr val="17375E"/>
                </a:solidFill>
                <a:latin typeface="Arial"/>
                <a:cs typeface="Arial"/>
              </a:rPr>
              <a:t>from </a:t>
            </a:r>
            <a:r>
              <a:rPr dirty="0" sz="1400" spc="-20">
                <a:solidFill>
                  <a:srgbClr val="17375E"/>
                </a:solidFill>
                <a:latin typeface="Arial"/>
                <a:cs typeface="Arial"/>
              </a:rPr>
              <a:t>	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Dennis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&amp;</a:t>
            </a:r>
            <a:r>
              <a:rPr dirty="0" sz="14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Dennis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(2012)</a:t>
            </a:r>
            <a:r>
              <a:rPr dirty="0" sz="14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assessed</a:t>
            </a:r>
            <a:r>
              <a:rPr dirty="0" sz="14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for 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	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recharge</a:t>
            </a:r>
            <a:r>
              <a:rPr dirty="0" sz="1400" spc="-6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impacts.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92747" y="605396"/>
            <a:ext cx="3462020" cy="369570"/>
          </a:xfrm>
          <a:prstGeom prst="rect"/>
          <a:solidFill>
            <a:srgbClr val="8EB4E2"/>
          </a:solidFill>
        </p:spPr>
        <p:txBody>
          <a:bodyPr wrap="square" lIns="0" tIns="40005" rIns="0" bIns="0" rtlCol="0" vert="horz">
            <a:spAutoFit/>
          </a:bodyPr>
          <a:lstStyle/>
          <a:p>
            <a:pPr marL="702945">
              <a:lnSpc>
                <a:spcPct val="100000"/>
              </a:lnSpc>
              <a:spcBef>
                <a:spcPts val="315"/>
              </a:spcBef>
            </a:pPr>
            <a:r>
              <a:rPr dirty="0"/>
              <a:t>CURRENT</a:t>
            </a:r>
            <a:r>
              <a:rPr dirty="0" spc="-110"/>
              <a:t> </a:t>
            </a:r>
            <a:r>
              <a:rPr dirty="0" spc="-10"/>
              <a:t>STATUS</a:t>
            </a:r>
          </a:p>
        </p:txBody>
      </p:sp>
      <p:grpSp>
        <p:nvGrpSpPr>
          <p:cNvPr id="9" name="object 9" descr=""/>
          <p:cNvGrpSpPr/>
          <p:nvPr/>
        </p:nvGrpSpPr>
        <p:grpSpPr>
          <a:xfrm>
            <a:off x="4613084" y="3469779"/>
            <a:ext cx="4164965" cy="2782570"/>
            <a:chOff x="4613084" y="3469779"/>
            <a:chExt cx="4164965" cy="2782570"/>
          </a:xfrm>
        </p:grpSpPr>
        <p:pic>
          <p:nvPicPr>
            <p:cNvPr id="10" name="object 10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22545" y="3479304"/>
              <a:ext cx="4145788" cy="2763392"/>
            </a:xfrm>
            <a:prstGeom prst="rect">
              <a:avLst/>
            </a:prstGeom>
          </p:spPr>
        </p:pic>
        <p:sp>
          <p:nvSpPr>
            <p:cNvPr id="11" name="object 11" descr=""/>
            <p:cNvSpPr/>
            <p:nvPr/>
          </p:nvSpPr>
          <p:spPr>
            <a:xfrm>
              <a:off x="4617846" y="3474542"/>
              <a:ext cx="4155440" cy="2773045"/>
            </a:xfrm>
            <a:custGeom>
              <a:avLst/>
              <a:gdLst/>
              <a:ahLst/>
              <a:cxnLst/>
              <a:rect l="l" t="t" r="r" b="b"/>
              <a:pathLst>
                <a:path w="4155440" h="2773045">
                  <a:moveTo>
                    <a:pt x="0" y="2772917"/>
                  </a:moveTo>
                  <a:lnTo>
                    <a:pt x="4155312" y="2772917"/>
                  </a:lnTo>
                  <a:lnTo>
                    <a:pt x="4155312" y="0"/>
                  </a:lnTo>
                  <a:lnTo>
                    <a:pt x="0" y="0"/>
                  </a:lnTo>
                  <a:lnTo>
                    <a:pt x="0" y="2772917"/>
                  </a:lnTo>
                  <a:close/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52473" rIns="0" bIns="0" rtlCol="0" vert="horz">
            <a:spAutoFit/>
          </a:bodyPr>
          <a:lstStyle/>
          <a:p>
            <a:pPr marL="88265">
              <a:lnSpc>
                <a:spcPct val="100000"/>
              </a:lnSpc>
            </a:pPr>
            <a:fld id="{81D60167-4931-47E6-BA6A-407CBD079E47}" type="slidenum">
              <a:rPr dirty="0" sz="1100" spc="-25"/>
              <a:t>22</a:t>
            </a:fld>
            <a:endParaRPr sz="11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0"/>
            <a:ext cx="9143999" cy="850925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390525" y="1028560"/>
            <a:ext cx="3462020" cy="369570"/>
          </a:xfrm>
          <a:prstGeom prst="rect">
            <a:avLst/>
          </a:prstGeom>
          <a:solidFill>
            <a:srgbClr val="375F92"/>
          </a:solidFill>
        </p:spPr>
        <p:txBody>
          <a:bodyPr wrap="square" lIns="0" tIns="40005" rIns="0" bIns="0" rtlCol="0" vert="horz">
            <a:spAutoFit/>
          </a:bodyPr>
          <a:lstStyle/>
          <a:p>
            <a:pPr marL="542925">
              <a:lnSpc>
                <a:spcPct val="100000"/>
              </a:lnSpc>
              <a:spcBef>
                <a:spcPts val="315"/>
              </a:spcBef>
            </a:pPr>
            <a:r>
              <a:rPr dirty="0" sz="1800" spc="-35" b="1">
                <a:solidFill>
                  <a:srgbClr val="FFFFFF"/>
                </a:solidFill>
                <a:latin typeface="Arial"/>
                <a:cs typeface="Arial"/>
              </a:rPr>
              <a:t>THREATS</a:t>
            </a:r>
            <a:r>
              <a:rPr dirty="0" sz="18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dirty="0" sz="1800" spc="-10" b="1">
                <a:solidFill>
                  <a:srgbClr val="FFFFFF"/>
                </a:solidFill>
                <a:latin typeface="Arial"/>
                <a:cs typeface="Arial"/>
              </a:rPr>
              <a:t>RISKS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454253" y="1602739"/>
            <a:ext cx="3210560" cy="23736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b="1">
                <a:solidFill>
                  <a:srgbClr val="17375E"/>
                </a:solidFill>
                <a:latin typeface="Arial"/>
                <a:cs typeface="Arial"/>
              </a:rPr>
              <a:t>Land</a:t>
            </a:r>
            <a:r>
              <a:rPr dirty="0" sz="1400" spc="-3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17375E"/>
                </a:solidFill>
                <a:latin typeface="Arial"/>
                <a:cs typeface="Arial"/>
              </a:rPr>
              <a:t>Use</a:t>
            </a:r>
            <a:r>
              <a:rPr dirty="0" sz="1400" spc="-15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 b="1">
                <a:solidFill>
                  <a:srgbClr val="17375E"/>
                </a:solidFill>
                <a:latin typeface="Arial"/>
                <a:cs typeface="Arial"/>
              </a:rPr>
              <a:t>Impacts: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400">
              <a:latin typeface="Arial"/>
              <a:cs typeface="Arial"/>
            </a:endParaRPr>
          </a:p>
          <a:p>
            <a:pPr marL="183515" marR="5080" indent="-171450">
              <a:lnSpc>
                <a:spcPct val="100000"/>
              </a:lnSpc>
              <a:buChar char="•"/>
              <a:tabLst>
                <a:tab pos="184785" algn="l"/>
              </a:tabLst>
            </a:pP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Evaluated</a:t>
            </a:r>
            <a:r>
              <a:rPr dirty="0" sz="14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using</a:t>
            </a:r>
            <a:r>
              <a:rPr dirty="0" sz="14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NLC</a:t>
            </a:r>
            <a:r>
              <a:rPr dirty="0" sz="14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73-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class</a:t>
            </a:r>
            <a:r>
              <a:rPr dirty="0" sz="1400" spc="-5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dataset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	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(DFFE,</a:t>
            </a:r>
            <a:r>
              <a:rPr dirty="0" sz="14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2022).</a:t>
            </a:r>
            <a:endParaRPr sz="1400">
              <a:latin typeface="Arial"/>
              <a:cs typeface="Arial"/>
            </a:endParaRPr>
          </a:p>
          <a:p>
            <a:pPr marL="183515" marR="12065" indent="-171450">
              <a:lnSpc>
                <a:spcPct val="100000"/>
              </a:lnSpc>
              <a:buChar char="•"/>
              <a:tabLst>
                <a:tab pos="184785" algn="l"/>
              </a:tabLst>
            </a:pP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Agricultural,</a:t>
            </a:r>
            <a:r>
              <a:rPr dirty="0" sz="1400" spc="-6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industrial,</a:t>
            </a:r>
            <a:r>
              <a:rPr dirty="0" sz="1400" spc="-6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urban</a:t>
            </a:r>
            <a:r>
              <a:rPr dirty="0" sz="1400" spc="-5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50">
                <a:solidFill>
                  <a:srgbClr val="17375E"/>
                </a:solidFill>
                <a:latin typeface="Arial"/>
                <a:cs typeface="Arial"/>
              </a:rPr>
              <a:t>&amp; </a:t>
            </a:r>
            <a:r>
              <a:rPr dirty="0" sz="1400" spc="-50">
                <a:solidFill>
                  <a:srgbClr val="17375E"/>
                </a:solidFill>
                <a:latin typeface="Arial"/>
                <a:cs typeface="Arial"/>
              </a:rPr>
              <a:t>	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conservation</a:t>
            </a:r>
            <a:r>
              <a:rPr dirty="0" sz="1400" spc="-6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areas</a:t>
            </a:r>
            <a:r>
              <a:rPr dirty="0" sz="14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mapped</a:t>
            </a:r>
            <a:r>
              <a:rPr dirty="0" sz="1400" spc="-5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relative</a:t>
            </a:r>
            <a:r>
              <a:rPr dirty="0" sz="14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to 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	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SWSA-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gw.</a:t>
            </a:r>
            <a:endParaRPr sz="140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buChar char="•"/>
              <a:tabLst>
                <a:tab pos="184150" algn="l"/>
              </a:tabLst>
            </a:pP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Key</a:t>
            </a:r>
            <a:r>
              <a:rPr dirty="0" sz="14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groundwater</a:t>
            </a:r>
            <a:r>
              <a:rPr dirty="0" sz="1400" spc="-6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stressors:</a:t>
            </a:r>
            <a:endParaRPr sz="1400">
              <a:latin typeface="Arial"/>
              <a:cs typeface="Arial"/>
            </a:endParaRPr>
          </a:p>
          <a:p>
            <a:pPr lvl="1" marL="641350" indent="-171450">
              <a:lnSpc>
                <a:spcPct val="100000"/>
              </a:lnSpc>
              <a:spcBef>
                <a:spcPts val="5"/>
              </a:spcBef>
              <a:buChar char="•"/>
              <a:tabLst>
                <a:tab pos="641350" algn="l"/>
              </a:tabLst>
            </a:pP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urban</a:t>
            </a:r>
            <a:r>
              <a:rPr dirty="0" sz="1400" spc="-5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expansion,</a:t>
            </a:r>
            <a:endParaRPr sz="1400">
              <a:latin typeface="Arial"/>
              <a:cs typeface="Arial"/>
            </a:endParaRPr>
          </a:p>
          <a:p>
            <a:pPr lvl="1" marL="641350" indent="-171450">
              <a:lnSpc>
                <a:spcPct val="100000"/>
              </a:lnSpc>
              <a:buChar char="•"/>
              <a:tabLst>
                <a:tab pos="641350" algn="l"/>
              </a:tabLst>
            </a:pP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mining</a:t>
            </a:r>
            <a:r>
              <a:rPr dirty="0" sz="14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operations,</a:t>
            </a:r>
            <a:endParaRPr sz="1400">
              <a:latin typeface="Arial"/>
              <a:cs typeface="Arial"/>
            </a:endParaRPr>
          </a:p>
          <a:p>
            <a:pPr lvl="1" marL="641350" indent="-171450">
              <a:lnSpc>
                <a:spcPct val="100000"/>
              </a:lnSpc>
              <a:buChar char="•"/>
              <a:tabLst>
                <a:tab pos="641350" algn="l"/>
              </a:tabLst>
            </a:pP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intensive</a:t>
            </a:r>
            <a:r>
              <a:rPr dirty="0" sz="14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agriculture.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4613084" y="2169477"/>
            <a:ext cx="4164965" cy="2782570"/>
            <a:chOff x="4613084" y="2169477"/>
            <a:chExt cx="4164965" cy="2782570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22545" y="2178938"/>
              <a:ext cx="4145788" cy="2763393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4617846" y="2174239"/>
              <a:ext cx="4155440" cy="2773045"/>
            </a:xfrm>
            <a:custGeom>
              <a:avLst/>
              <a:gdLst/>
              <a:ahLst/>
              <a:cxnLst/>
              <a:rect l="l" t="t" r="r" b="b"/>
              <a:pathLst>
                <a:path w="4155440" h="2773045">
                  <a:moveTo>
                    <a:pt x="0" y="2772918"/>
                  </a:moveTo>
                  <a:lnTo>
                    <a:pt x="4155312" y="2772918"/>
                  </a:lnTo>
                  <a:lnTo>
                    <a:pt x="4155312" y="0"/>
                  </a:lnTo>
                  <a:lnTo>
                    <a:pt x="0" y="0"/>
                  </a:lnTo>
                  <a:lnTo>
                    <a:pt x="0" y="2772918"/>
                  </a:lnTo>
                  <a:close/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92747" y="605396"/>
            <a:ext cx="3462020" cy="369570"/>
          </a:xfrm>
          <a:prstGeom prst="rect"/>
          <a:solidFill>
            <a:srgbClr val="8EB4E2"/>
          </a:solidFill>
        </p:spPr>
        <p:txBody>
          <a:bodyPr wrap="square" lIns="0" tIns="40005" rIns="0" bIns="0" rtlCol="0" vert="horz">
            <a:spAutoFit/>
          </a:bodyPr>
          <a:lstStyle/>
          <a:p>
            <a:pPr marL="702945">
              <a:lnSpc>
                <a:spcPct val="100000"/>
              </a:lnSpc>
              <a:spcBef>
                <a:spcPts val="315"/>
              </a:spcBef>
            </a:pPr>
            <a:r>
              <a:rPr dirty="0"/>
              <a:t>CURRENT</a:t>
            </a:r>
            <a:r>
              <a:rPr dirty="0" spc="-110"/>
              <a:t> </a:t>
            </a:r>
            <a:r>
              <a:rPr dirty="0" spc="-10"/>
              <a:t>STATUS</a:t>
            </a:r>
          </a:p>
        </p:txBody>
      </p:sp>
      <p:sp>
        <p:nvSpPr>
          <p:cNvPr id="9" name="object 9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52473" rIns="0" bIns="0" rtlCol="0" vert="horz">
            <a:spAutoFit/>
          </a:bodyPr>
          <a:lstStyle/>
          <a:p>
            <a:pPr marL="88265">
              <a:lnSpc>
                <a:spcPct val="100000"/>
              </a:lnSpc>
            </a:pPr>
            <a:fld id="{81D60167-4931-47E6-BA6A-407CBD079E47}" type="slidenum">
              <a:rPr dirty="0" sz="1100" spc="-25"/>
              <a:t>22</a:t>
            </a:fld>
            <a:endParaRPr sz="11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50"/>
            <a:ext cx="9144000" cy="3382645"/>
            <a:chOff x="0" y="50"/>
            <a:chExt cx="9144000" cy="338264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0"/>
              <a:ext cx="9143999" cy="850925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50358" y="609473"/>
              <a:ext cx="4145788" cy="2763392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4645659" y="604646"/>
              <a:ext cx="4155440" cy="2773045"/>
            </a:xfrm>
            <a:custGeom>
              <a:avLst/>
              <a:gdLst/>
              <a:ahLst/>
              <a:cxnLst/>
              <a:rect l="l" t="t" r="r" b="b"/>
              <a:pathLst>
                <a:path w="4155440" h="2773045">
                  <a:moveTo>
                    <a:pt x="0" y="2772917"/>
                  </a:moveTo>
                  <a:lnTo>
                    <a:pt x="4155313" y="2772917"/>
                  </a:lnTo>
                  <a:lnTo>
                    <a:pt x="4155313" y="0"/>
                  </a:lnTo>
                  <a:lnTo>
                    <a:pt x="0" y="0"/>
                  </a:lnTo>
                  <a:lnTo>
                    <a:pt x="0" y="2772917"/>
                  </a:lnTo>
                  <a:close/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 txBox="1"/>
          <p:nvPr/>
        </p:nvSpPr>
        <p:spPr>
          <a:xfrm>
            <a:off x="390525" y="1028560"/>
            <a:ext cx="3462020" cy="369570"/>
          </a:xfrm>
          <a:prstGeom prst="rect">
            <a:avLst/>
          </a:prstGeom>
          <a:solidFill>
            <a:srgbClr val="375F92"/>
          </a:solidFill>
        </p:spPr>
        <p:txBody>
          <a:bodyPr wrap="square" lIns="0" tIns="40005" rIns="0" bIns="0" rtlCol="0" vert="horz">
            <a:spAutoFit/>
          </a:bodyPr>
          <a:lstStyle/>
          <a:p>
            <a:pPr marL="512445">
              <a:lnSpc>
                <a:spcPct val="100000"/>
              </a:lnSpc>
              <a:spcBef>
                <a:spcPts val="315"/>
              </a:spcBef>
            </a:pPr>
            <a:r>
              <a:rPr dirty="0" sz="1800" b="1">
                <a:solidFill>
                  <a:srgbClr val="FFFFFF"/>
                </a:solidFill>
                <a:latin typeface="Arial"/>
                <a:cs typeface="Arial"/>
              </a:rPr>
              <a:t>PROTECTION</a:t>
            </a:r>
            <a:r>
              <a:rPr dirty="0" sz="1800" spc="-10" b="1">
                <a:solidFill>
                  <a:srgbClr val="FFFFFF"/>
                </a:solidFill>
                <a:latin typeface="Arial"/>
                <a:cs typeface="Arial"/>
              </a:rPr>
              <a:t> STATUS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454253" y="1602739"/>
            <a:ext cx="3641090" cy="23736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b="1">
                <a:solidFill>
                  <a:srgbClr val="17375E"/>
                </a:solidFill>
                <a:latin typeface="Arial"/>
                <a:cs typeface="Arial"/>
              </a:rPr>
              <a:t>Biodiversity</a:t>
            </a:r>
            <a:r>
              <a:rPr dirty="0" sz="1400" spc="-15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17375E"/>
                </a:solidFill>
                <a:latin typeface="Arial"/>
                <a:cs typeface="Arial"/>
              </a:rPr>
              <a:t>&amp;</a:t>
            </a:r>
            <a:r>
              <a:rPr dirty="0" sz="1400" spc="3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 b="1">
                <a:solidFill>
                  <a:srgbClr val="17375E"/>
                </a:solidFill>
                <a:latin typeface="Arial"/>
                <a:cs typeface="Arial"/>
              </a:rPr>
              <a:t>Conservation</a:t>
            </a:r>
            <a:r>
              <a:rPr dirty="0" sz="1400" spc="-75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 b="1">
                <a:solidFill>
                  <a:srgbClr val="17375E"/>
                </a:solidFill>
                <a:latin typeface="Arial"/>
                <a:cs typeface="Arial"/>
              </a:rPr>
              <a:t>Areas:</a:t>
            </a:r>
            <a:endParaRPr sz="1400">
              <a:latin typeface="Arial"/>
              <a:cs typeface="Arial"/>
            </a:endParaRPr>
          </a:p>
          <a:p>
            <a:pPr marL="183515" marR="5080" indent="-171450">
              <a:lnSpc>
                <a:spcPct val="100000"/>
              </a:lnSpc>
              <a:buChar char="•"/>
              <a:tabLst>
                <a:tab pos="184785" algn="l"/>
              </a:tabLst>
            </a:pP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Mapped</a:t>
            </a:r>
            <a:r>
              <a:rPr dirty="0" sz="1400" spc="-6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using</a:t>
            </a:r>
            <a:r>
              <a:rPr dirty="0" sz="1400" spc="-6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DFFE</a:t>
            </a:r>
            <a:r>
              <a:rPr dirty="0" sz="14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Conservation</a:t>
            </a:r>
            <a:r>
              <a:rPr dirty="0" sz="1400" spc="-5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20">
                <a:solidFill>
                  <a:srgbClr val="17375E"/>
                </a:solidFill>
                <a:latin typeface="Arial"/>
                <a:cs typeface="Arial"/>
              </a:rPr>
              <a:t>Data </a:t>
            </a:r>
            <a:r>
              <a:rPr dirty="0" sz="1400" spc="-20">
                <a:solidFill>
                  <a:srgbClr val="17375E"/>
                </a:solidFill>
                <a:latin typeface="Arial"/>
                <a:cs typeface="Arial"/>
              </a:rPr>
              <a:t>	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(DEA,</a:t>
            </a:r>
            <a:r>
              <a:rPr dirty="0" sz="14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2018;</a:t>
            </a:r>
            <a:r>
              <a:rPr dirty="0" sz="14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DFFE,</a:t>
            </a:r>
            <a:r>
              <a:rPr dirty="0" sz="14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2024).Includes</a:t>
            </a:r>
            <a:r>
              <a:rPr dirty="0" sz="1400" spc="-6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National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	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Parks,</a:t>
            </a:r>
            <a:r>
              <a:rPr dirty="0" sz="1400" spc="-7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Nature</a:t>
            </a:r>
            <a:r>
              <a:rPr dirty="0" sz="14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Reserves,</a:t>
            </a:r>
            <a:r>
              <a:rPr dirty="0" sz="14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Biosphere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	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Reserves,</a:t>
            </a:r>
            <a:r>
              <a:rPr dirty="0" sz="14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Marine</a:t>
            </a:r>
            <a:r>
              <a:rPr dirty="0" sz="14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Protected</a:t>
            </a:r>
            <a:r>
              <a:rPr dirty="0" sz="1400" spc="-11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Areas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(MPAs),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	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&amp;</a:t>
            </a:r>
            <a:r>
              <a:rPr dirty="0" sz="14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SGWCA</a:t>
            </a:r>
            <a:r>
              <a:rPr dirty="0" sz="1400" spc="-9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(CSIR,</a:t>
            </a:r>
            <a:r>
              <a:rPr dirty="0" sz="14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1998).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0"/>
              </a:spcBef>
              <a:buClr>
                <a:srgbClr val="17375E"/>
              </a:buClr>
              <a:buFont typeface="Arial"/>
              <a:buChar char="•"/>
            </a:pP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400" spc="-10" b="1">
                <a:solidFill>
                  <a:srgbClr val="17375E"/>
                </a:solidFill>
                <a:latin typeface="Arial"/>
                <a:cs typeface="Arial"/>
              </a:rPr>
              <a:t>Groundwater-</a:t>
            </a:r>
            <a:r>
              <a:rPr dirty="0" sz="1400" b="1">
                <a:solidFill>
                  <a:srgbClr val="17375E"/>
                </a:solidFill>
                <a:latin typeface="Arial"/>
                <a:cs typeface="Arial"/>
              </a:rPr>
              <a:t>Dependent</a:t>
            </a:r>
            <a:r>
              <a:rPr dirty="0" sz="1400" spc="45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 b="1">
                <a:solidFill>
                  <a:srgbClr val="17375E"/>
                </a:solidFill>
                <a:latin typeface="Arial"/>
                <a:cs typeface="Arial"/>
              </a:rPr>
              <a:t>Ecosystems:</a:t>
            </a:r>
            <a:endParaRPr sz="1400">
              <a:latin typeface="Arial"/>
              <a:cs typeface="Arial"/>
            </a:endParaRPr>
          </a:p>
          <a:p>
            <a:pPr marL="183515" marR="17145" indent="-171450">
              <a:lnSpc>
                <a:spcPct val="100000"/>
              </a:lnSpc>
              <a:spcBef>
                <a:spcPts val="5"/>
              </a:spcBef>
              <a:buChar char="•"/>
              <a:tabLst>
                <a:tab pos="184785" algn="l"/>
              </a:tabLst>
            </a:pP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Identified</a:t>
            </a:r>
            <a:r>
              <a:rPr dirty="0" sz="1400" spc="-5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wetlands,</a:t>
            </a:r>
            <a:r>
              <a:rPr dirty="0" sz="14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estuaries</a:t>
            </a:r>
            <a:r>
              <a:rPr dirty="0" sz="1400" spc="-6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&amp;</a:t>
            </a:r>
            <a:r>
              <a:rPr dirty="0" sz="1400" spc="-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other</a:t>
            </a:r>
            <a:r>
              <a:rPr dirty="0" sz="14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20">
                <a:solidFill>
                  <a:srgbClr val="17375E"/>
                </a:solidFill>
                <a:latin typeface="Arial"/>
                <a:cs typeface="Arial"/>
              </a:rPr>
              <a:t>GDEs </a:t>
            </a:r>
            <a:r>
              <a:rPr dirty="0" sz="1400" spc="-20">
                <a:solidFill>
                  <a:srgbClr val="17375E"/>
                </a:solidFill>
                <a:latin typeface="Arial"/>
                <a:cs typeface="Arial"/>
              </a:rPr>
              <a:t>	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reliant</a:t>
            </a:r>
            <a:r>
              <a:rPr dirty="0" sz="14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on</a:t>
            </a:r>
            <a:r>
              <a:rPr dirty="0" sz="14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groundwater</a:t>
            </a:r>
            <a:r>
              <a:rPr dirty="0" sz="14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(CSIR,</a:t>
            </a:r>
            <a:r>
              <a:rPr dirty="0" sz="14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2011),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	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Ramsar</a:t>
            </a:r>
            <a:r>
              <a:rPr dirty="0" sz="14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Sites</a:t>
            </a:r>
            <a:r>
              <a:rPr dirty="0" sz="14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(DFFE,</a:t>
            </a:r>
            <a:r>
              <a:rPr dirty="0" sz="14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2024).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92747" y="605396"/>
            <a:ext cx="3462020" cy="369570"/>
          </a:xfrm>
          <a:prstGeom prst="rect"/>
          <a:solidFill>
            <a:srgbClr val="8EB4E2"/>
          </a:solidFill>
        </p:spPr>
        <p:txBody>
          <a:bodyPr wrap="square" lIns="0" tIns="40005" rIns="0" bIns="0" rtlCol="0" vert="horz">
            <a:spAutoFit/>
          </a:bodyPr>
          <a:lstStyle/>
          <a:p>
            <a:pPr marL="702945">
              <a:lnSpc>
                <a:spcPct val="100000"/>
              </a:lnSpc>
              <a:spcBef>
                <a:spcPts val="315"/>
              </a:spcBef>
            </a:pPr>
            <a:r>
              <a:rPr dirty="0"/>
              <a:t>CURRENT</a:t>
            </a:r>
            <a:r>
              <a:rPr dirty="0" spc="-110"/>
              <a:t> </a:t>
            </a:r>
            <a:r>
              <a:rPr dirty="0" spc="-10"/>
              <a:t>STATUS</a:t>
            </a:r>
          </a:p>
        </p:txBody>
      </p:sp>
      <p:grpSp>
        <p:nvGrpSpPr>
          <p:cNvPr id="9" name="object 9" descr=""/>
          <p:cNvGrpSpPr/>
          <p:nvPr/>
        </p:nvGrpSpPr>
        <p:grpSpPr>
          <a:xfrm>
            <a:off x="4640897" y="3363340"/>
            <a:ext cx="4164965" cy="2782570"/>
            <a:chOff x="4640897" y="3363340"/>
            <a:chExt cx="4164965" cy="2782570"/>
          </a:xfrm>
        </p:grpSpPr>
        <p:pic>
          <p:nvPicPr>
            <p:cNvPr id="10" name="object 10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50358" y="3372865"/>
              <a:ext cx="4145788" cy="2763393"/>
            </a:xfrm>
            <a:prstGeom prst="rect">
              <a:avLst/>
            </a:prstGeom>
          </p:spPr>
        </p:pic>
        <p:sp>
          <p:nvSpPr>
            <p:cNvPr id="11" name="object 11" descr=""/>
            <p:cNvSpPr/>
            <p:nvPr/>
          </p:nvSpPr>
          <p:spPr>
            <a:xfrm>
              <a:off x="4645659" y="3368103"/>
              <a:ext cx="4155440" cy="2773045"/>
            </a:xfrm>
            <a:custGeom>
              <a:avLst/>
              <a:gdLst/>
              <a:ahLst/>
              <a:cxnLst/>
              <a:rect l="l" t="t" r="r" b="b"/>
              <a:pathLst>
                <a:path w="4155440" h="2773045">
                  <a:moveTo>
                    <a:pt x="0" y="2772918"/>
                  </a:moveTo>
                  <a:lnTo>
                    <a:pt x="4155313" y="2772918"/>
                  </a:lnTo>
                  <a:lnTo>
                    <a:pt x="4155313" y="0"/>
                  </a:lnTo>
                  <a:lnTo>
                    <a:pt x="0" y="0"/>
                  </a:lnTo>
                  <a:lnTo>
                    <a:pt x="0" y="2772918"/>
                  </a:lnTo>
                  <a:close/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52473" rIns="0" bIns="0" rtlCol="0" vert="horz">
            <a:spAutoFit/>
          </a:bodyPr>
          <a:lstStyle/>
          <a:p>
            <a:pPr marL="88265">
              <a:lnSpc>
                <a:spcPct val="100000"/>
              </a:lnSpc>
            </a:pPr>
            <a:fld id="{81D60167-4931-47E6-BA6A-407CBD079E47}" type="slidenum">
              <a:rPr dirty="0" sz="1100" spc="-25"/>
              <a:t>22</a:t>
            </a:fld>
            <a:endParaRPr sz="11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98598" y="3223971"/>
            <a:ext cx="4147185" cy="3917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0">
                <a:solidFill>
                  <a:srgbClr val="003E6B"/>
                </a:solidFill>
              </a:rPr>
              <a:t>STATUS</a:t>
            </a:r>
            <a:r>
              <a:rPr dirty="0" sz="2400" spc="-55">
                <a:solidFill>
                  <a:srgbClr val="003E6B"/>
                </a:solidFill>
              </a:rPr>
              <a:t> </a:t>
            </a:r>
            <a:r>
              <a:rPr dirty="0" sz="2400">
                <a:solidFill>
                  <a:srgbClr val="003E6B"/>
                </a:solidFill>
              </a:rPr>
              <a:t>QUO</a:t>
            </a:r>
            <a:r>
              <a:rPr dirty="0" sz="2400" spc="-160">
                <a:solidFill>
                  <a:srgbClr val="003E6B"/>
                </a:solidFill>
              </a:rPr>
              <a:t> </a:t>
            </a:r>
            <a:r>
              <a:rPr dirty="0" sz="2400" spc="-10">
                <a:solidFill>
                  <a:srgbClr val="003E6B"/>
                </a:solidFill>
              </a:rPr>
              <a:t>ASSESSMENT</a:t>
            </a:r>
            <a:endParaRPr sz="2400"/>
          </a:p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9144000" cy="847725"/>
            <a:chOff x="0" y="0"/>
            <a:chExt cx="9144000" cy="847725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847674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380" y="109728"/>
              <a:ext cx="8413242" cy="454913"/>
            </a:xfrm>
            <a:prstGeom prst="rect">
              <a:avLst/>
            </a:prstGeom>
          </p:spPr>
        </p:pic>
      </p:grpSp>
      <p:sp>
        <p:nvSpPr>
          <p:cNvPr id="6" name="object 6" descr=""/>
          <p:cNvSpPr txBox="1"/>
          <p:nvPr/>
        </p:nvSpPr>
        <p:spPr>
          <a:xfrm>
            <a:off x="487781" y="158623"/>
            <a:ext cx="816864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REFINEMENT</a:t>
            </a:r>
            <a:r>
              <a:rPr dirty="0" sz="16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STRATEGIC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 GROUNDWATER</a:t>
            </a:r>
            <a:r>
              <a:rPr dirty="0" sz="1600" spc="-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SOURCE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AREAS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SOUTH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AFRICA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54559" rIns="0" bIns="0" rtlCol="0" vert="horz">
            <a:spAutoFit/>
          </a:bodyPr>
          <a:lstStyle/>
          <a:p>
            <a:pPr marL="45085">
              <a:lnSpc>
                <a:spcPts val="1650"/>
              </a:lnSpc>
            </a:pPr>
            <a:fld id="{81D60167-4931-47E6-BA6A-407CBD079E47}" type="slidenum">
              <a:rPr dirty="0" spc="-25"/>
              <a:t>27</a:t>
            </a:fld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9144000" cy="847725"/>
            <a:chOff x="0" y="0"/>
            <a:chExt cx="9144000" cy="84772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847674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380" y="109728"/>
              <a:ext cx="8413242" cy="454913"/>
            </a:xfrm>
            <a:prstGeom prst="rect">
              <a:avLst/>
            </a:prstGeom>
          </p:spPr>
        </p:pic>
      </p:grpSp>
      <p:grpSp>
        <p:nvGrpSpPr>
          <p:cNvPr id="5" name="object 5" descr=""/>
          <p:cNvGrpSpPr/>
          <p:nvPr/>
        </p:nvGrpSpPr>
        <p:grpSpPr>
          <a:xfrm>
            <a:off x="3746909" y="1173861"/>
            <a:ext cx="5008880" cy="5069205"/>
            <a:chOff x="3746909" y="1173861"/>
            <a:chExt cx="5008880" cy="5069205"/>
          </a:xfrm>
        </p:grpSpPr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95774" y="1173861"/>
              <a:ext cx="3517773" cy="2216657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72000" y="3580523"/>
              <a:ext cx="4183507" cy="2662174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3746906" y="1601634"/>
              <a:ext cx="1243330" cy="2091689"/>
            </a:xfrm>
            <a:custGeom>
              <a:avLst/>
              <a:gdLst/>
              <a:ahLst/>
              <a:cxnLst/>
              <a:rect l="l" t="t" r="r" b="b"/>
              <a:pathLst>
                <a:path w="1243329" h="2091689">
                  <a:moveTo>
                    <a:pt x="1231874" y="1703374"/>
                  </a:moveTo>
                  <a:lnTo>
                    <a:pt x="1208163" y="1662671"/>
                  </a:lnTo>
                  <a:lnTo>
                    <a:pt x="1177544" y="1624901"/>
                  </a:lnTo>
                  <a:lnTo>
                    <a:pt x="1140193" y="1590001"/>
                  </a:lnTo>
                  <a:lnTo>
                    <a:pt x="1096683" y="1558467"/>
                  </a:lnTo>
                  <a:lnTo>
                    <a:pt x="1085888" y="1552371"/>
                  </a:lnTo>
                  <a:lnTo>
                    <a:pt x="1085888" y="1577848"/>
                  </a:lnTo>
                  <a:lnTo>
                    <a:pt x="1035862" y="1560576"/>
                  </a:lnTo>
                  <a:lnTo>
                    <a:pt x="1018755" y="1556499"/>
                  </a:lnTo>
                  <a:lnTo>
                    <a:pt x="983056" y="1547977"/>
                  </a:lnTo>
                  <a:lnTo>
                    <a:pt x="928166" y="1540294"/>
                  </a:lnTo>
                  <a:lnTo>
                    <a:pt x="871956" y="1537639"/>
                  </a:lnTo>
                  <a:lnTo>
                    <a:pt x="846823" y="1538173"/>
                  </a:lnTo>
                  <a:lnTo>
                    <a:pt x="821829" y="1539748"/>
                  </a:lnTo>
                  <a:lnTo>
                    <a:pt x="772528" y="1546047"/>
                  </a:lnTo>
                  <a:lnTo>
                    <a:pt x="712343" y="1559687"/>
                  </a:lnTo>
                  <a:lnTo>
                    <a:pt x="659587" y="1579384"/>
                  </a:lnTo>
                  <a:lnTo>
                    <a:pt x="614260" y="1602930"/>
                  </a:lnTo>
                  <a:lnTo>
                    <a:pt x="576402" y="1628127"/>
                  </a:lnTo>
                  <a:lnTo>
                    <a:pt x="546011" y="1652778"/>
                  </a:lnTo>
                  <a:lnTo>
                    <a:pt x="490855" y="1718767"/>
                  </a:lnTo>
                  <a:lnTo>
                    <a:pt x="474319" y="1764245"/>
                  </a:lnTo>
                  <a:lnTo>
                    <a:pt x="468299" y="1810397"/>
                  </a:lnTo>
                  <a:lnTo>
                    <a:pt x="467499" y="1856486"/>
                  </a:lnTo>
                  <a:lnTo>
                    <a:pt x="467499" y="1884451"/>
                  </a:lnTo>
                  <a:lnTo>
                    <a:pt x="611682" y="1884451"/>
                  </a:lnTo>
                  <a:lnTo>
                    <a:pt x="339979" y="2064969"/>
                  </a:lnTo>
                  <a:lnTo>
                    <a:pt x="68300" y="1884451"/>
                  </a:lnTo>
                  <a:lnTo>
                    <a:pt x="213385" y="1884451"/>
                  </a:lnTo>
                  <a:lnTo>
                    <a:pt x="212471" y="1865617"/>
                  </a:lnTo>
                  <a:lnTo>
                    <a:pt x="212445" y="1865007"/>
                  </a:lnTo>
                  <a:lnTo>
                    <a:pt x="211328" y="1818195"/>
                  </a:lnTo>
                  <a:lnTo>
                    <a:pt x="211302" y="1816709"/>
                  </a:lnTo>
                  <a:lnTo>
                    <a:pt x="214503" y="1769033"/>
                  </a:lnTo>
                  <a:lnTo>
                    <a:pt x="224955" y="1722069"/>
                  </a:lnTo>
                  <a:lnTo>
                    <a:pt x="245554" y="1675892"/>
                  </a:lnTo>
                  <a:lnTo>
                    <a:pt x="279184" y="1630629"/>
                  </a:lnTo>
                  <a:lnTo>
                    <a:pt x="311061" y="1599463"/>
                  </a:lnTo>
                  <a:lnTo>
                    <a:pt x="346633" y="1571358"/>
                  </a:lnTo>
                  <a:lnTo>
                    <a:pt x="385533" y="1546479"/>
                  </a:lnTo>
                  <a:lnTo>
                    <a:pt x="427380" y="1525016"/>
                  </a:lnTo>
                  <a:lnTo>
                    <a:pt x="471817" y="1507134"/>
                  </a:lnTo>
                  <a:lnTo>
                    <a:pt x="518452" y="1492999"/>
                  </a:lnTo>
                  <a:lnTo>
                    <a:pt x="566940" y="1482775"/>
                  </a:lnTo>
                  <a:lnTo>
                    <a:pt x="616889" y="1476629"/>
                  </a:lnTo>
                  <a:lnTo>
                    <a:pt x="669645" y="1473987"/>
                  </a:lnTo>
                  <a:lnTo>
                    <a:pt x="687285" y="1473809"/>
                  </a:lnTo>
                  <a:lnTo>
                    <a:pt x="687882" y="1473809"/>
                  </a:lnTo>
                  <a:lnTo>
                    <a:pt x="742505" y="1475397"/>
                  </a:lnTo>
                  <a:lnTo>
                    <a:pt x="740981" y="1475397"/>
                  </a:lnTo>
                  <a:lnTo>
                    <a:pt x="791908" y="1479880"/>
                  </a:lnTo>
                  <a:lnTo>
                    <a:pt x="842657" y="1487373"/>
                  </a:lnTo>
                  <a:lnTo>
                    <a:pt x="892187" y="1497774"/>
                  </a:lnTo>
                  <a:lnTo>
                    <a:pt x="940219" y="1510995"/>
                  </a:lnTo>
                  <a:lnTo>
                    <a:pt x="986459" y="1526997"/>
                  </a:lnTo>
                  <a:lnTo>
                    <a:pt x="1030617" y="1545717"/>
                  </a:lnTo>
                  <a:lnTo>
                    <a:pt x="1072807" y="1569275"/>
                  </a:lnTo>
                  <a:lnTo>
                    <a:pt x="1085888" y="1577848"/>
                  </a:lnTo>
                  <a:lnTo>
                    <a:pt x="1085888" y="1552371"/>
                  </a:lnTo>
                  <a:lnTo>
                    <a:pt x="1047076" y="1530438"/>
                  </a:lnTo>
                  <a:lnTo>
                    <a:pt x="1000696" y="1510842"/>
                  </a:lnTo>
                  <a:lnTo>
                    <a:pt x="952144" y="1494091"/>
                  </a:lnTo>
                  <a:lnTo>
                    <a:pt x="901738" y="1480223"/>
                  </a:lnTo>
                  <a:lnTo>
                    <a:pt x="871118" y="1473809"/>
                  </a:lnTo>
                  <a:lnTo>
                    <a:pt x="849769" y="1469326"/>
                  </a:lnTo>
                  <a:lnTo>
                    <a:pt x="796518" y="1461452"/>
                  </a:lnTo>
                  <a:lnTo>
                    <a:pt x="742302" y="1456664"/>
                  </a:lnTo>
                  <a:lnTo>
                    <a:pt x="687387" y="1455039"/>
                  </a:lnTo>
                  <a:lnTo>
                    <a:pt x="668794" y="1455178"/>
                  </a:lnTo>
                  <a:lnTo>
                    <a:pt x="613460" y="1457934"/>
                  </a:lnTo>
                  <a:lnTo>
                    <a:pt x="557364" y="1464881"/>
                  </a:lnTo>
                  <a:lnTo>
                    <a:pt x="504037" y="1476349"/>
                  </a:lnTo>
                  <a:lnTo>
                    <a:pt x="453694" y="1491983"/>
                  </a:lnTo>
                  <a:lnTo>
                    <a:pt x="406577" y="1511439"/>
                  </a:lnTo>
                  <a:lnTo>
                    <a:pt x="362902" y="1534388"/>
                  </a:lnTo>
                  <a:lnTo>
                    <a:pt x="324142" y="1559687"/>
                  </a:lnTo>
                  <a:lnTo>
                    <a:pt x="286867" y="1589379"/>
                  </a:lnTo>
                  <a:lnTo>
                    <a:pt x="254952" y="1620748"/>
                  </a:lnTo>
                  <a:lnTo>
                    <a:pt x="219964" y="1667433"/>
                  </a:lnTo>
                  <a:lnTo>
                    <a:pt x="198183" y="1715033"/>
                  </a:lnTo>
                  <a:lnTo>
                    <a:pt x="186791" y="1763776"/>
                  </a:lnTo>
                  <a:lnTo>
                    <a:pt x="183032" y="1813877"/>
                  </a:lnTo>
                  <a:lnTo>
                    <a:pt x="184086" y="1865007"/>
                  </a:lnTo>
                  <a:lnTo>
                    <a:pt x="184099" y="1865617"/>
                  </a:lnTo>
                  <a:lnTo>
                    <a:pt x="0" y="1865617"/>
                  </a:lnTo>
                  <a:lnTo>
                    <a:pt x="339979" y="2091588"/>
                  </a:lnTo>
                  <a:lnTo>
                    <a:pt x="380034" y="2064969"/>
                  </a:lnTo>
                  <a:lnTo>
                    <a:pt x="680059" y="1865617"/>
                  </a:lnTo>
                  <a:lnTo>
                    <a:pt x="495846" y="1865617"/>
                  </a:lnTo>
                  <a:lnTo>
                    <a:pt x="496239" y="1818195"/>
                  </a:lnTo>
                  <a:lnTo>
                    <a:pt x="501154" y="1772081"/>
                  </a:lnTo>
                  <a:lnTo>
                    <a:pt x="516166" y="1727542"/>
                  </a:lnTo>
                  <a:lnTo>
                    <a:pt x="546862" y="1684845"/>
                  </a:lnTo>
                  <a:lnTo>
                    <a:pt x="582320" y="1652409"/>
                  </a:lnTo>
                  <a:lnTo>
                    <a:pt x="623760" y="1622755"/>
                  </a:lnTo>
                  <a:lnTo>
                    <a:pt x="670725" y="1597266"/>
                  </a:lnTo>
                  <a:lnTo>
                    <a:pt x="722706" y="1577340"/>
                  </a:lnTo>
                  <a:lnTo>
                    <a:pt x="779246" y="1564360"/>
                  </a:lnTo>
                  <a:lnTo>
                    <a:pt x="825207" y="1558467"/>
                  </a:lnTo>
                  <a:lnTo>
                    <a:pt x="871905" y="1556499"/>
                  </a:lnTo>
                  <a:lnTo>
                    <a:pt x="927341" y="1559166"/>
                  </a:lnTo>
                  <a:lnTo>
                    <a:pt x="980757" y="1567040"/>
                  </a:lnTo>
                  <a:lnTo>
                    <a:pt x="1031417" y="1579816"/>
                  </a:lnTo>
                  <a:lnTo>
                    <a:pt x="1078839" y="1597266"/>
                  </a:lnTo>
                  <a:lnTo>
                    <a:pt x="1121625" y="1618767"/>
                  </a:lnTo>
                  <a:lnTo>
                    <a:pt x="1159751" y="1644357"/>
                  </a:lnTo>
                  <a:lnTo>
                    <a:pt x="1192250" y="1673580"/>
                  </a:lnTo>
                  <a:lnTo>
                    <a:pt x="1218412" y="1706156"/>
                  </a:lnTo>
                  <a:lnTo>
                    <a:pt x="1219365" y="1707832"/>
                  </a:lnTo>
                  <a:lnTo>
                    <a:pt x="1222032" y="1709000"/>
                  </a:lnTo>
                  <a:lnTo>
                    <a:pt x="1228458" y="1709000"/>
                  </a:lnTo>
                  <a:lnTo>
                    <a:pt x="1231760" y="1706994"/>
                  </a:lnTo>
                  <a:lnTo>
                    <a:pt x="1231874" y="1703374"/>
                  </a:lnTo>
                  <a:close/>
                </a:path>
                <a:path w="1243329" h="2091689">
                  <a:moveTo>
                    <a:pt x="1242885" y="410578"/>
                  </a:moveTo>
                  <a:lnTo>
                    <a:pt x="1174584" y="410578"/>
                  </a:lnTo>
                  <a:lnTo>
                    <a:pt x="1174584" y="429412"/>
                  </a:lnTo>
                  <a:lnTo>
                    <a:pt x="902906" y="609930"/>
                  </a:lnTo>
                  <a:lnTo>
                    <a:pt x="631202" y="429412"/>
                  </a:lnTo>
                  <a:lnTo>
                    <a:pt x="775385" y="429412"/>
                  </a:lnTo>
                  <a:lnTo>
                    <a:pt x="775385" y="401447"/>
                  </a:lnTo>
                  <a:lnTo>
                    <a:pt x="774585" y="355358"/>
                  </a:lnTo>
                  <a:lnTo>
                    <a:pt x="768565" y="309206"/>
                  </a:lnTo>
                  <a:lnTo>
                    <a:pt x="752030" y="263728"/>
                  </a:lnTo>
                  <a:lnTo>
                    <a:pt x="719759" y="219621"/>
                  </a:lnTo>
                  <a:lnTo>
                    <a:pt x="666483" y="173088"/>
                  </a:lnTo>
                  <a:lnTo>
                    <a:pt x="628624" y="147891"/>
                  </a:lnTo>
                  <a:lnTo>
                    <a:pt x="583298" y="124345"/>
                  </a:lnTo>
                  <a:lnTo>
                    <a:pt x="530542" y="104648"/>
                  </a:lnTo>
                  <a:lnTo>
                    <a:pt x="470357" y="91008"/>
                  </a:lnTo>
                  <a:lnTo>
                    <a:pt x="421055" y="84709"/>
                  </a:lnTo>
                  <a:lnTo>
                    <a:pt x="370928" y="82600"/>
                  </a:lnTo>
                  <a:lnTo>
                    <a:pt x="314718" y="85255"/>
                  </a:lnTo>
                  <a:lnTo>
                    <a:pt x="259829" y="92938"/>
                  </a:lnTo>
                  <a:lnTo>
                    <a:pt x="224129" y="101460"/>
                  </a:lnTo>
                  <a:lnTo>
                    <a:pt x="207022" y="105537"/>
                  </a:lnTo>
                  <a:lnTo>
                    <a:pt x="156997" y="122809"/>
                  </a:lnTo>
                  <a:lnTo>
                    <a:pt x="170078" y="114236"/>
                  </a:lnTo>
                  <a:lnTo>
                    <a:pt x="183667" y="106019"/>
                  </a:lnTo>
                  <a:lnTo>
                    <a:pt x="256425" y="71958"/>
                  </a:lnTo>
                  <a:lnTo>
                    <a:pt x="302666" y="55956"/>
                  </a:lnTo>
                  <a:lnTo>
                    <a:pt x="350697" y="42735"/>
                  </a:lnTo>
                  <a:lnTo>
                    <a:pt x="400227" y="32334"/>
                  </a:lnTo>
                  <a:lnTo>
                    <a:pt x="450977" y="24841"/>
                  </a:lnTo>
                  <a:lnTo>
                    <a:pt x="501904" y="20358"/>
                  </a:lnTo>
                  <a:lnTo>
                    <a:pt x="500380" y="20358"/>
                  </a:lnTo>
                  <a:lnTo>
                    <a:pt x="555002" y="18770"/>
                  </a:lnTo>
                  <a:lnTo>
                    <a:pt x="555599" y="18770"/>
                  </a:lnTo>
                  <a:lnTo>
                    <a:pt x="608457" y="20358"/>
                  </a:lnTo>
                  <a:lnTo>
                    <a:pt x="675944" y="27736"/>
                  </a:lnTo>
                  <a:lnTo>
                    <a:pt x="724433" y="37960"/>
                  </a:lnTo>
                  <a:lnTo>
                    <a:pt x="771067" y="52095"/>
                  </a:lnTo>
                  <a:lnTo>
                    <a:pt x="815505" y="69977"/>
                  </a:lnTo>
                  <a:lnTo>
                    <a:pt x="857351" y="91440"/>
                  </a:lnTo>
                  <a:lnTo>
                    <a:pt x="896251" y="116319"/>
                  </a:lnTo>
                  <a:lnTo>
                    <a:pt x="931824" y="144424"/>
                  </a:lnTo>
                  <a:lnTo>
                    <a:pt x="963701" y="175590"/>
                  </a:lnTo>
                  <a:lnTo>
                    <a:pt x="997331" y="220853"/>
                  </a:lnTo>
                  <a:lnTo>
                    <a:pt x="1017930" y="267030"/>
                  </a:lnTo>
                  <a:lnTo>
                    <a:pt x="1028382" y="313994"/>
                  </a:lnTo>
                  <a:lnTo>
                    <a:pt x="1031582" y="361670"/>
                  </a:lnTo>
                  <a:lnTo>
                    <a:pt x="1031557" y="363156"/>
                  </a:lnTo>
                  <a:lnTo>
                    <a:pt x="1030439" y="409968"/>
                  </a:lnTo>
                  <a:lnTo>
                    <a:pt x="1030414" y="410578"/>
                  </a:lnTo>
                  <a:lnTo>
                    <a:pt x="1029500" y="429412"/>
                  </a:lnTo>
                  <a:lnTo>
                    <a:pt x="1174584" y="429412"/>
                  </a:lnTo>
                  <a:lnTo>
                    <a:pt x="1174584" y="410578"/>
                  </a:lnTo>
                  <a:lnTo>
                    <a:pt x="1058786" y="410578"/>
                  </a:lnTo>
                  <a:lnTo>
                    <a:pt x="1058799" y="409968"/>
                  </a:lnTo>
                  <a:lnTo>
                    <a:pt x="1059853" y="358838"/>
                  </a:lnTo>
                  <a:lnTo>
                    <a:pt x="1056093" y="308737"/>
                  </a:lnTo>
                  <a:lnTo>
                    <a:pt x="1044702" y="259994"/>
                  </a:lnTo>
                  <a:lnTo>
                    <a:pt x="1022921" y="212394"/>
                  </a:lnTo>
                  <a:lnTo>
                    <a:pt x="987933" y="165709"/>
                  </a:lnTo>
                  <a:lnTo>
                    <a:pt x="956017" y="134340"/>
                  </a:lnTo>
                  <a:lnTo>
                    <a:pt x="920064" y="105537"/>
                  </a:lnTo>
                  <a:lnTo>
                    <a:pt x="879983" y="79349"/>
                  </a:lnTo>
                  <a:lnTo>
                    <a:pt x="836307" y="56400"/>
                  </a:lnTo>
                  <a:lnTo>
                    <a:pt x="789190" y="36944"/>
                  </a:lnTo>
                  <a:lnTo>
                    <a:pt x="738847" y="21310"/>
                  </a:lnTo>
                  <a:lnTo>
                    <a:pt x="685520" y="9842"/>
                  </a:lnTo>
                  <a:lnTo>
                    <a:pt x="629424" y="2895"/>
                  </a:lnTo>
                  <a:lnTo>
                    <a:pt x="574090" y="139"/>
                  </a:lnTo>
                  <a:lnTo>
                    <a:pt x="555485" y="0"/>
                  </a:lnTo>
                  <a:lnTo>
                    <a:pt x="500583" y="1625"/>
                  </a:lnTo>
                  <a:lnTo>
                    <a:pt x="446366" y="6413"/>
                  </a:lnTo>
                  <a:lnTo>
                    <a:pt x="393115" y="14287"/>
                  </a:lnTo>
                  <a:lnTo>
                    <a:pt x="371767" y="18770"/>
                  </a:lnTo>
                  <a:lnTo>
                    <a:pt x="341147" y="25184"/>
                  </a:lnTo>
                  <a:lnTo>
                    <a:pt x="290741" y="39052"/>
                  </a:lnTo>
                  <a:lnTo>
                    <a:pt x="242189" y="55803"/>
                  </a:lnTo>
                  <a:lnTo>
                    <a:pt x="195808" y="75399"/>
                  </a:lnTo>
                  <a:lnTo>
                    <a:pt x="146202" y="103428"/>
                  </a:lnTo>
                  <a:lnTo>
                    <a:pt x="119456" y="122809"/>
                  </a:lnTo>
                  <a:lnTo>
                    <a:pt x="102679" y="134962"/>
                  </a:lnTo>
                  <a:lnTo>
                    <a:pt x="65341" y="169862"/>
                  </a:lnTo>
                  <a:lnTo>
                    <a:pt x="34721" y="207632"/>
                  </a:lnTo>
                  <a:lnTo>
                    <a:pt x="11239" y="247853"/>
                  </a:lnTo>
                  <a:lnTo>
                    <a:pt x="11010" y="248335"/>
                  </a:lnTo>
                  <a:lnTo>
                    <a:pt x="11125" y="251955"/>
                  </a:lnTo>
                  <a:lnTo>
                    <a:pt x="14427" y="253961"/>
                  </a:lnTo>
                  <a:lnTo>
                    <a:pt x="20853" y="253961"/>
                  </a:lnTo>
                  <a:lnTo>
                    <a:pt x="23520" y="252793"/>
                  </a:lnTo>
                  <a:lnTo>
                    <a:pt x="24472" y="251117"/>
                  </a:lnTo>
                  <a:lnTo>
                    <a:pt x="50634" y="218541"/>
                  </a:lnTo>
                  <a:lnTo>
                    <a:pt x="83134" y="189318"/>
                  </a:lnTo>
                  <a:lnTo>
                    <a:pt x="121259" y="163728"/>
                  </a:lnTo>
                  <a:lnTo>
                    <a:pt x="164045" y="142227"/>
                  </a:lnTo>
                  <a:lnTo>
                    <a:pt x="211467" y="124777"/>
                  </a:lnTo>
                  <a:lnTo>
                    <a:pt x="262128" y="112001"/>
                  </a:lnTo>
                  <a:lnTo>
                    <a:pt x="315544" y="104127"/>
                  </a:lnTo>
                  <a:lnTo>
                    <a:pt x="370979" y="101460"/>
                  </a:lnTo>
                  <a:lnTo>
                    <a:pt x="394385" y="101942"/>
                  </a:lnTo>
                  <a:lnTo>
                    <a:pt x="440791" y="105879"/>
                  </a:lnTo>
                  <a:lnTo>
                    <a:pt x="520179" y="122301"/>
                  </a:lnTo>
                  <a:lnTo>
                    <a:pt x="572160" y="142227"/>
                  </a:lnTo>
                  <a:lnTo>
                    <a:pt x="619125" y="167716"/>
                  </a:lnTo>
                  <a:lnTo>
                    <a:pt x="660565" y="197370"/>
                  </a:lnTo>
                  <a:lnTo>
                    <a:pt x="696023" y="229806"/>
                  </a:lnTo>
                  <a:lnTo>
                    <a:pt x="726719" y="272503"/>
                  </a:lnTo>
                  <a:lnTo>
                    <a:pt x="741730" y="317042"/>
                  </a:lnTo>
                  <a:lnTo>
                    <a:pt x="746645" y="363156"/>
                  </a:lnTo>
                  <a:lnTo>
                    <a:pt x="747039" y="410578"/>
                  </a:lnTo>
                  <a:lnTo>
                    <a:pt x="562825" y="410578"/>
                  </a:lnTo>
                  <a:lnTo>
                    <a:pt x="862850" y="609930"/>
                  </a:lnTo>
                  <a:lnTo>
                    <a:pt x="902906" y="636549"/>
                  </a:lnTo>
                  <a:lnTo>
                    <a:pt x="1242885" y="410578"/>
                  </a:lnTo>
                  <a:close/>
                </a:path>
              </a:pathLst>
            </a:custGeom>
            <a:solidFill>
              <a:srgbClr val="548ED4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9" name="object 9" descr=""/>
          <p:cNvGrpSpPr/>
          <p:nvPr/>
        </p:nvGrpSpPr>
        <p:grpSpPr>
          <a:xfrm>
            <a:off x="507682" y="1140142"/>
            <a:ext cx="3067685" cy="2387600"/>
            <a:chOff x="507682" y="1140142"/>
            <a:chExt cx="3067685" cy="2387600"/>
          </a:xfrm>
        </p:grpSpPr>
        <p:pic>
          <p:nvPicPr>
            <p:cNvPr id="10" name="object 1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7207" y="1149604"/>
              <a:ext cx="3048000" cy="2368169"/>
            </a:xfrm>
            <a:prstGeom prst="rect">
              <a:avLst/>
            </a:prstGeom>
          </p:spPr>
        </p:pic>
        <p:sp>
          <p:nvSpPr>
            <p:cNvPr id="11" name="object 11" descr=""/>
            <p:cNvSpPr/>
            <p:nvPr/>
          </p:nvSpPr>
          <p:spPr>
            <a:xfrm>
              <a:off x="512444" y="1144905"/>
              <a:ext cx="3058160" cy="2378075"/>
            </a:xfrm>
            <a:custGeom>
              <a:avLst/>
              <a:gdLst/>
              <a:ahLst/>
              <a:cxnLst/>
              <a:rect l="l" t="t" r="r" b="b"/>
              <a:pathLst>
                <a:path w="3058160" h="2378075">
                  <a:moveTo>
                    <a:pt x="0" y="2377694"/>
                  </a:moveTo>
                  <a:lnTo>
                    <a:pt x="3057652" y="2377694"/>
                  </a:lnTo>
                  <a:lnTo>
                    <a:pt x="3057652" y="0"/>
                  </a:lnTo>
                  <a:lnTo>
                    <a:pt x="0" y="0"/>
                  </a:lnTo>
                  <a:lnTo>
                    <a:pt x="0" y="2377694"/>
                  </a:lnTo>
                  <a:close/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2" name="object 12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41642" y="3937723"/>
            <a:ext cx="3834638" cy="1713611"/>
          </a:xfrm>
          <a:prstGeom prst="rect">
            <a:avLst/>
          </a:prstGeom>
        </p:spPr>
      </p:pic>
      <p:sp>
        <p:nvSpPr>
          <p:cNvPr id="13" name="object 13" descr=""/>
          <p:cNvSpPr txBox="1"/>
          <p:nvPr/>
        </p:nvSpPr>
        <p:spPr>
          <a:xfrm>
            <a:off x="487781" y="158623"/>
            <a:ext cx="8168640" cy="76517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REFINEMENT</a:t>
            </a:r>
            <a:r>
              <a:rPr dirty="0" sz="16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STRATEGIC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 GROUNDWATER</a:t>
            </a:r>
            <a:r>
              <a:rPr dirty="0" sz="1600" spc="-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SOURCE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AREAS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SOUTH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AFRICA</a:t>
            </a:r>
            <a:endParaRPr sz="16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745"/>
              </a:spcBef>
            </a:pPr>
            <a:r>
              <a:rPr dirty="0" sz="1800" b="1">
                <a:solidFill>
                  <a:srgbClr val="17375E"/>
                </a:solidFill>
                <a:latin typeface="Arial"/>
                <a:cs typeface="Arial"/>
              </a:rPr>
              <a:t>LOGIC</a:t>
            </a:r>
            <a:r>
              <a:rPr dirty="0" sz="1800" spc="-125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17375E"/>
                </a:solidFill>
                <a:latin typeface="Arial"/>
                <a:cs typeface="Arial"/>
              </a:rPr>
              <a:t>AND</a:t>
            </a:r>
            <a:r>
              <a:rPr dirty="0" sz="1800" spc="-5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 spc="-10" b="1">
                <a:solidFill>
                  <a:srgbClr val="17375E"/>
                </a:solidFill>
                <a:latin typeface="Arial"/>
                <a:cs typeface="Arial"/>
              </a:rPr>
              <a:t>WORKFLOW</a:t>
            </a:r>
            <a:endParaRPr sz="1800">
              <a:latin typeface="Arial"/>
              <a:cs typeface="Arial"/>
            </a:endParaRPr>
          </a:p>
        </p:txBody>
      </p:sp>
      <p:sp>
        <p:nvSpPr>
          <p:cNvPr id="14" name="object 1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54559" rIns="0" bIns="0" rtlCol="0" vert="horz">
            <a:spAutoFit/>
          </a:bodyPr>
          <a:lstStyle/>
          <a:p>
            <a:pPr marL="45085">
              <a:lnSpc>
                <a:spcPts val="1650"/>
              </a:lnSpc>
            </a:pPr>
            <a:fld id="{81D60167-4931-47E6-BA6A-407CBD079E47}" type="slidenum">
              <a:rPr dirty="0" spc="-25"/>
              <a:t>27</a:t>
            </a:fld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9144000" cy="847725"/>
            <a:chOff x="0" y="0"/>
            <a:chExt cx="9144000" cy="84772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847674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380" y="109728"/>
              <a:ext cx="8413242" cy="454913"/>
            </a:xfrm>
            <a:prstGeom prst="rect">
              <a:avLst/>
            </a:prstGeom>
          </p:spPr>
        </p:pic>
      </p:grpSp>
      <p:graphicFrame>
        <p:nvGraphicFramePr>
          <p:cNvPr id="5" name="object 5" descr=""/>
          <p:cNvGraphicFramePr>
            <a:graphicFrameLocks noGrp="1"/>
          </p:cNvGraphicFramePr>
          <p:nvPr/>
        </p:nvGraphicFramePr>
        <p:xfrm>
          <a:off x="528764" y="1209992"/>
          <a:ext cx="8162925" cy="47993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75945"/>
                <a:gridCol w="2617470"/>
                <a:gridCol w="1221739"/>
                <a:gridCol w="1221739"/>
                <a:gridCol w="1221739"/>
                <a:gridCol w="1221740"/>
              </a:tblGrid>
              <a:tr h="179705">
                <a:tc gridSpan="2"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dirty="0" sz="8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SWSA-</a:t>
                      </a:r>
                      <a:r>
                        <a:rPr dirty="0" sz="800" spc="-2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gw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8572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17375E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4">
                  <a:txBody>
                    <a:bodyPr/>
                    <a:lstStyle/>
                    <a:p>
                      <a:pPr algn="ctr" marL="635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dirty="0" sz="8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Current</a:t>
                      </a:r>
                      <a:r>
                        <a:rPr dirty="0" sz="800" spc="-3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Status</a:t>
                      </a:r>
                      <a:r>
                        <a:rPr dirty="0" sz="800" spc="-2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Category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2476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17375E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121920">
                <a:tc gridSpan="2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8572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17375E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 marL="6350">
                        <a:lnSpc>
                          <a:spcPts val="860"/>
                        </a:lnSpc>
                      </a:pPr>
                      <a:r>
                        <a:rPr dirty="0" sz="800" spc="-1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Quantity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BEBEBE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985">
                        <a:lnSpc>
                          <a:spcPts val="860"/>
                        </a:lnSpc>
                      </a:pPr>
                      <a:r>
                        <a:rPr dirty="0" sz="800" spc="-1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Quality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BEBEBE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ts val="860"/>
                        </a:lnSpc>
                      </a:pPr>
                      <a:r>
                        <a:rPr dirty="0" sz="80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Threats</a:t>
                      </a:r>
                      <a:r>
                        <a:rPr dirty="0" sz="800" spc="-15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&amp;</a:t>
                      </a:r>
                      <a:r>
                        <a:rPr dirty="0" sz="800" spc="-25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1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Risks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BEBEBE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ts val="860"/>
                        </a:lnSpc>
                      </a:pPr>
                      <a:r>
                        <a:rPr dirty="0" sz="80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Protection</a:t>
                      </a:r>
                      <a:r>
                        <a:rPr dirty="0" sz="800" spc="-4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1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Status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BEBEBE"/>
                    </a:solidFill>
                  </a:tcPr>
                </a:tc>
              </a:tr>
              <a:tr h="121285">
                <a:tc>
                  <a:txBody>
                    <a:bodyPr/>
                    <a:lstStyle/>
                    <a:p>
                      <a:pPr algn="ctr" marL="635">
                        <a:lnSpc>
                          <a:spcPts val="860"/>
                        </a:lnSpc>
                      </a:pPr>
                      <a:r>
                        <a:rPr dirty="0" sz="800" spc="-25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01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dirty="0" sz="80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West</a:t>
                      </a:r>
                      <a:r>
                        <a:rPr dirty="0" sz="800" spc="-4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Coast</a:t>
                      </a:r>
                      <a:r>
                        <a:rPr dirty="0" sz="800" spc="-15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1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Aquifer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B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FD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C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B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175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D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D6A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175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C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B7"/>
                    </a:solidFill>
                  </a:tcPr>
                </a:tc>
              </a:tr>
              <a:tr h="121920">
                <a:tc>
                  <a:txBody>
                    <a:bodyPr/>
                    <a:lstStyle/>
                    <a:p>
                      <a:pPr algn="ctr" marL="635">
                        <a:lnSpc>
                          <a:spcPts val="860"/>
                        </a:lnSpc>
                      </a:pPr>
                      <a:r>
                        <a:rPr dirty="0" sz="800" spc="-25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02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dirty="0" sz="800" spc="-1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Sandveld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E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C5C5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C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B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B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FD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175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C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B7"/>
                    </a:solidFill>
                  </a:tcPr>
                </a:tc>
              </a:tr>
              <a:tr h="121920">
                <a:tc>
                  <a:txBody>
                    <a:bodyPr/>
                    <a:lstStyle/>
                    <a:p>
                      <a:pPr algn="ctr" marL="635">
                        <a:lnSpc>
                          <a:spcPts val="860"/>
                        </a:lnSpc>
                      </a:pPr>
                      <a:r>
                        <a:rPr dirty="0" sz="800" spc="-25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03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dirty="0" sz="80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Cape</a:t>
                      </a:r>
                      <a:r>
                        <a:rPr dirty="0" sz="800" spc="-2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Peninsula</a:t>
                      </a:r>
                      <a:r>
                        <a:rPr dirty="0" sz="800" spc="-15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and</a:t>
                      </a:r>
                      <a:r>
                        <a:rPr dirty="0" sz="800" spc="-2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Cape</a:t>
                      </a:r>
                      <a:r>
                        <a:rPr dirty="0" sz="800" spc="-15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2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Flats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C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B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D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D6A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E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C5C5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175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C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B7"/>
                    </a:solidFill>
                  </a:tcPr>
                </a:tc>
              </a:tr>
              <a:tr h="121285">
                <a:tc>
                  <a:txBody>
                    <a:bodyPr/>
                    <a:lstStyle/>
                    <a:p>
                      <a:pPr algn="ctr" marL="635">
                        <a:lnSpc>
                          <a:spcPts val="860"/>
                        </a:lnSpc>
                      </a:pPr>
                      <a:r>
                        <a:rPr dirty="0" sz="800" spc="-25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04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dirty="0" sz="80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Northwestern</a:t>
                      </a:r>
                      <a:r>
                        <a:rPr dirty="0" sz="800" spc="-35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Cape</a:t>
                      </a:r>
                      <a:r>
                        <a:rPr dirty="0" sz="800" spc="-3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1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Ranges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C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B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A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3FF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B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FD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B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FD1"/>
                    </a:solidFill>
                  </a:tcPr>
                </a:tc>
              </a:tr>
              <a:tr h="121920">
                <a:tc>
                  <a:txBody>
                    <a:bodyPr/>
                    <a:lstStyle/>
                    <a:p>
                      <a:pPr algn="ctr" marL="635">
                        <a:lnSpc>
                          <a:spcPts val="860"/>
                        </a:lnSpc>
                      </a:pPr>
                      <a:r>
                        <a:rPr dirty="0" sz="800" spc="-25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05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dirty="0" sz="80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Coega</a:t>
                      </a:r>
                      <a:r>
                        <a:rPr dirty="0" sz="800" spc="-1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TMG</a:t>
                      </a:r>
                      <a:r>
                        <a:rPr dirty="0" sz="800" spc="-2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1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Aquifer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C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B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D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D6A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175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C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B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B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FD1"/>
                    </a:solidFill>
                  </a:tcPr>
                </a:tc>
              </a:tr>
              <a:tr h="121285">
                <a:tc>
                  <a:txBody>
                    <a:bodyPr/>
                    <a:lstStyle/>
                    <a:p>
                      <a:pPr algn="ctr" marL="635">
                        <a:lnSpc>
                          <a:spcPts val="860"/>
                        </a:lnSpc>
                      </a:pPr>
                      <a:r>
                        <a:rPr dirty="0" sz="800" spc="-25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06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dirty="0" sz="80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Overberg</a:t>
                      </a:r>
                      <a:r>
                        <a:rPr dirty="0" sz="800" spc="-35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1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Region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B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FD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A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3FF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B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FD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175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C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B7"/>
                    </a:solidFill>
                  </a:tcPr>
                </a:tc>
              </a:tr>
              <a:tr h="121920">
                <a:tc>
                  <a:txBody>
                    <a:bodyPr/>
                    <a:lstStyle/>
                    <a:p>
                      <a:pPr algn="ctr" marL="635">
                        <a:lnSpc>
                          <a:spcPts val="860"/>
                        </a:lnSpc>
                      </a:pPr>
                      <a:r>
                        <a:rPr dirty="0" sz="800" spc="-25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07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dirty="0" sz="80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Zululand</a:t>
                      </a:r>
                      <a:r>
                        <a:rPr dirty="0" sz="800" spc="-45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Coastal</a:t>
                      </a:r>
                      <a:r>
                        <a:rPr dirty="0" sz="800" spc="-25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2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Plain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A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3FF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A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3FF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175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C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B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175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C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B7"/>
                    </a:solidFill>
                  </a:tcPr>
                </a:tc>
              </a:tr>
              <a:tr h="121920">
                <a:tc>
                  <a:txBody>
                    <a:bodyPr/>
                    <a:lstStyle/>
                    <a:p>
                      <a:pPr algn="ctr" marL="635">
                        <a:lnSpc>
                          <a:spcPts val="860"/>
                        </a:lnSpc>
                      </a:pPr>
                      <a:r>
                        <a:rPr dirty="0" sz="800" spc="-25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08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dirty="0" sz="80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Central</a:t>
                      </a:r>
                      <a:r>
                        <a:rPr dirty="0" sz="800" spc="-2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Pan</a:t>
                      </a:r>
                      <a:r>
                        <a:rPr dirty="0" sz="800" spc="-2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 Belt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E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C5C5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C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B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B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FD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810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D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D6A7"/>
                    </a:solidFill>
                  </a:tcPr>
                </a:tc>
              </a:tr>
              <a:tr h="121285">
                <a:tc>
                  <a:txBody>
                    <a:bodyPr/>
                    <a:lstStyle/>
                    <a:p>
                      <a:pPr algn="ctr" marL="635">
                        <a:lnSpc>
                          <a:spcPts val="860"/>
                        </a:lnSpc>
                      </a:pPr>
                      <a:r>
                        <a:rPr dirty="0" sz="800" spc="-25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09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dirty="0" sz="80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Southern</a:t>
                      </a:r>
                      <a:r>
                        <a:rPr dirty="0" sz="800" spc="-5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Ghaap</a:t>
                      </a:r>
                      <a:r>
                        <a:rPr dirty="0" sz="800" spc="-1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 Plateau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E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C5C5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A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3FF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175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D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D6A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175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D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D6A7"/>
                    </a:solidFill>
                  </a:tcPr>
                </a:tc>
              </a:tr>
              <a:tr h="121920">
                <a:tc>
                  <a:txBody>
                    <a:bodyPr/>
                    <a:lstStyle/>
                    <a:p>
                      <a:pPr algn="ctr" marL="635">
                        <a:lnSpc>
                          <a:spcPts val="860"/>
                        </a:lnSpc>
                      </a:pPr>
                      <a:r>
                        <a:rPr dirty="0" sz="800" spc="-25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10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3175">
                        <a:lnSpc>
                          <a:spcPts val="860"/>
                        </a:lnSpc>
                      </a:pPr>
                      <a:r>
                        <a:rPr dirty="0" sz="80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Eastern</a:t>
                      </a:r>
                      <a:r>
                        <a:rPr dirty="0" sz="800" spc="-3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Kalahari</a:t>
                      </a:r>
                      <a:r>
                        <a:rPr dirty="0" sz="800" spc="-3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A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E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C5C5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C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B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B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FD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E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C5C5"/>
                    </a:solidFill>
                  </a:tcPr>
                </a:tc>
              </a:tr>
              <a:tr h="121285">
                <a:tc>
                  <a:txBody>
                    <a:bodyPr/>
                    <a:lstStyle/>
                    <a:p>
                      <a:pPr algn="ctr" marL="635">
                        <a:lnSpc>
                          <a:spcPts val="860"/>
                        </a:lnSpc>
                      </a:pPr>
                      <a:r>
                        <a:rPr dirty="0" sz="800" spc="-25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11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dirty="0" sz="80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Eastern</a:t>
                      </a:r>
                      <a:r>
                        <a:rPr dirty="0" sz="800" spc="-3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Kalahari</a:t>
                      </a:r>
                      <a:r>
                        <a:rPr dirty="0" sz="800" spc="-3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5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B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B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FD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B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FD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B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FD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E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C5C5"/>
                    </a:solidFill>
                  </a:tcPr>
                </a:tc>
              </a:tr>
              <a:tr h="116839">
                <a:tc>
                  <a:txBody>
                    <a:bodyPr/>
                    <a:lstStyle/>
                    <a:p>
                      <a:pPr algn="ctr" marL="635">
                        <a:lnSpc>
                          <a:spcPts val="825"/>
                        </a:lnSpc>
                      </a:pPr>
                      <a:r>
                        <a:rPr dirty="0" sz="800" spc="-25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12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25"/>
                        </a:lnSpc>
                      </a:pPr>
                      <a:r>
                        <a:rPr dirty="0" sz="80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Westrand</a:t>
                      </a:r>
                      <a:r>
                        <a:rPr dirty="0" sz="800" spc="-4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Karst</a:t>
                      </a:r>
                      <a:r>
                        <a:rPr dirty="0" sz="800" spc="-25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2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Belt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ts val="825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D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  <a:solidFill>
                      <a:srgbClr val="FFD6A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ts val="825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C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  <a:solidFill>
                      <a:srgbClr val="FFFFB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ts val="825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B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  <a:solidFill>
                      <a:srgbClr val="D1FFD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ts val="825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B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  <a:solidFill>
                      <a:srgbClr val="D1FFD1"/>
                    </a:solidFill>
                  </a:tcPr>
                </a:tc>
              </a:tr>
              <a:tr h="133350">
                <a:tc>
                  <a:txBody>
                    <a:bodyPr/>
                    <a:lstStyle/>
                    <a:p>
                      <a:pPr algn="ctr" marL="635">
                        <a:lnSpc>
                          <a:spcPts val="940"/>
                        </a:lnSpc>
                        <a:spcBef>
                          <a:spcPts val="10"/>
                        </a:spcBef>
                      </a:pPr>
                      <a:r>
                        <a:rPr dirty="0" sz="800" spc="-25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13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3175">
                      <a:solidFill>
                        <a:srgbClr val="FF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40"/>
                        </a:lnSpc>
                        <a:spcBef>
                          <a:spcPts val="10"/>
                        </a:spcBef>
                      </a:pPr>
                      <a:r>
                        <a:rPr dirty="0" sz="80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Eastern</a:t>
                      </a:r>
                      <a:r>
                        <a:rPr dirty="0" sz="800" spc="-2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Karst</a:t>
                      </a:r>
                      <a:r>
                        <a:rPr dirty="0" sz="800" spc="-35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2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Belt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ts val="940"/>
                        </a:lnSpc>
                        <a:spcBef>
                          <a:spcPts val="10"/>
                        </a:spcBef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D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  <a:solidFill>
                      <a:srgbClr val="FFD6A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ts val="940"/>
                        </a:lnSpc>
                        <a:spcBef>
                          <a:spcPts val="10"/>
                        </a:spcBef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B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  <a:solidFill>
                      <a:srgbClr val="D1FFD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175">
                        <a:lnSpc>
                          <a:spcPts val="940"/>
                        </a:lnSpc>
                        <a:spcBef>
                          <a:spcPts val="10"/>
                        </a:spcBef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D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  <a:solidFill>
                      <a:srgbClr val="FFD6A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175">
                        <a:lnSpc>
                          <a:spcPts val="940"/>
                        </a:lnSpc>
                        <a:spcBef>
                          <a:spcPts val="10"/>
                        </a:spcBef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D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  <a:solidFill>
                      <a:srgbClr val="FFD6A7"/>
                    </a:solidFill>
                  </a:tcPr>
                </a:tc>
              </a:tr>
              <a:tr h="114935">
                <a:tc>
                  <a:txBody>
                    <a:bodyPr/>
                    <a:lstStyle/>
                    <a:p>
                      <a:pPr algn="ctr" marL="635">
                        <a:lnSpc>
                          <a:spcPts val="805"/>
                        </a:lnSpc>
                      </a:pPr>
                      <a:r>
                        <a:rPr dirty="0" sz="800" spc="-25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14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ts val="805"/>
                        </a:lnSpc>
                      </a:pPr>
                      <a:r>
                        <a:rPr dirty="0" sz="80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Crocodile</a:t>
                      </a:r>
                      <a:r>
                        <a:rPr dirty="0" sz="800" spc="-35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River</a:t>
                      </a:r>
                      <a:r>
                        <a:rPr dirty="0" sz="800" spc="-1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 Valley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5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E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C5C5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ts val="805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C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B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175">
                        <a:lnSpc>
                          <a:spcPts val="805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C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B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ts val="805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B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FD1"/>
                    </a:solidFill>
                  </a:tcPr>
                </a:tc>
              </a:tr>
              <a:tr h="121920">
                <a:tc>
                  <a:txBody>
                    <a:bodyPr/>
                    <a:lstStyle/>
                    <a:p>
                      <a:pPr algn="ctr" marL="635">
                        <a:lnSpc>
                          <a:spcPts val="860"/>
                        </a:lnSpc>
                      </a:pPr>
                      <a:r>
                        <a:rPr dirty="0" sz="800" spc="-25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15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dirty="0" sz="80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Kroondal</a:t>
                      </a:r>
                      <a:r>
                        <a:rPr dirty="0" sz="800" spc="-2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/ </a:t>
                      </a:r>
                      <a:r>
                        <a:rPr dirty="0" sz="800" spc="-1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Marikana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E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C5C5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D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D6A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175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D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D6A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B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FD1"/>
                    </a:solidFill>
                  </a:tcPr>
                </a:tc>
              </a:tr>
              <a:tr h="121285">
                <a:tc>
                  <a:txBody>
                    <a:bodyPr/>
                    <a:lstStyle/>
                    <a:p>
                      <a:pPr algn="ctr" marL="635">
                        <a:lnSpc>
                          <a:spcPts val="860"/>
                        </a:lnSpc>
                      </a:pPr>
                      <a:r>
                        <a:rPr dirty="0" sz="800" spc="-25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16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ts val="860"/>
                        </a:lnSpc>
                      </a:pPr>
                      <a:r>
                        <a:rPr dirty="0" sz="80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Nyl</a:t>
                      </a:r>
                      <a:r>
                        <a:rPr dirty="0" sz="800" spc="5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and</a:t>
                      </a:r>
                      <a:r>
                        <a:rPr dirty="0" sz="800" spc="-35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Dorps</a:t>
                      </a:r>
                      <a:r>
                        <a:rPr dirty="0" sz="800" spc="-25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River</a:t>
                      </a:r>
                      <a:r>
                        <a:rPr dirty="0" sz="800" spc="-3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1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Valley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C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B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C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B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B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FD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B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FD1"/>
                    </a:solidFill>
                  </a:tcPr>
                </a:tc>
              </a:tr>
              <a:tr h="121920">
                <a:tc>
                  <a:txBody>
                    <a:bodyPr/>
                    <a:lstStyle/>
                    <a:p>
                      <a:pPr algn="ctr" marL="635">
                        <a:lnSpc>
                          <a:spcPts val="860"/>
                        </a:lnSpc>
                      </a:pPr>
                      <a:r>
                        <a:rPr dirty="0" sz="800" spc="-25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17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dirty="0" sz="80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Upper</a:t>
                      </a:r>
                      <a:r>
                        <a:rPr dirty="0" sz="800" spc="-35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Sand</a:t>
                      </a:r>
                      <a:r>
                        <a:rPr dirty="0" sz="800" spc="-2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(Polokwane)</a:t>
                      </a:r>
                      <a:r>
                        <a:rPr dirty="0" sz="800" spc="-45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Aquifer </a:t>
                      </a:r>
                      <a:r>
                        <a:rPr dirty="0" sz="800" spc="-1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System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E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C5C5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C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B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175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D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D6A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175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D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D6A7"/>
                    </a:solidFill>
                  </a:tcPr>
                </a:tc>
              </a:tr>
              <a:tr h="121285">
                <a:tc>
                  <a:txBody>
                    <a:bodyPr/>
                    <a:lstStyle/>
                    <a:p>
                      <a:pPr algn="ctr" marL="635">
                        <a:lnSpc>
                          <a:spcPts val="860"/>
                        </a:lnSpc>
                      </a:pPr>
                      <a:r>
                        <a:rPr dirty="0" sz="800" spc="-25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18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dirty="0" sz="800" spc="-1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Vivo-Dendron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E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C5C5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D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D6A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B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FD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B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FD1"/>
                    </a:solidFill>
                  </a:tcPr>
                </a:tc>
              </a:tr>
              <a:tr h="121285">
                <a:tc>
                  <a:txBody>
                    <a:bodyPr/>
                    <a:lstStyle/>
                    <a:p>
                      <a:pPr algn="ctr" marL="635">
                        <a:lnSpc>
                          <a:spcPts val="860"/>
                        </a:lnSpc>
                      </a:pPr>
                      <a:r>
                        <a:rPr dirty="0" sz="800" spc="-25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19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dirty="0" sz="800" spc="-1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Giyani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D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D6A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C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B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175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C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B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E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C5C5"/>
                    </a:solidFill>
                  </a:tcPr>
                </a:tc>
              </a:tr>
              <a:tr h="121285">
                <a:tc>
                  <a:txBody>
                    <a:bodyPr/>
                    <a:lstStyle/>
                    <a:p>
                      <a:pPr algn="ctr" marL="635">
                        <a:lnSpc>
                          <a:spcPts val="860"/>
                        </a:lnSpc>
                      </a:pPr>
                      <a:r>
                        <a:rPr dirty="0" sz="800" spc="-25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20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dirty="0" sz="800" spc="-1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Phalaborwa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E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C5C5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D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D6A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E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C5C5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175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C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B7"/>
                    </a:solidFill>
                  </a:tcPr>
                </a:tc>
              </a:tr>
              <a:tr h="121920">
                <a:tc>
                  <a:txBody>
                    <a:bodyPr/>
                    <a:lstStyle/>
                    <a:p>
                      <a:pPr algn="ctr" marL="635">
                        <a:lnSpc>
                          <a:spcPts val="860"/>
                        </a:lnSpc>
                      </a:pPr>
                      <a:r>
                        <a:rPr dirty="0" sz="800" spc="-25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21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dirty="0" sz="800" spc="-1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Kroonstad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A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3FF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C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B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B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FD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175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D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D6A7"/>
                    </a:solidFill>
                  </a:tcPr>
                </a:tc>
              </a:tr>
              <a:tr h="121285">
                <a:tc>
                  <a:txBody>
                    <a:bodyPr/>
                    <a:lstStyle/>
                    <a:p>
                      <a:pPr algn="ctr" marL="635">
                        <a:lnSpc>
                          <a:spcPts val="860"/>
                        </a:lnSpc>
                      </a:pPr>
                      <a:r>
                        <a:rPr dirty="0" sz="800" spc="-25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22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dirty="0" sz="80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Transkei</a:t>
                      </a:r>
                      <a:r>
                        <a:rPr dirty="0" sz="800" spc="-5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1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Middleveld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A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3FF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C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B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B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FD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E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C5C5"/>
                    </a:solidFill>
                  </a:tcPr>
                </a:tc>
              </a:tr>
              <a:tr h="121285">
                <a:tc>
                  <a:txBody>
                    <a:bodyPr/>
                    <a:lstStyle/>
                    <a:p>
                      <a:pPr algn="ctr" marL="635">
                        <a:lnSpc>
                          <a:spcPts val="860"/>
                        </a:lnSpc>
                      </a:pPr>
                      <a:r>
                        <a:rPr dirty="0" sz="800" spc="-25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23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dirty="0" sz="80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Northern</a:t>
                      </a:r>
                      <a:r>
                        <a:rPr dirty="0" sz="800" spc="-3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Lowveld</a:t>
                      </a:r>
                      <a:r>
                        <a:rPr dirty="0" sz="800" spc="-4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1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Escarpment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A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3FF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B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FD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175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C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B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175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C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B7"/>
                    </a:solidFill>
                  </a:tcPr>
                </a:tc>
              </a:tr>
              <a:tr h="121285">
                <a:tc>
                  <a:txBody>
                    <a:bodyPr/>
                    <a:lstStyle/>
                    <a:p>
                      <a:pPr algn="ctr" marL="635">
                        <a:lnSpc>
                          <a:spcPts val="860"/>
                        </a:lnSpc>
                      </a:pPr>
                      <a:r>
                        <a:rPr dirty="0" sz="800" spc="-25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24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4445">
                        <a:lnSpc>
                          <a:spcPts val="860"/>
                        </a:lnSpc>
                      </a:pPr>
                      <a:r>
                        <a:rPr dirty="0" sz="800" spc="-1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Tulbagh-</a:t>
                      </a:r>
                      <a:r>
                        <a:rPr dirty="0" sz="80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Ashton</a:t>
                      </a:r>
                      <a:r>
                        <a:rPr dirty="0" sz="800" spc="25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1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Valley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C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B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C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B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B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FD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175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C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B7"/>
                    </a:solidFill>
                  </a:tcPr>
                </a:tc>
              </a:tr>
              <a:tr h="121285">
                <a:tc>
                  <a:txBody>
                    <a:bodyPr/>
                    <a:lstStyle/>
                    <a:p>
                      <a:pPr algn="ctr" marL="635">
                        <a:lnSpc>
                          <a:spcPts val="860"/>
                        </a:lnSpc>
                      </a:pPr>
                      <a:r>
                        <a:rPr dirty="0" sz="800" spc="-25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25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dirty="0" sz="800" spc="-1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Soutpansberg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B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FD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C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B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175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D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D6A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175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C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B7"/>
                    </a:solidFill>
                  </a:tcPr>
                </a:tc>
              </a:tr>
              <a:tr h="121920">
                <a:tc>
                  <a:txBody>
                    <a:bodyPr/>
                    <a:lstStyle/>
                    <a:p>
                      <a:pPr algn="ctr" marL="635">
                        <a:lnSpc>
                          <a:spcPts val="860"/>
                        </a:lnSpc>
                      </a:pPr>
                      <a:r>
                        <a:rPr dirty="0" sz="800" spc="-25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26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dirty="0" sz="80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Letaba</a:t>
                      </a:r>
                      <a:r>
                        <a:rPr dirty="0" sz="800" spc="-25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1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Escarpment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B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FD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C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B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B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FD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175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D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D6A7"/>
                    </a:solidFill>
                  </a:tcPr>
                </a:tc>
              </a:tr>
              <a:tr h="121285">
                <a:tc>
                  <a:txBody>
                    <a:bodyPr/>
                    <a:lstStyle/>
                    <a:p>
                      <a:pPr algn="ctr" marL="635">
                        <a:lnSpc>
                          <a:spcPts val="860"/>
                        </a:lnSpc>
                      </a:pPr>
                      <a:r>
                        <a:rPr dirty="0" sz="800" spc="-25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27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dirty="0" sz="80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Northern</a:t>
                      </a:r>
                      <a:r>
                        <a:rPr dirty="0" sz="800" spc="-35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Ghaap</a:t>
                      </a:r>
                      <a:r>
                        <a:rPr dirty="0" sz="800" spc="-2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1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Plateau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B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FD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C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B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B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FD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175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D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D6A7"/>
                    </a:solidFill>
                  </a:tcPr>
                </a:tc>
              </a:tr>
              <a:tr h="121285">
                <a:tc>
                  <a:txBody>
                    <a:bodyPr/>
                    <a:lstStyle/>
                    <a:p>
                      <a:pPr algn="ctr" marL="635">
                        <a:lnSpc>
                          <a:spcPts val="860"/>
                        </a:lnSpc>
                      </a:pPr>
                      <a:r>
                        <a:rPr dirty="0" sz="800" spc="-25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28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dirty="0" sz="80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Sishen</a:t>
                      </a:r>
                      <a:r>
                        <a:rPr dirty="0" sz="800" spc="-1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/</a:t>
                      </a:r>
                      <a:r>
                        <a:rPr dirty="0" sz="800" spc="-15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1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Kathu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C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B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C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B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175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D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D6A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175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D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D6A7"/>
                    </a:solidFill>
                  </a:tcPr>
                </a:tc>
              </a:tr>
              <a:tr h="121285">
                <a:tc>
                  <a:txBody>
                    <a:bodyPr/>
                    <a:lstStyle/>
                    <a:p>
                      <a:pPr algn="ctr" marL="635">
                        <a:lnSpc>
                          <a:spcPts val="860"/>
                        </a:lnSpc>
                      </a:pPr>
                      <a:r>
                        <a:rPr dirty="0" sz="800" spc="-25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29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dirty="0" sz="80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De</a:t>
                      </a:r>
                      <a:r>
                        <a:rPr dirty="0" sz="800" spc="-3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Aar </a:t>
                      </a:r>
                      <a:r>
                        <a:rPr dirty="0" sz="800" spc="-1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Region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B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FD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C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B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175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C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B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175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D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D6A7"/>
                    </a:solidFill>
                  </a:tcPr>
                </a:tc>
              </a:tr>
              <a:tr h="121285">
                <a:tc>
                  <a:txBody>
                    <a:bodyPr/>
                    <a:lstStyle/>
                    <a:p>
                      <a:pPr algn="ctr" marL="635">
                        <a:lnSpc>
                          <a:spcPts val="860"/>
                        </a:lnSpc>
                      </a:pPr>
                      <a:r>
                        <a:rPr dirty="0" sz="800" spc="-25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30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dirty="0" sz="80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Far</a:t>
                      </a:r>
                      <a:r>
                        <a:rPr dirty="0" sz="800" spc="-1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West</a:t>
                      </a:r>
                      <a:r>
                        <a:rPr dirty="0" sz="800" spc="-35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Karst </a:t>
                      </a:r>
                      <a:r>
                        <a:rPr dirty="0" sz="800" spc="-1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Region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E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C5C5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B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FD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175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C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B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810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D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D6A7"/>
                    </a:solidFill>
                  </a:tcPr>
                </a:tc>
              </a:tr>
              <a:tr h="121920">
                <a:tc>
                  <a:txBody>
                    <a:bodyPr/>
                    <a:lstStyle/>
                    <a:p>
                      <a:pPr algn="ctr" marL="635">
                        <a:lnSpc>
                          <a:spcPts val="860"/>
                        </a:lnSpc>
                      </a:pPr>
                      <a:r>
                        <a:rPr dirty="0" sz="800" spc="-25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31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dirty="0" sz="800" spc="-1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Ventersdorp/Schoonspruit</a:t>
                      </a:r>
                      <a:r>
                        <a:rPr dirty="0" sz="800" spc="35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Karst</a:t>
                      </a:r>
                      <a:r>
                        <a:rPr dirty="0" sz="800" spc="95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2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Belt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C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B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C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B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B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FD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B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FD1"/>
                    </a:solidFill>
                  </a:tcPr>
                </a:tc>
              </a:tr>
              <a:tr h="121920">
                <a:tc>
                  <a:txBody>
                    <a:bodyPr/>
                    <a:lstStyle/>
                    <a:p>
                      <a:pPr algn="ctr" marL="635">
                        <a:lnSpc>
                          <a:spcPts val="860"/>
                        </a:lnSpc>
                      </a:pPr>
                      <a:r>
                        <a:rPr dirty="0" sz="800" spc="-25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32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dirty="0" sz="800" spc="-1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Bo-</a:t>
                      </a:r>
                      <a:r>
                        <a:rPr dirty="0" sz="80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Molopo</a:t>
                      </a:r>
                      <a:r>
                        <a:rPr dirty="0" sz="800" spc="-35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Karst </a:t>
                      </a:r>
                      <a:r>
                        <a:rPr dirty="0" sz="800" spc="-2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Belt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C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B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D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D6A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175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C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B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B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FD1"/>
                    </a:solidFill>
                  </a:tcPr>
                </a:tc>
              </a:tr>
              <a:tr h="121285">
                <a:tc>
                  <a:txBody>
                    <a:bodyPr/>
                    <a:lstStyle/>
                    <a:p>
                      <a:pPr algn="ctr" marL="635">
                        <a:lnSpc>
                          <a:spcPts val="860"/>
                        </a:lnSpc>
                      </a:pPr>
                      <a:r>
                        <a:rPr dirty="0" sz="800" spc="-25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33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dirty="0" sz="80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George</a:t>
                      </a:r>
                      <a:r>
                        <a:rPr dirty="0" sz="800" spc="-2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and</a:t>
                      </a:r>
                      <a:r>
                        <a:rPr dirty="0" sz="800" spc="-15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1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Outeniqua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A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3FF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C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B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B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FD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175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C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B7"/>
                    </a:solidFill>
                  </a:tcPr>
                </a:tc>
              </a:tr>
              <a:tr h="121920">
                <a:tc>
                  <a:txBody>
                    <a:bodyPr/>
                    <a:lstStyle/>
                    <a:p>
                      <a:pPr algn="ctr" marL="635">
                        <a:lnSpc>
                          <a:spcPts val="860"/>
                        </a:lnSpc>
                      </a:pPr>
                      <a:r>
                        <a:rPr dirty="0" sz="800" spc="-25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34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dirty="0" sz="80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Ixopo</a:t>
                      </a:r>
                      <a:r>
                        <a:rPr dirty="0" sz="800" spc="-15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/</a:t>
                      </a:r>
                      <a:r>
                        <a:rPr dirty="0" sz="800" spc="-1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 Kokstad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A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3FF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A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3FF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175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D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D6A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175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D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D6A7"/>
                    </a:solidFill>
                  </a:tcPr>
                </a:tc>
              </a:tr>
              <a:tr h="121285">
                <a:tc>
                  <a:txBody>
                    <a:bodyPr/>
                    <a:lstStyle/>
                    <a:p>
                      <a:pPr algn="ctr" marL="635">
                        <a:lnSpc>
                          <a:spcPts val="860"/>
                        </a:lnSpc>
                      </a:pPr>
                      <a:r>
                        <a:rPr dirty="0" sz="800" spc="-25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35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dirty="0" sz="800" spc="-1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KwaDukuza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A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3FF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C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B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175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D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D6A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E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C5C5"/>
                    </a:solidFill>
                  </a:tcPr>
                </a:tc>
              </a:tr>
              <a:tr h="121920">
                <a:tc>
                  <a:txBody>
                    <a:bodyPr/>
                    <a:lstStyle/>
                    <a:p>
                      <a:pPr algn="ctr" marL="635">
                        <a:lnSpc>
                          <a:spcPts val="860"/>
                        </a:lnSpc>
                      </a:pPr>
                      <a:r>
                        <a:rPr dirty="0" sz="800" spc="-25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36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dirty="0" sz="80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Southwestern</a:t>
                      </a:r>
                      <a:r>
                        <a:rPr dirty="0" sz="800" spc="-45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Cape</a:t>
                      </a:r>
                      <a:r>
                        <a:rPr dirty="0" sz="800" spc="-2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1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Ranges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B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FD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B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FD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B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FD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B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FD1"/>
                    </a:solidFill>
                  </a:tcPr>
                </a:tc>
              </a:tr>
              <a:tr h="121285">
                <a:tc>
                  <a:txBody>
                    <a:bodyPr/>
                    <a:lstStyle/>
                    <a:p>
                      <a:pPr algn="ctr" marL="635">
                        <a:lnSpc>
                          <a:spcPts val="860"/>
                        </a:lnSpc>
                      </a:pPr>
                      <a:r>
                        <a:rPr dirty="0" sz="800" spc="-25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37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4445">
                        <a:lnSpc>
                          <a:spcPts val="860"/>
                        </a:lnSpc>
                      </a:pPr>
                      <a:r>
                        <a:rPr dirty="0" sz="80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Richards</a:t>
                      </a:r>
                      <a:r>
                        <a:rPr dirty="0" sz="800" spc="-15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Bay</a:t>
                      </a:r>
                      <a:r>
                        <a:rPr dirty="0" sz="800" spc="-5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GW</a:t>
                      </a:r>
                      <a:r>
                        <a:rPr dirty="0" sz="800" spc="-3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Fed</a:t>
                      </a:r>
                      <a:r>
                        <a:rPr dirty="0" sz="800" spc="-15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10" b="1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Estuary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A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3FF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B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FD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175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D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D6A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175">
                        <a:lnSpc>
                          <a:spcPts val="860"/>
                        </a:lnSpc>
                      </a:pPr>
                      <a:r>
                        <a:rPr dirty="0" sz="800" spc="-50">
                          <a:solidFill>
                            <a:srgbClr val="002D50"/>
                          </a:solidFill>
                          <a:latin typeface="Arial"/>
                          <a:cs typeface="Arial"/>
                        </a:rPr>
                        <a:t>D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D6A7"/>
                    </a:solidFill>
                  </a:tcPr>
                </a:tc>
              </a:tr>
            </a:tbl>
          </a:graphicData>
        </a:graphic>
      </p:graphicFrame>
      <p:sp>
        <p:nvSpPr>
          <p:cNvPr id="7" name="object 7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54559" rIns="0" bIns="0" rtlCol="0" vert="horz">
            <a:spAutoFit/>
          </a:bodyPr>
          <a:lstStyle/>
          <a:p>
            <a:pPr marL="45085">
              <a:lnSpc>
                <a:spcPts val="1650"/>
              </a:lnSpc>
            </a:pPr>
            <a:fld id="{81D60167-4931-47E6-BA6A-407CBD079E47}" type="slidenum">
              <a:rPr dirty="0" spc="-25"/>
              <a:t>27</a:t>
            </a:fld>
          </a:p>
        </p:txBody>
      </p:sp>
      <p:sp>
        <p:nvSpPr>
          <p:cNvPr id="6" name="object 6" descr=""/>
          <p:cNvSpPr txBox="1"/>
          <p:nvPr/>
        </p:nvSpPr>
        <p:spPr>
          <a:xfrm>
            <a:off x="487781" y="158623"/>
            <a:ext cx="8168640" cy="76517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REFINEMENT</a:t>
            </a:r>
            <a:r>
              <a:rPr dirty="0" sz="16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STRATEGIC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 GROUNDWATER</a:t>
            </a:r>
            <a:r>
              <a:rPr dirty="0" sz="1600" spc="-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SOURCE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AREAS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SOUTH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AFRICA</a:t>
            </a:r>
            <a:endParaRPr sz="1600">
              <a:latin typeface="Arial"/>
              <a:cs typeface="Arial"/>
            </a:endParaRPr>
          </a:p>
          <a:p>
            <a:pPr algn="ctr" marL="1270">
              <a:lnSpc>
                <a:spcPct val="100000"/>
              </a:lnSpc>
              <a:spcBef>
                <a:spcPts val="1745"/>
              </a:spcBef>
            </a:pPr>
            <a:r>
              <a:rPr dirty="0" sz="1800" b="1">
                <a:solidFill>
                  <a:srgbClr val="17375E"/>
                </a:solidFill>
                <a:latin typeface="Arial"/>
                <a:cs typeface="Arial"/>
              </a:rPr>
              <a:t>CURRENT</a:t>
            </a:r>
            <a:r>
              <a:rPr dirty="0" sz="1800" spc="-105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 spc="-40" b="1">
                <a:solidFill>
                  <a:srgbClr val="17375E"/>
                </a:solidFill>
                <a:latin typeface="Arial"/>
                <a:cs typeface="Arial"/>
              </a:rPr>
              <a:t>STATUS</a:t>
            </a:r>
            <a:r>
              <a:rPr dirty="0" sz="1800" spc="-8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 spc="-10" b="1">
                <a:solidFill>
                  <a:srgbClr val="17375E"/>
                </a:solidFill>
                <a:latin typeface="Arial"/>
                <a:cs typeface="Arial"/>
              </a:rPr>
              <a:t>SCORE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9144000" cy="847725"/>
            <a:chOff x="0" y="0"/>
            <a:chExt cx="9144000" cy="84772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847674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380" y="109728"/>
              <a:ext cx="8413242" cy="454913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487781" y="158623"/>
            <a:ext cx="816864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REFINEMENT</a:t>
            </a:r>
            <a:r>
              <a:rPr dirty="0" sz="16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STRATEGIC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 GROUNDWATER</a:t>
            </a:r>
            <a:r>
              <a:rPr dirty="0" sz="1600" spc="-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SOURCE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AREAS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SOUTH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AFRICA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" name="object 1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54559" rIns="0" bIns="0" rtlCol="0" vert="horz">
            <a:spAutoFit/>
          </a:bodyPr>
          <a:lstStyle/>
          <a:p>
            <a:pPr marL="144780">
              <a:lnSpc>
                <a:spcPts val="1650"/>
              </a:lnSpc>
            </a:pPr>
            <a:fld id="{81D60167-4931-47E6-BA6A-407CBD079E47}" type="slidenum">
              <a:rPr dirty="0" spc="-50">
                <a:solidFill>
                  <a:srgbClr val="17375E"/>
                </a:solidFill>
              </a:rPr>
              <a:t>2</a:t>
            </a:fld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78232" rIns="0" bIns="0" rtlCol="0" vert="horz">
            <a:spAutoFit/>
          </a:bodyPr>
          <a:lstStyle/>
          <a:p>
            <a:pPr marL="2993390">
              <a:lnSpc>
                <a:spcPct val="100000"/>
              </a:lnSpc>
              <a:spcBef>
                <a:spcPts val="100"/>
              </a:spcBef>
            </a:pPr>
            <a:r>
              <a:rPr dirty="0"/>
              <a:t>PROJECT</a:t>
            </a:r>
            <a:r>
              <a:rPr dirty="0" spc="-35"/>
              <a:t> </a:t>
            </a:r>
            <a:r>
              <a:rPr dirty="0" spc="-10"/>
              <a:t>OVERVIEW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399084" y="1377442"/>
            <a:ext cx="86868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u="sng" sz="1600" spc="-10" b="1">
                <a:solidFill>
                  <a:srgbClr val="548ED4"/>
                </a:solidFill>
                <a:uFill>
                  <a:solidFill>
                    <a:srgbClr val="548ED4"/>
                  </a:solidFill>
                </a:uFill>
                <a:latin typeface="Arial"/>
                <a:cs typeface="Arial"/>
              </a:rPr>
              <a:t>Initiation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580440" y="1865122"/>
            <a:ext cx="1430020" cy="513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79400" indent="-26670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79400" algn="l"/>
              </a:tabLst>
            </a:pPr>
            <a:r>
              <a:rPr dirty="0" sz="1600" b="1">
                <a:solidFill>
                  <a:srgbClr val="17375E"/>
                </a:solidFill>
                <a:latin typeface="Arial"/>
                <a:cs typeface="Arial"/>
              </a:rPr>
              <a:t>Initiated</a:t>
            </a:r>
            <a:r>
              <a:rPr dirty="0" sz="1600" spc="-35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600" spc="-25" b="1">
                <a:solidFill>
                  <a:srgbClr val="17375E"/>
                </a:solidFill>
                <a:latin typeface="Arial"/>
                <a:cs typeface="Arial"/>
              </a:rPr>
              <a:t>by:</a:t>
            </a:r>
            <a:endParaRPr sz="1600">
              <a:latin typeface="Arial"/>
              <a:cs typeface="Arial"/>
            </a:endParaRPr>
          </a:p>
          <a:p>
            <a:pPr marL="279400" indent="-266700">
              <a:lnSpc>
                <a:spcPct val="100000"/>
              </a:lnSpc>
              <a:buFont typeface="Arial"/>
              <a:buChar char="•"/>
              <a:tabLst>
                <a:tab pos="279400" algn="l"/>
              </a:tabLst>
            </a:pPr>
            <a:r>
              <a:rPr dirty="0" sz="1600" spc="-20" b="1">
                <a:solidFill>
                  <a:srgbClr val="17375E"/>
                </a:solidFill>
                <a:latin typeface="Arial"/>
                <a:cs typeface="Arial"/>
              </a:rPr>
              <a:t>PSP: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228214" y="1865122"/>
            <a:ext cx="6275705" cy="513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1600">
                <a:solidFill>
                  <a:srgbClr val="17375E"/>
                </a:solidFill>
                <a:latin typeface="Arial"/>
                <a:cs typeface="Arial"/>
              </a:rPr>
              <a:t>DWS</a:t>
            </a:r>
            <a:r>
              <a:rPr dirty="0" sz="1600" spc="-7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17375E"/>
                </a:solidFill>
                <a:latin typeface="Arial"/>
                <a:cs typeface="Arial"/>
              </a:rPr>
              <a:t>Chief</a:t>
            </a:r>
            <a:r>
              <a:rPr dirty="0" sz="1600" spc="-6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17375E"/>
                </a:solidFill>
                <a:latin typeface="Arial"/>
                <a:cs typeface="Arial"/>
              </a:rPr>
              <a:t>Directorate:</a:t>
            </a:r>
            <a:r>
              <a:rPr dirty="0" sz="16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17375E"/>
                </a:solidFill>
                <a:latin typeface="Arial"/>
                <a:cs typeface="Arial"/>
              </a:rPr>
              <a:t>Water</a:t>
            </a:r>
            <a:r>
              <a:rPr dirty="0" sz="16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17375E"/>
                </a:solidFill>
                <a:latin typeface="Arial"/>
                <a:cs typeface="Arial"/>
              </a:rPr>
              <a:t>Ecosystems</a:t>
            </a:r>
            <a:r>
              <a:rPr dirty="0" sz="16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17375E"/>
                </a:solidFill>
                <a:latin typeface="Arial"/>
                <a:cs typeface="Arial"/>
              </a:rPr>
              <a:t>Management</a:t>
            </a:r>
            <a:r>
              <a:rPr dirty="0" sz="16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17375E"/>
                </a:solidFill>
                <a:latin typeface="Arial"/>
                <a:cs typeface="Arial"/>
              </a:rPr>
              <a:t>(CD:</a:t>
            </a:r>
            <a:r>
              <a:rPr dirty="0" sz="1600" spc="-5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600" spc="-10">
                <a:solidFill>
                  <a:srgbClr val="17375E"/>
                </a:solidFill>
                <a:latin typeface="Arial"/>
                <a:cs typeface="Arial"/>
              </a:rPr>
              <a:t>WEM). </a:t>
            </a:r>
            <a:r>
              <a:rPr dirty="0" sz="1600">
                <a:solidFill>
                  <a:srgbClr val="17375E"/>
                </a:solidFill>
                <a:latin typeface="Arial"/>
                <a:cs typeface="Arial"/>
              </a:rPr>
              <a:t>Umvoto</a:t>
            </a:r>
            <a:r>
              <a:rPr dirty="0" sz="16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600" spc="-10">
                <a:solidFill>
                  <a:srgbClr val="17375E"/>
                </a:solidFill>
                <a:latin typeface="Arial"/>
                <a:cs typeface="Arial"/>
              </a:rPr>
              <a:t>South</a:t>
            </a:r>
            <a:r>
              <a:rPr dirty="0" sz="1600" spc="-10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17375E"/>
                </a:solidFill>
                <a:latin typeface="Arial"/>
                <a:cs typeface="Arial"/>
              </a:rPr>
              <a:t>Africa</a:t>
            </a:r>
            <a:r>
              <a:rPr dirty="0" sz="16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17375E"/>
                </a:solidFill>
                <a:latin typeface="Arial"/>
                <a:cs typeface="Arial"/>
              </a:rPr>
              <a:t>(Pty) </a:t>
            </a:r>
            <a:r>
              <a:rPr dirty="0" sz="1600" spc="-20">
                <a:solidFill>
                  <a:srgbClr val="17375E"/>
                </a:solidFill>
                <a:latin typeface="Arial"/>
                <a:cs typeface="Arial"/>
              </a:rPr>
              <a:t>Ltd.</a:t>
            </a:r>
            <a:endParaRPr sz="1600">
              <a:latin typeface="Arial"/>
              <a:cs typeface="Arial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399084" y="2596337"/>
            <a:ext cx="136842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u="sng" sz="1600" b="1">
                <a:solidFill>
                  <a:srgbClr val="548ED4"/>
                </a:solidFill>
                <a:uFill>
                  <a:solidFill>
                    <a:srgbClr val="548ED4"/>
                  </a:solidFill>
                </a:uFill>
                <a:latin typeface="Arial"/>
                <a:cs typeface="Arial"/>
              </a:rPr>
              <a:t>Project</a:t>
            </a:r>
            <a:r>
              <a:rPr dirty="0" u="sng" sz="1600" spc="-40" b="1">
                <a:solidFill>
                  <a:srgbClr val="548ED4"/>
                </a:solidFill>
                <a:uFill>
                  <a:solidFill>
                    <a:srgbClr val="548ED4"/>
                  </a:solidFill>
                </a:uFill>
                <a:latin typeface="Arial"/>
                <a:cs typeface="Arial"/>
              </a:rPr>
              <a:t> </a:t>
            </a:r>
            <a:r>
              <a:rPr dirty="0" u="sng" sz="1600" spc="-20" b="1">
                <a:solidFill>
                  <a:srgbClr val="548ED4"/>
                </a:solidFill>
                <a:uFill>
                  <a:solidFill>
                    <a:srgbClr val="548ED4"/>
                  </a:solidFill>
                </a:uFill>
                <a:latin typeface="Arial"/>
                <a:cs typeface="Arial"/>
              </a:rPr>
              <a:t>Focus</a:t>
            </a:r>
            <a:endParaRPr sz="1600">
              <a:latin typeface="Arial"/>
              <a:cs typeface="Arial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580440" y="3084702"/>
            <a:ext cx="956310" cy="513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79400" indent="-26670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79400" algn="l"/>
              </a:tabLst>
            </a:pPr>
            <a:r>
              <a:rPr dirty="0" sz="1600" spc="-10" b="1">
                <a:solidFill>
                  <a:srgbClr val="17375E"/>
                </a:solidFill>
                <a:latin typeface="Arial"/>
                <a:cs typeface="Arial"/>
              </a:rPr>
              <a:t>Focus:</a:t>
            </a:r>
            <a:endParaRPr sz="1600">
              <a:latin typeface="Arial"/>
              <a:cs typeface="Arial"/>
            </a:endParaRPr>
          </a:p>
          <a:p>
            <a:pPr marL="279400" indent="-266700">
              <a:lnSpc>
                <a:spcPct val="100000"/>
              </a:lnSpc>
              <a:buFont typeface="Arial"/>
              <a:buChar char="•"/>
              <a:tabLst>
                <a:tab pos="279400" algn="l"/>
              </a:tabLst>
            </a:pPr>
            <a:r>
              <a:rPr dirty="0" sz="1600" spc="-10" b="1">
                <a:solidFill>
                  <a:srgbClr val="17375E"/>
                </a:solidFill>
                <a:latin typeface="Arial"/>
                <a:cs typeface="Arial"/>
              </a:rPr>
              <a:t>Goal:</a:t>
            </a:r>
            <a:endParaRPr sz="1600">
              <a:latin typeface="Arial"/>
              <a:cs typeface="Arial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2228214" y="3084702"/>
            <a:ext cx="6386830" cy="10007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1600">
                <a:solidFill>
                  <a:srgbClr val="17375E"/>
                </a:solidFill>
                <a:latin typeface="Arial"/>
                <a:cs typeface="Arial"/>
              </a:rPr>
              <a:t>Refine</a:t>
            </a:r>
            <a:r>
              <a:rPr dirty="0" sz="1600" spc="-6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600" spc="-10">
                <a:solidFill>
                  <a:srgbClr val="17375E"/>
                </a:solidFill>
                <a:latin typeface="Arial"/>
                <a:cs typeface="Arial"/>
              </a:rPr>
              <a:t>South</a:t>
            </a:r>
            <a:r>
              <a:rPr dirty="0" sz="1600" spc="-10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17375E"/>
                </a:solidFill>
                <a:latin typeface="Arial"/>
                <a:cs typeface="Arial"/>
              </a:rPr>
              <a:t>Africa's</a:t>
            </a:r>
            <a:r>
              <a:rPr dirty="0" sz="16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17375E"/>
                </a:solidFill>
                <a:latin typeface="Arial"/>
                <a:cs typeface="Arial"/>
              </a:rPr>
              <a:t>Strategic</a:t>
            </a:r>
            <a:r>
              <a:rPr dirty="0" sz="16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17375E"/>
                </a:solidFill>
                <a:latin typeface="Arial"/>
                <a:cs typeface="Arial"/>
              </a:rPr>
              <a:t>Groundwater</a:t>
            </a:r>
            <a:r>
              <a:rPr dirty="0" sz="1600" spc="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600" spc="-10">
                <a:solidFill>
                  <a:srgbClr val="17375E"/>
                </a:solidFill>
                <a:latin typeface="Arial"/>
                <a:cs typeface="Arial"/>
              </a:rPr>
              <a:t>Source</a:t>
            </a:r>
            <a:r>
              <a:rPr dirty="0" sz="1600" spc="-10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17375E"/>
                </a:solidFill>
                <a:latin typeface="Arial"/>
                <a:cs typeface="Arial"/>
              </a:rPr>
              <a:t>Areas</a:t>
            </a:r>
            <a:r>
              <a:rPr dirty="0" sz="16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600" spc="-10">
                <a:solidFill>
                  <a:srgbClr val="17375E"/>
                </a:solidFill>
                <a:latin typeface="Arial"/>
                <a:cs typeface="Arial"/>
              </a:rPr>
              <a:t>(SWSA-</a:t>
            </a:r>
            <a:r>
              <a:rPr dirty="0" sz="1600" spc="-25">
                <a:solidFill>
                  <a:srgbClr val="17375E"/>
                </a:solidFill>
                <a:latin typeface="Arial"/>
                <a:cs typeface="Arial"/>
              </a:rPr>
              <a:t>gw) </a:t>
            </a:r>
            <a:r>
              <a:rPr dirty="0" sz="1600">
                <a:solidFill>
                  <a:srgbClr val="17375E"/>
                </a:solidFill>
                <a:latin typeface="Arial"/>
                <a:cs typeface="Arial"/>
              </a:rPr>
              <a:t>Improve</a:t>
            </a:r>
            <a:r>
              <a:rPr dirty="0" sz="1600" spc="-1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17375E"/>
                </a:solidFill>
                <a:latin typeface="Arial"/>
                <a:cs typeface="Arial"/>
              </a:rPr>
              <a:t>the</a:t>
            </a:r>
            <a:r>
              <a:rPr dirty="0" sz="16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17375E"/>
                </a:solidFill>
                <a:latin typeface="Arial"/>
                <a:cs typeface="Arial"/>
              </a:rPr>
              <a:t>spatial</a:t>
            </a:r>
            <a:r>
              <a:rPr dirty="0" sz="16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17375E"/>
                </a:solidFill>
                <a:latin typeface="Arial"/>
                <a:cs typeface="Arial"/>
              </a:rPr>
              <a:t>accuracy</a:t>
            </a:r>
            <a:r>
              <a:rPr dirty="0" sz="16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600" spc="-10">
                <a:solidFill>
                  <a:srgbClr val="17375E"/>
                </a:solidFill>
                <a:latin typeface="Arial"/>
                <a:cs typeface="Arial"/>
              </a:rPr>
              <a:t>SWSA-</a:t>
            </a:r>
            <a:r>
              <a:rPr dirty="0" sz="1600">
                <a:solidFill>
                  <a:srgbClr val="17375E"/>
                </a:solidFill>
                <a:latin typeface="Arial"/>
                <a:cs typeface="Arial"/>
              </a:rPr>
              <a:t>gw</a:t>
            </a:r>
            <a:r>
              <a:rPr dirty="0" sz="16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17375E"/>
                </a:solidFill>
                <a:latin typeface="Arial"/>
                <a:cs typeface="Arial"/>
              </a:rPr>
              <a:t>for</a:t>
            </a:r>
            <a:r>
              <a:rPr dirty="0" sz="1600" spc="-10">
                <a:solidFill>
                  <a:srgbClr val="17375E"/>
                </a:solidFill>
                <a:latin typeface="Arial"/>
                <a:cs typeface="Arial"/>
              </a:rPr>
              <a:t> South</a:t>
            </a:r>
            <a:r>
              <a:rPr dirty="0" sz="1600" spc="-10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17375E"/>
                </a:solidFill>
                <a:latin typeface="Arial"/>
                <a:cs typeface="Arial"/>
              </a:rPr>
              <a:t>Africa</a:t>
            </a:r>
            <a:r>
              <a:rPr dirty="0" sz="16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17375E"/>
                </a:solidFill>
                <a:latin typeface="Arial"/>
                <a:cs typeface="Arial"/>
              </a:rPr>
              <a:t>and</a:t>
            </a:r>
            <a:r>
              <a:rPr dirty="0" sz="16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600" spc="-10">
                <a:solidFill>
                  <a:srgbClr val="17375E"/>
                </a:solidFill>
                <a:latin typeface="Arial"/>
                <a:cs typeface="Arial"/>
              </a:rPr>
              <a:t>refine </a:t>
            </a:r>
            <a:r>
              <a:rPr dirty="0" sz="1600">
                <a:solidFill>
                  <a:srgbClr val="17375E"/>
                </a:solidFill>
                <a:latin typeface="Arial"/>
                <a:cs typeface="Arial"/>
              </a:rPr>
              <a:t>delineations</a:t>
            </a:r>
            <a:r>
              <a:rPr dirty="0" sz="16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17375E"/>
                </a:solidFill>
                <a:latin typeface="Arial"/>
                <a:cs typeface="Arial"/>
              </a:rPr>
              <a:t>to</a:t>
            </a:r>
            <a:r>
              <a:rPr dirty="0" sz="1600" spc="-1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17375E"/>
                </a:solidFill>
                <a:latin typeface="Arial"/>
                <a:cs typeface="Arial"/>
              </a:rPr>
              <a:t>be</a:t>
            </a:r>
            <a:r>
              <a:rPr dirty="0" sz="16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600" spc="-10">
                <a:solidFill>
                  <a:srgbClr val="17375E"/>
                </a:solidFill>
                <a:latin typeface="Arial"/>
                <a:cs typeface="Arial"/>
              </a:rPr>
              <a:t>aquifer-specific.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600">
                <a:solidFill>
                  <a:srgbClr val="17375E"/>
                </a:solidFill>
                <a:latin typeface="Arial"/>
                <a:cs typeface="Arial"/>
              </a:rPr>
              <a:t>Guide</a:t>
            </a:r>
            <a:r>
              <a:rPr dirty="0" sz="16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17375E"/>
                </a:solidFill>
                <a:latin typeface="Arial"/>
                <a:cs typeface="Arial"/>
              </a:rPr>
              <a:t>management</a:t>
            </a:r>
            <a:r>
              <a:rPr dirty="0" sz="16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17375E"/>
                </a:solidFill>
                <a:latin typeface="Arial"/>
                <a:cs typeface="Arial"/>
              </a:rPr>
              <a:t>and</a:t>
            </a:r>
            <a:r>
              <a:rPr dirty="0" sz="1600" spc="-5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17375E"/>
                </a:solidFill>
                <a:latin typeface="Arial"/>
                <a:cs typeface="Arial"/>
              </a:rPr>
              <a:t>protective</a:t>
            </a:r>
            <a:r>
              <a:rPr dirty="0" sz="1600" spc="-6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600" spc="-10">
                <a:solidFill>
                  <a:srgbClr val="17375E"/>
                </a:solidFill>
                <a:latin typeface="Arial"/>
                <a:cs typeface="Arial"/>
              </a:rPr>
              <a:t>measures.</a:t>
            </a:r>
            <a:endParaRPr sz="1600">
              <a:latin typeface="Arial"/>
              <a:cs typeface="Arial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399084" y="3815918"/>
            <a:ext cx="1628775" cy="1732914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460375" indent="-26670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460375" algn="l"/>
              </a:tabLst>
            </a:pPr>
            <a:r>
              <a:rPr dirty="0" sz="1600" spc="-10" b="1">
                <a:solidFill>
                  <a:srgbClr val="17375E"/>
                </a:solidFill>
                <a:latin typeface="Arial"/>
                <a:cs typeface="Arial"/>
              </a:rPr>
              <a:t>Purpose: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85"/>
              </a:spcBef>
              <a:buClr>
                <a:srgbClr val="17375E"/>
              </a:buClr>
              <a:buFont typeface="Arial"/>
              <a:buChar char="•"/>
            </a:pP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u="sng" sz="1600" spc="-10" b="1">
                <a:solidFill>
                  <a:srgbClr val="548ED4"/>
                </a:solidFill>
                <a:uFill>
                  <a:solidFill>
                    <a:srgbClr val="548ED4"/>
                  </a:solidFill>
                </a:uFill>
                <a:latin typeface="Arial"/>
                <a:cs typeface="Arial"/>
              </a:rPr>
              <a:t>Implementation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80"/>
              </a:spcBef>
            </a:pPr>
            <a:endParaRPr sz="1600">
              <a:latin typeface="Arial"/>
              <a:cs typeface="Arial"/>
            </a:endParaRPr>
          </a:p>
          <a:p>
            <a:pPr marL="460375" indent="-286385">
              <a:lnSpc>
                <a:spcPct val="100000"/>
              </a:lnSpc>
              <a:buFont typeface="Arial"/>
              <a:buChar char="•"/>
              <a:tabLst>
                <a:tab pos="460375" algn="l"/>
              </a:tabLst>
            </a:pPr>
            <a:r>
              <a:rPr dirty="0" sz="1600" spc="-10" b="1">
                <a:solidFill>
                  <a:srgbClr val="17375E"/>
                </a:solidFill>
                <a:latin typeface="Arial"/>
                <a:cs typeface="Arial"/>
              </a:rPr>
              <a:t>Approach: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80"/>
              </a:spcBef>
              <a:buClr>
                <a:srgbClr val="17375E"/>
              </a:buClr>
              <a:buFont typeface="Arial"/>
              <a:buChar char="•"/>
            </a:pPr>
            <a:endParaRPr sz="1600">
              <a:latin typeface="Arial"/>
              <a:cs typeface="Arial"/>
            </a:endParaRPr>
          </a:p>
          <a:p>
            <a:pPr marL="460375" indent="-286385">
              <a:lnSpc>
                <a:spcPct val="100000"/>
              </a:lnSpc>
              <a:buFont typeface="Arial"/>
              <a:buChar char="•"/>
              <a:tabLst>
                <a:tab pos="460375" algn="l"/>
              </a:tabLst>
            </a:pPr>
            <a:r>
              <a:rPr dirty="0" sz="1600" spc="-10" b="1">
                <a:solidFill>
                  <a:srgbClr val="17375E"/>
                </a:solidFill>
                <a:latin typeface="Arial"/>
                <a:cs typeface="Arial"/>
              </a:rPr>
              <a:t>Framework:</a:t>
            </a:r>
            <a:endParaRPr sz="1600">
              <a:latin typeface="Arial"/>
              <a:cs typeface="Arial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2228214" y="4791836"/>
            <a:ext cx="6223635" cy="12446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243204">
              <a:lnSpc>
                <a:spcPct val="100000"/>
              </a:lnSpc>
              <a:spcBef>
                <a:spcPts val="95"/>
              </a:spcBef>
            </a:pPr>
            <a:r>
              <a:rPr dirty="0" sz="1600" spc="-80">
                <a:solidFill>
                  <a:srgbClr val="17375E"/>
                </a:solidFill>
                <a:latin typeface="Arial"/>
                <a:cs typeface="Arial"/>
              </a:rPr>
              <a:t>To</a:t>
            </a:r>
            <a:r>
              <a:rPr dirty="0" sz="16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17375E"/>
                </a:solidFill>
                <a:latin typeface="Arial"/>
                <a:cs typeface="Arial"/>
              </a:rPr>
              <a:t>facilitate</a:t>
            </a:r>
            <a:r>
              <a:rPr dirty="0" sz="1600" spc="-7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17375E"/>
                </a:solidFill>
                <a:latin typeface="Arial"/>
                <a:cs typeface="Arial"/>
              </a:rPr>
              <a:t>collaboration</a:t>
            </a:r>
            <a:r>
              <a:rPr dirty="0" sz="1600" spc="-6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17375E"/>
                </a:solidFill>
                <a:latin typeface="Arial"/>
                <a:cs typeface="Arial"/>
              </a:rPr>
              <a:t>among</a:t>
            </a:r>
            <a:r>
              <a:rPr dirty="0" sz="16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17375E"/>
                </a:solidFill>
                <a:latin typeface="Arial"/>
                <a:cs typeface="Arial"/>
              </a:rPr>
              <a:t>government</a:t>
            </a:r>
            <a:r>
              <a:rPr dirty="0" sz="16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17375E"/>
                </a:solidFill>
                <a:latin typeface="Arial"/>
                <a:cs typeface="Arial"/>
              </a:rPr>
              <a:t>and</a:t>
            </a:r>
            <a:r>
              <a:rPr dirty="0" sz="16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600" spc="-10">
                <a:solidFill>
                  <a:srgbClr val="17375E"/>
                </a:solidFill>
                <a:latin typeface="Arial"/>
                <a:cs typeface="Arial"/>
              </a:rPr>
              <a:t>non-government stakeholders.</a:t>
            </a:r>
            <a:endParaRPr sz="16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dirty="0" sz="1600">
                <a:solidFill>
                  <a:srgbClr val="17375E"/>
                </a:solidFill>
                <a:latin typeface="Arial"/>
                <a:cs typeface="Arial"/>
              </a:rPr>
              <a:t>Integrated</a:t>
            </a:r>
            <a:r>
              <a:rPr dirty="0" sz="16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17375E"/>
                </a:solidFill>
                <a:latin typeface="Arial"/>
                <a:cs typeface="Arial"/>
              </a:rPr>
              <a:t>Water</a:t>
            </a:r>
            <a:r>
              <a:rPr dirty="0" sz="1600" spc="-5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17375E"/>
                </a:solidFill>
                <a:latin typeface="Arial"/>
                <a:cs typeface="Arial"/>
              </a:rPr>
              <a:t>Resource</a:t>
            </a:r>
            <a:r>
              <a:rPr dirty="0" sz="16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17375E"/>
                </a:solidFill>
                <a:latin typeface="Arial"/>
                <a:cs typeface="Arial"/>
              </a:rPr>
              <a:t>Management</a:t>
            </a:r>
            <a:r>
              <a:rPr dirty="0" sz="16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17375E"/>
                </a:solidFill>
                <a:latin typeface="Arial"/>
                <a:cs typeface="Arial"/>
              </a:rPr>
              <a:t>(IWRM)</a:t>
            </a:r>
            <a:r>
              <a:rPr dirty="0" sz="16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17375E"/>
                </a:solidFill>
                <a:latin typeface="Arial"/>
                <a:cs typeface="Arial"/>
              </a:rPr>
              <a:t>as</a:t>
            </a:r>
            <a:r>
              <a:rPr dirty="0" sz="1600" spc="-5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17375E"/>
                </a:solidFill>
                <a:latin typeface="Arial"/>
                <a:cs typeface="Arial"/>
              </a:rPr>
              <a:t>per</a:t>
            </a:r>
            <a:r>
              <a:rPr dirty="0" sz="16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17375E"/>
                </a:solidFill>
                <a:latin typeface="Arial"/>
                <a:cs typeface="Arial"/>
              </a:rPr>
              <a:t>the</a:t>
            </a:r>
            <a:r>
              <a:rPr dirty="0" sz="1600" spc="-5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600" spc="-10">
                <a:solidFill>
                  <a:srgbClr val="17375E"/>
                </a:solidFill>
                <a:latin typeface="Arial"/>
                <a:cs typeface="Arial"/>
              </a:rPr>
              <a:t>National </a:t>
            </a:r>
            <a:r>
              <a:rPr dirty="0" sz="1600" spc="-20">
                <a:solidFill>
                  <a:srgbClr val="17375E"/>
                </a:solidFill>
                <a:latin typeface="Arial"/>
                <a:cs typeface="Arial"/>
              </a:rPr>
              <a:t>Water</a:t>
            </a:r>
            <a:r>
              <a:rPr dirty="0" sz="1600" spc="-9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17375E"/>
                </a:solidFill>
                <a:latin typeface="Arial"/>
                <a:cs typeface="Arial"/>
              </a:rPr>
              <a:t>Act</a:t>
            </a:r>
            <a:r>
              <a:rPr dirty="0" sz="1600" spc="-1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600" spc="-20">
                <a:solidFill>
                  <a:srgbClr val="17375E"/>
                </a:solidFill>
                <a:latin typeface="Arial"/>
                <a:cs typeface="Arial"/>
              </a:rPr>
              <a:t>(NWA;</a:t>
            </a:r>
            <a:r>
              <a:rPr dirty="0" sz="1600" spc="-9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17375E"/>
                </a:solidFill>
                <a:latin typeface="Arial"/>
                <a:cs typeface="Arial"/>
              </a:rPr>
              <a:t>Act</a:t>
            </a:r>
            <a:r>
              <a:rPr dirty="0" sz="16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17375E"/>
                </a:solidFill>
                <a:latin typeface="Arial"/>
                <a:cs typeface="Arial"/>
              </a:rPr>
              <a:t>No.</a:t>
            </a:r>
            <a:r>
              <a:rPr dirty="0" sz="16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17375E"/>
                </a:solidFill>
                <a:latin typeface="Arial"/>
                <a:cs typeface="Arial"/>
              </a:rPr>
              <a:t>36</a:t>
            </a:r>
            <a:r>
              <a:rPr dirty="0" sz="16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17375E"/>
                </a:solidFill>
                <a:latin typeface="Arial"/>
                <a:cs typeface="Arial"/>
              </a:rPr>
              <a:t>of</a:t>
            </a:r>
            <a:r>
              <a:rPr dirty="0" sz="1600" spc="-1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17375E"/>
                </a:solidFill>
                <a:latin typeface="Arial"/>
                <a:cs typeface="Arial"/>
              </a:rPr>
              <a:t>1998)</a:t>
            </a:r>
            <a:r>
              <a:rPr dirty="0" sz="16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17375E"/>
                </a:solidFill>
                <a:latin typeface="Arial"/>
                <a:cs typeface="Arial"/>
              </a:rPr>
              <a:t>and</a:t>
            </a:r>
            <a:r>
              <a:rPr dirty="0" sz="16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17375E"/>
                </a:solidFill>
                <a:latin typeface="Arial"/>
                <a:cs typeface="Arial"/>
              </a:rPr>
              <a:t>National</a:t>
            </a:r>
            <a:r>
              <a:rPr dirty="0" sz="16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17375E"/>
                </a:solidFill>
                <a:latin typeface="Arial"/>
                <a:cs typeface="Arial"/>
              </a:rPr>
              <a:t>Water</a:t>
            </a:r>
            <a:r>
              <a:rPr dirty="0" sz="1600" spc="-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600" spc="-10">
                <a:solidFill>
                  <a:srgbClr val="17375E"/>
                </a:solidFill>
                <a:latin typeface="Arial"/>
                <a:cs typeface="Arial"/>
              </a:rPr>
              <a:t>Recourse </a:t>
            </a:r>
            <a:r>
              <a:rPr dirty="0" sz="1600">
                <a:solidFill>
                  <a:srgbClr val="17375E"/>
                </a:solidFill>
                <a:latin typeface="Arial"/>
                <a:cs typeface="Arial"/>
              </a:rPr>
              <a:t>Strategy</a:t>
            </a:r>
            <a:r>
              <a:rPr dirty="0" sz="16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17375E"/>
                </a:solidFill>
                <a:latin typeface="Arial"/>
                <a:cs typeface="Arial"/>
              </a:rPr>
              <a:t>III</a:t>
            </a:r>
            <a:r>
              <a:rPr dirty="0" sz="16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17375E"/>
                </a:solidFill>
                <a:latin typeface="Arial"/>
                <a:cs typeface="Arial"/>
              </a:rPr>
              <a:t>(NWRS</a:t>
            </a:r>
            <a:r>
              <a:rPr dirty="0" sz="16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17375E"/>
                </a:solidFill>
                <a:latin typeface="Arial"/>
                <a:cs typeface="Arial"/>
              </a:rPr>
              <a:t>III,</a:t>
            </a:r>
            <a:r>
              <a:rPr dirty="0" sz="16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600" spc="-10">
                <a:solidFill>
                  <a:srgbClr val="17375E"/>
                </a:solidFill>
                <a:latin typeface="Arial"/>
                <a:cs typeface="Arial"/>
              </a:rPr>
              <a:t>2023).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9144000" cy="847725"/>
            <a:chOff x="0" y="0"/>
            <a:chExt cx="9144000" cy="84772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847674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380" y="109728"/>
              <a:ext cx="8413242" cy="454913"/>
            </a:xfrm>
            <a:prstGeom prst="rect">
              <a:avLst/>
            </a:prstGeom>
          </p:spPr>
        </p:pic>
      </p:grpSp>
      <p:pic>
        <p:nvPicPr>
          <p:cNvPr id="5" name="object 5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81854" y="3563073"/>
            <a:ext cx="3582543" cy="2533396"/>
          </a:xfrm>
          <a:prstGeom prst="rect">
            <a:avLst/>
          </a:prstGeom>
        </p:spPr>
      </p:pic>
      <p:graphicFrame>
        <p:nvGraphicFramePr>
          <p:cNvPr id="6" name="object 6" descr=""/>
          <p:cNvGraphicFramePr>
            <a:graphicFrameLocks noGrp="1"/>
          </p:cNvGraphicFramePr>
          <p:nvPr/>
        </p:nvGraphicFramePr>
        <p:xfrm>
          <a:off x="1049502" y="984440"/>
          <a:ext cx="7300595" cy="51117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07435"/>
                <a:gridCol w="3607435"/>
              </a:tblGrid>
              <a:tr h="25558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  <a:tr h="25558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59027" y="994028"/>
            <a:ext cx="3582542" cy="2533269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681854" y="993902"/>
            <a:ext cx="3582543" cy="2533269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59027" y="3563200"/>
            <a:ext cx="3582542" cy="2533269"/>
          </a:xfrm>
          <a:prstGeom prst="rect">
            <a:avLst/>
          </a:prstGeom>
        </p:spPr>
      </p:pic>
      <p:sp>
        <p:nvSpPr>
          <p:cNvPr id="10" name="object 10" descr=""/>
          <p:cNvSpPr txBox="1"/>
          <p:nvPr/>
        </p:nvSpPr>
        <p:spPr>
          <a:xfrm>
            <a:off x="487781" y="158623"/>
            <a:ext cx="8168640" cy="76517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REFINEMENT</a:t>
            </a:r>
            <a:r>
              <a:rPr dirty="0" sz="16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STRATEGIC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 GROUNDWATER</a:t>
            </a:r>
            <a:r>
              <a:rPr dirty="0" sz="1600" spc="-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SOURCE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AREAS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SOUTH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AFRICA</a:t>
            </a:r>
            <a:endParaRPr sz="1600">
              <a:latin typeface="Arial"/>
              <a:cs typeface="Arial"/>
            </a:endParaRPr>
          </a:p>
          <a:p>
            <a:pPr algn="ctr" marL="1270">
              <a:lnSpc>
                <a:spcPct val="100000"/>
              </a:lnSpc>
              <a:spcBef>
                <a:spcPts val="1745"/>
              </a:spcBef>
            </a:pPr>
            <a:r>
              <a:rPr dirty="0" sz="1800" b="1">
                <a:solidFill>
                  <a:srgbClr val="17375E"/>
                </a:solidFill>
                <a:latin typeface="Arial"/>
                <a:cs typeface="Arial"/>
              </a:rPr>
              <a:t>CURRENT</a:t>
            </a:r>
            <a:r>
              <a:rPr dirty="0" sz="1800" spc="-105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 spc="-40" b="1">
                <a:solidFill>
                  <a:srgbClr val="17375E"/>
                </a:solidFill>
                <a:latin typeface="Arial"/>
                <a:cs typeface="Arial"/>
              </a:rPr>
              <a:t>STATUS</a:t>
            </a:r>
            <a:r>
              <a:rPr dirty="0" sz="1800" spc="-8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 spc="-10" b="1">
                <a:solidFill>
                  <a:srgbClr val="17375E"/>
                </a:solidFill>
                <a:latin typeface="Arial"/>
                <a:cs typeface="Arial"/>
              </a:rPr>
              <a:t>SCORE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54559" rIns="0" bIns="0" rtlCol="0" vert="horz">
            <a:spAutoFit/>
          </a:bodyPr>
          <a:lstStyle/>
          <a:p>
            <a:pPr marL="45085">
              <a:lnSpc>
                <a:spcPts val="1650"/>
              </a:lnSpc>
            </a:pPr>
            <a:fld id="{81D60167-4931-47E6-BA6A-407CBD079E47}" type="slidenum">
              <a:rPr dirty="0" spc="-25"/>
              <a:t>27</a:t>
            </a:fld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9144000" cy="851535"/>
            <a:chOff x="0" y="0"/>
            <a:chExt cx="9144000" cy="85153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850976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380" y="109728"/>
              <a:ext cx="8413242" cy="454913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487781" y="158623"/>
            <a:ext cx="816864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REFINEMENT</a:t>
            </a:r>
            <a:r>
              <a:rPr dirty="0" sz="16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STRATEGIC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 GROUNDWATER</a:t>
            </a:r>
            <a:r>
              <a:rPr dirty="0" sz="1600" spc="-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SOURCE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AREAS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SOUTH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AFRICA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6" name="object 6" descr=""/>
          <p:cNvGrpSpPr/>
          <p:nvPr/>
        </p:nvGrpSpPr>
        <p:grpSpPr>
          <a:xfrm>
            <a:off x="1308353" y="902335"/>
            <a:ext cx="6668134" cy="5340985"/>
            <a:chOff x="1308353" y="902335"/>
            <a:chExt cx="6668134" cy="5340985"/>
          </a:xfrm>
        </p:grpSpPr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08353" y="902335"/>
              <a:ext cx="6222238" cy="3223260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88107" y="2748038"/>
              <a:ext cx="3424682" cy="3494659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5591301" y="3650627"/>
              <a:ext cx="1165860" cy="1047115"/>
            </a:xfrm>
            <a:custGeom>
              <a:avLst/>
              <a:gdLst/>
              <a:ahLst/>
              <a:cxnLst/>
              <a:rect l="l" t="t" r="r" b="b"/>
              <a:pathLst>
                <a:path w="1165859" h="1047114">
                  <a:moveTo>
                    <a:pt x="1165605" y="0"/>
                  </a:moveTo>
                  <a:lnTo>
                    <a:pt x="0" y="0"/>
                  </a:lnTo>
                  <a:lnTo>
                    <a:pt x="0" y="1046721"/>
                  </a:lnTo>
                  <a:lnTo>
                    <a:pt x="1165605" y="1046721"/>
                  </a:lnTo>
                  <a:lnTo>
                    <a:pt x="116560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5682742" y="3772788"/>
              <a:ext cx="2293620" cy="649605"/>
            </a:xfrm>
            <a:custGeom>
              <a:avLst/>
              <a:gdLst/>
              <a:ahLst/>
              <a:cxnLst/>
              <a:rect l="l" t="t" r="r" b="b"/>
              <a:pathLst>
                <a:path w="2293620" h="649604">
                  <a:moveTo>
                    <a:pt x="2267712" y="640080"/>
                  </a:moveTo>
                  <a:lnTo>
                    <a:pt x="0" y="640080"/>
                  </a:lnTo>
                  <a:lnTo>
                    <a:pt x="0" y="649224"/>
                  </a:lnTo>
                  <a:lnTo>
                    <a:pt x="2267712" y="649224"/>
                  </a:lnTo>
                  <a:lnTo>
                    <a:pt x="2267712" y="640080"/>
                  </a:lnTo>
                  <a:close/>
                </a:path>
                <a:path w="2293620" h="649604">
                  <a:moveTo>
                    <a:pt x="2293620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2293620" y="9144"/>
                  </a:lnTo>
                  <a:lnTo>
                    <a:pt x="229362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 descr=""/>
          <p:cNvSpPr txBox="1"/>
          <p:nvPr/>
        </p:nvSpPr>
        <p:spPr>
          <a:xfrm>
            <a:off x="5670930" y="3137662"/>
            <a:ext cx="2324100" cy="13061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5"/>
              </a:spcBef>
            </a:pPr>
            <a:r>
              <a:rPr dirty="0" u="sng" sz="1400" spc="-10" b="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6"/>
              </a:rPr>
              <a:t>https://www.dws.gov.za/we</a:t>
            </a:r>
            <a:r>
              <a:rPr dirty="0" sz="1400" spc="-10" b="1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 u="sng" sz="1400" spc="-10" b="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6"/>
              </a:rPr>
              <a:t>m/currentstudies/doc/Statu</a:t>
            </a:r>
            <a:r>
              <a:rPr dirty="0" sz="1400" spc="-10" b="1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 sz="1400" spc="-10" b="1">
                <a:solidFill>
                  <a:srgbClr val="0000FF"/>
                </a:solidFill>
                <a:latin typeface="Arial"/>
                <a:cs typeface="Arial"/>
                <a:hlinkClick r:id="rId6"/>
              </a:rPr>
              <a:t>s%20Quo%20SWSA_gw%2</a:t>
            </a:r>
            <a:r>
              <a:rPr dirty="0" sz="1400" spc="-10" b="1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 u="sng" sz="1400" spc="-10" b="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6"/>
              </a:rPr>
              <a:t>0Report.pdf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400" spc="-10" b="1">
                <a:solidFill>
                  <a:srgbClr val="0000FF"/>
                </a:solidFill>
                <a:latin typeface="Arial"/>
                <a:cs typeface="Arial"/>
                <a:hlinkClick r:id="rId7"/>
              </a:rPr>
              <a:t>https://www.dws.gov.za/we</a:t>
            </a:r>
            <a:endParaRPr sz="1400">
              <a:latin typeface="Arial"/>
              <a:cs typeface="Arial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5591302" y="4422013"/>
            <a:ext cx="1191260" cy="204470"/>
          </a:xfrm>
          <a:prstGeom prst="rect">
            <a:avLst/>
          </a:prstGeom>
          <a:solidFill>
            <a:srgbClr val="FFFFFF"/>
          </a:solidFill>
        </p:spPr>
        <p:txBody>
          <a:bodyPr wrap="square" lIns="0" tIns="8890" rIns="0" bIns="0" rtlCol="0" vert="horz">
            <a:spAutoFit/>
          </a:bodyPr>
          <a:lstStyle/>
          <a:p>
            <a:pPr marL="92075">
              <a:lnSpc>
                <a:spcPts val="1535"/>
              </a:lnSpc>
              <a:spcBef>
                <a:spcPts val="70"/>
              </a:spcBef>
            </a:pPr>
            <a:r>
              <a:rPr dirty="0" sz="1400" spc="-10" b="1">
                <a:solidFill>
                  <a:srgbClr val="0000FF"/>
                </a:solidFill>
                <a:latin typeface="Arial"/>
                <a:cs typeface="Arial"/>
                <a:hlinkClick r:id="rId7"/>
              </a:rPr>
              <a:t>m/currentstu</a:t>
            </a:r>
            <a:endParaRPr sz="1400">
              <a:latin typeface="Arial"/>
              <a:cs typeface="Arial"/>
            </a:endParaRPr>
          </a:p>
        </p:txBody>
      </p:sp>
      <p:sp>
        <p:nvSpPr>
          <p:cNvPr id="13" name="object 13" descr=""/>
          <p:cNvSpPr/>
          <p:nvPr/>
        </p:nvSpPr>
        <p:spPr>
          <a:xfrm>
            <a:off x="5682741" y="4626228"/>
            <a:ext cx="2295525" cy="9525"/>
          </a:xfrm>
          <a:custGeom>
            <a:avLst/>
            <a:gdLst/>
            <a:ahLst/>
            <a:cxnLst/>
            <a:rect l="l" t="t" r="r" b="b"/>
            <a:pathLst>
              <a:path w="2295525" h="9525">
                <a:moveTo>
                  <a:pt x="2295143" y="0"/>
                </a:moveTo>
                <a:lnTo>
                  <a:pt x="0" y="0"/>
                </a:lnTo>
                <a:lnTo>
                  <a:pt x="0" y="9144"/>
                </a:lnTo>
                <a:lnTo>
                  <a:pt x="2295143" y="9144"/>
                </a:lnTo>
                <a:lnTo>
                  <a:pt x="2295143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 txBox="1"/>
          <p:nvPr/>
        </p:nvSpPr>
        <p:spPr>
          <a:xfrm>
            <a:off x="6758609" y="4417517"/>
            <a:ext cx="1233805" cy="24002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spc="-10" b="1">
                <a:solidFill>
                  <a:srgbClr val="0000FF"/>
                </a:solidFill>
                <a:latin typeface="Arial"/>
                <a:cs typeface="Arial"/>
                <a:hlinkClick r:id="rId7"/>
              </a:rPr>
              <a:t>dies/doc/</a:t>
            </a:r>
            <a:r>
              <a:rPr dirty="0" sz="1400" spc="-10" b="1">
                <a:solidFill>
                  <a:srgbClr val="0000FF"/>
                </a:solidFill>
                <a:latin typeface="Arial"/>
                <a:cs typeface="Arial"/>
                <a:hlinkClick r:id="rId7"/>
              </a:rPr>
              <a:t>Appe</a:t>
            </a:r>
            <a:endParaRPr sz="1400">
              <a:latin typeface="Arial"/>
              <a:cs typeface="Arial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5670930" y="4631563"/>
            <a:ext cx="2316480" cy="4527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u="sng" sz="1400" spc="-10" b="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7"/>
              </a:rPr>
              <a:t>ndix_%2037%20SWSA_gw.</a:t>
            </a:r>
            <a:r>
              <a:rPr dirty="0" sz="1400" spc="-10" b="1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 u="sng" sz="1400" spc="-25" b="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7"/>
              </a:rPr>
              <a:t>pdf</a:t>
            </a:r>
            <a:endParaRPr sz="1400">
              <a:latin typeface="Arial"/>
              <a:cs typeface="Arial"/>
            </a:endParaRPr>
          </a:p>
        </p:txBody>
      </p:sp>
      <p:sp>
        <p:nvSpPr>
          <p:cNvPr id="16" name="object 16" descr=""/>
          <p:cNvSpPr/>
          <p:nvPr/>
        </p:nvSpPr>
        <p:spPr>
          <a:xfrm>
            <a:off x="2657220" y="3217278"/>
            <a:ext cx="2200910" cy="479425"/>
          </a:xfrm>
          <a:custGeom>
            <a:avLst/>
            <a:gdLst/>
            <a:ahLst/>
            <a:cxnLst/>
            <a:rect l="l" t="t" r="r" b="b"/>
            <a:pathLst>
              <a:path w="2200910" h="479425">
                <a:moveTo>
                  <a:pt x="0" y="479310"/>
                </a:moveTo>
                <a:lnTo>
                  <a:pt x="2200529" y="479310"/>
                </a:lnTo>
                <a:lnTo>
                  <a:pt x="2200529" y="0"/>
                </a:lnTo>
                <a:lnTo>
                  <a:pt x="0" y="0"/>
                </a:lnTo>
                <a:lnTo>
                  <a:pt x="0" y="479310"/>
                </a:lnTo>
                <a:close/>
              </a:path>
            </a:pathLst>
          </a:custGeom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 txBox="1"/>
          <p:nvPr/>
        </p:nvSpPr>
        <p:spPr>
          <a:xfrm>
            <a:off x="8764905" y="6285862"/>
            <a:ext cx="180975" cy="1822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spc="-25">
                <a:latin typeface="Arial"/>
                <a:cs typeface="Arial"/>
              </a:rPr>
              <a:t>31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19552" y="3223971"/>
            <a:ext cx="4105910" cy="3917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003E6B"/>
                </a:solidFill>
              </a:rPr>
              <a:t>DISCUSSION</a:t>
            </a:r>
            <a:r>
              <a:rPr dirty="0" sz="2400" spc="-40">
                <a:solidFill>
                  <a:srgbClr val="003E6B"/>
                </a:solidFill>
              </a:rPr>
              <a:t> </a:t>
            </a:r>
            <a:r>
              <a:rPr dirty="0" sz="2400">
                <a:solidFill>
                  <a:srgbClr val="003E6B"/>
                </a:solidFill>
              </a:rPr>
              <a:t>&amp;</a:t>
            </a:r>
            <a:r>
              <a:rPr dirty="0" sz="2400" spc="-55">
                <a:solidFill>
                  <a:srgbClr val="003E6B"/>
                </a:solidFill>
              </a:rPr>
              <a:t> </a:t>
            </a:r>
            <a:r>
              <a:rPr dirty="0" sz="2400" spc="-10">
                <a:solidFill>
                  <a:srgbClr val="003E6B"/>
                </a:solidFill>
              </a:rPr>
              <a:t>QUESTIONS</a:t>
            </a:r>
            <a:endParaRPr sz="2400"/>
          </a:p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9144000" cy="847725"/>
            <a:chOff x="0" y="0"/>
            <a:chExt cx="9144000" cy="847725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6014" y="306324"/>
              <a:ext cx="5646940" cy="103886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3999" cy="847674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3380" y="109728"/>
              <a:ext cx="8413242" cy="454913"/>
            </a:xfrm>
            <a:prstGeom prst="rect">
              <a:avLst/>
            </a:prstGeom>
          </p:spPr>
        </p:pic>
      </p:grpSp>
      <p:sp>
        <p:nvSpPr>
          <p:cNvPr id="7" name="object 7" descr=""/>
          <p:cNvSpPr txBox="1"/>
          <p:nvPr/>
        </p:nvSpPr>
        <p:spPr>
          <a:xfrm>
            <a:off x="487781" y="158623"/>
            <a:ext cx="816864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REFINEMENT</a:t>
            </a:r>
            <a:r>
              <a:rPr dirty="0" sz="16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STRATEGIC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 GROUNDWATER</a:t>
            </a:r>
            <a:r>
              <a:rPr dirty="0" sz="1600" spc="-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SOURCE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AREAS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SOUTH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AFRICA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dirty="0" spc="-25"/>
              <a:t>51</a:t>
            </a:fld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9144000" cy="3240405"/>
            <a:chOff x="0" y="0"/>
            <a:chExt cx="9144000" cy="324040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7" cy="3240404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380" y="246888"/>
              <a:ext cx="8413242" cy="454914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487781" y="295783"/>
            <a:ext cx="816864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REFINEMENT</a:t>
            </a:r>
            <a:r>
              <a:rPr dirty="0" sz="16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STRATEGIC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 GROUNDWATER</a:t>
            </a:r>
            <a:r>
              <a:rPr dirty="0" sz="1600" spc="-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SOURCE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AREAS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SOUTH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AFRICA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dirty="0" spc="-25"/>
              <a:t>51</a:t>
            </a:fld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735073" y="3223971"/>
            <a:ext cx="5676265" cy="3917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/>
              <a:t>REFINED </a:t>
            </a:r>
            <a:r>
              <a:rPr dirty="0" sz="2400" spc="-10"/>
              <a:t>METHODOLOGY</a:t>
            </a:r>
            <a:r>
              <a:rPr dirty="0" sz="2400" spc="-155"/>
              <a:t> </a:t>
            </a:r>
            <a:r>
              <a:rPr dirty="0" sz="2400" spc="-10"/>
              <a:t>APPROACH</a:t>
            </a:r>
            <a:endParaRPr sz="24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9144000" cy="847725"/>
            <a:chOff x="0" y="0"/>
            <a:chExt cx="9144000" cy="84772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847674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380" y="109728"/>
              <a:ext cx="8413242" cy="454913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487781" y="158623"/>
            <a:ext cx="816864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REFINEMENT</a:t>
            </a:r>
            <a:r>
              <a:rPr dirty="0" sz="16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STRATEGIC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 GROUNDWATER</a:t>
            </a:r>
            <a:r>
              <a:rPr dirty="0" sz="1600" spc="-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SOURCE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AREAS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SOUTH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AFRICA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72770" rIns="0" bIns="0" rtlCol="0" vert="horz">
            <a:spAutoFit/>
          </a:bodyPr>
          <a:lstStyle/>
          <a:p>
            <a:pPr marL="1024890">
              <a:lnSpc>
                <a:spcPct val="100000"/>
              </a:lnSpc>
              <a:spcBef>
                <a:spcPts val="100"/>
              </a:spcBef>
            </a:pPr>
            <a:r>
              <a:rPr dirty="0"/>
              <a:t>OBJECTIVES</a:t>
            </a:r>
            <a:r>
              <a:rPr dirty="0" spc="-15"/>
              <a:t> </a:t>
            </a:r>
            <a:r>
              <a:rPr dirty="0"/>
              <a:t>OF</a:t>
            </a:r>
            <a:r>
              <a:rPr dirty="0" spc="-15"/>
              <a:t> </a:t>
            </a:r>
            <a:r>
              <a:rPr dirty="0"/>
              <a:t>THE</a:t>
            </a:r>
            <a:r>
              <a:rPr dirty="0" spc="-20"/>
              <a:t> </a:t>
            </a:r>
            <a:r>
              <a:rPr dirty="0"/>
              <a:t>REFINED</a:t>
            </a:r>
            <a:r>
              <a:rPr dirty="0" spc="-10"/>
              <a:t> </a:t>
            </a:r>
            <a:r>
              <a:rPr dirty="0"/>
              <a:t>METHODOLOGY</a:t>
            </a:r>
            <a:r>
              <a:rPr dirty="0" spc="-55"/>
              <a:t> </a:t>
            </a:r>
            <a:r>
              <a:rPr dirty="0" spc="-10"/>
              <a:t>REPORT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31977" y="1265935"/>
            <a:ext cx="8077834" cy="940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 indent="-508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The</a:t>
            </a:r>
            <a:r>
              <a:rPr dirty="0" sz="12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objective</a:t>
            </a:r>
            <a:r>
              <a:rPr dirty="0" sz="12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of</a:t>
            </a:r>
            <a:r>
              <a:rPr dirty="0" sz="12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the</a:t>
            </a:r>
            <a:r>
              <a:rPr dirty="0" sz="12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Refined</a:t>
            </a:r>
            <a:r>
              <a:rPr dirty="0" sz="12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Methodology</a:t>
            </a:r>
            <a:r>
              <a:rPr dirty="0" sz="12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Report</a:t>
            </a:r>
            <a:r>
              <a:rPr dirty="0" sz="12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is</a:t>
            </a:r>
            <a:r>
              <a:rPr dirty="0" sz="12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to</a:t>
            </a:r>
            <a:r>
              <a:rPr dirty="0" sz="12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develop</a:t>
            </a:r>
            <a:r>
              <a:rPr dirty="0" sz="12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scientifically</a:t>
            </a:r>
            <a:r>
              <a:rPr dirty="0" sz="12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robust</a:t>
            </a:r>
            <a:r>
              <a:rPr dirty="0" sz="12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and</a:t>
            </a:r>
            <a:r>
              <a:rPr dirty="0" sz="12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defensible</a:t>
            </a:r>
            <a:r>
              <a:rPr dirty="0" sz="1200" spc="-5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approach</a:t>
            </a:r>
            <a:r>
              <a:rPr dirty="0" sz="1200" spc="-6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25">
                <a:solidFill>
                  <a:srgbClr val="17375E"/>
                </a:solidFill>
                <a:latin typeface="Arial"/>
                <a:cs typeface="Arial"/>
              </a:rPr>
              <a:t>for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identifying</a:t>
            </a:r>
            <a:r>
              <a:rPr dirty="0" sz="1200" spc="-5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SWSA-</a:t>
            </a:r>
            <a:r>
              <a:rPr dirty="0" sz="1200" spc="-35">
                <a:solidFill>
                  <a:srgbClr val="17375E"/>
                </a:solidFill>
                <a:latin typeface="Arial"/>
                <a:cs typeface="Arial"/>
              </a:rPr>
              <a:t>gw.</a:t>
            </a:r>
            <a:r>
              <a:rPr dirty="0" sz="12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This</a:t>
            </a:r>
            <a:r>
              <a:rPr dirty="0" sz="12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refined</a:t>
            </a:r>
            <a:r>
              <a:rPr dirty="0" sz="12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approach</a:t>
            </a:r>
            <a:r>
              <a:rPr dirty="0" sz="12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incorporates</a:t>
            </a:r>
            <a:r>
              <a:rPr dirty="0" sz="12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additional</a:t>
            </a:r>
            <a:r>
              <a:rPr dirty="0" sz="12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criteria,</a:t>
            </a:r>
            <a:r>
              <a:rPr dirty="0" sz="12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such</a:t>
            </a:r>
            <a:r>
              <a:rPr dirty="0" sz="12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as</a:t>
            </a:r>
            <a:r>
              <a:rPr dirty="0" sz="12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groundwater</a:t>
            </a:r>
            <a:r>
              <a:rPr dirty="0" sz="12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quality, transboundary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aquifer</a:t>
            </a:r>
            <a:r>
              <a:rPr dirty="0" sz="12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systems,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and</a:t>
            </a:r>
            <a:r>
              <a:rPr dirty="0" sz="12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potential</a:t>
            </a:r>
            <a:r>
              <a:rPr dirty="0" sz="12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groundwater</a:t>
            </a:r>
            <a:r>
              <a:rPr dirty="0" sz="12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contributions</a:t>
            </a:r>
            <a:r>
              <a:rPr dirty="0" sz="12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to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baseflow.</a:t>
            </a:r>
            <a:r>
              <a:rPr dirty="0" sz="12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It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also</a:t>
            </a:r>
            <a:r>
              <a:rPr dirty="0" sz="12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considers</a:t>
            </a:r>
            <a:r>
              <a:rPr dirty="0" sz="12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key</a:t>
            </a:r>
            <a:r>
              <a:rPr dirty="0" sz="12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components</a:t>
            </a:r>
            <a:r>
              <a:rPr dirty="0" sz="12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of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 groundwater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systems,</a:t>
            </a:r>
            <a:r>
              <a:rPr dirty="0" sz="12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including</a:t>
            </a:r>
            <a:r>
              <a:rPr dirty="0" sz="12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vulnerability</a:t>
            </a:r>
            <a:r>
              <a:rPr dirty="0" sz="12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to</a:t>
            </a:r>
            <a:r>
              <a:rPr dirty="0" sz="12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quantity</a:t>
            </a:r>
            <a:r>
              <a:rPr dirty="0" sz="12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and</a:t>
            </a:r>
            <a:r>
              <a:rPr dirty="0" sz="12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quality</a:t>
            </a:r>
            <a:r>
              <a:rPr dirty="0" sz="12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threats,</a:t>
            </a:r>
            <a:r>
              <a:rPr dirty="0" sz="12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surface-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groundwater</a:t>
            </a:r>
            <a:r>
              <a:rPr dirty="0" sz="12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interactions,</a:t>
            </a:r>
            <a:r>
              <a:rPr dirty="0" sz="12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hydraulic</a:t>
            </a:r>
            <a:r>
              <a:rPr dirty="0" sz="12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connectivity,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artesian</a:t>
            </a:r>
            <a:r>
              <a:rPr dirty="0" sz="12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conditions,</a:t>
            </a:r>
            <a:r>
              <a:rPr dirty="0" sz="12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recharge</a:t>
            </a:r>
            <a:r>
              <a:rPr dirty="0" sz="12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areas,</a:t>
            </a:r>
            <a:r>
              <a:rPr dirty="0" sz="12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storage</a:t>
            </a:r>
            <a:r>
              <a:rPr dirty="0" sz="12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capacity,</a:t>
            </a:r>
            <a:r>
              <a:rPr dirty="0" sz="12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and</a:t>
            </a:r>
            <a:r>
              <a:rPr dirty="0" sz="12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the</a:t>
            </a:r>
            <a:r>
              <a:rPr dirty="0" sz="12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broader</a:t>
            </a:r>
            <a:r>
              <a:rPr dirty="0" sz="12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environmental</a:t>
            </a:r>
            <a:r>
              <a:rPr dirty="0" sz="12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and</a:t>
            </a:r>
            <a:r>
              <a:rPr dirty="0" sz="12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socio-economic</a:t>
            </a:r>
            <a:r>
              <a:rPr dirty="0" sz="12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context.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4359402" y="2661030"/>
            <a:ext cx="3719829" cy="31356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b="1">
                <a:solidFill>
                  <a:srgbClr val="17375E"/>
                </a:solidFill>
                <a:latin typeface="Arial"/>
                <a:cs typeface="Arial"/>
              </a:rPr>
              <a:t>REPORT</a:t>
            </a:r>
            <a:r>
              <a:rPr dirty="0" sz="1200" spc="-3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17375E"/>
                </a:solidFill>
                <a:latin typeface="Arial"/>
                <a:cs typeface="Arial"/>
              </a:rPr>
              <a:t>STRUCTURE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Motivation</a:t>
            </a:r>
            <a:r>
              <a:rPr dirty="0" sz="1200" spc="-2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&amp;</a:t>
            </a:r>
            <a:r>
              <a:rPr dirty="0" sz="1200" spc="-5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Legislative</a:t>
            </a:r>
            <a:r>
              <a:rPr dirty="0" sz="1200" spc="-5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548ED4"/>
                </a:solidFill>
                <a:latin typeface="Arial"/>
                <a:cs typeface="Arial"/>
              </a:rPr>
              <a:t>Context</a:t>
            </a:r>
            <a:endParaRPr sz="1200">
              <a:latin typeface="Arial"/>
              <a:cs typeface="Arial"/>
            </a:endParaRPr>
          </a:p>
          <a:p>
            <a:pPr marL="375285" indent="-181610">
              <a:lnSpc>
                <a:spcPct val="100000"/>
              </a:lnSpc>
              <a:buChar char="•"/>
              <a:tabLst>
                <a:tab pos="375285" algn="l"/>
              </a:tabLst>
            </a:pP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Role</a:t>
            </a:r>
            <a:r>
              <a:rPr dirty="0" sz="12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of</a:t>
            </a:r>
            <a:r>
              <a:rPr dirty="0" sz="1200" spc="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SWSA-gw</a:t>
            </a:r>
            <a:r>
              <a:rPr dirty="0" sz="12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in</a:t>
            </a:r>
            <a:r>
              <a:rPr dirty="0" sz="1200" spc="-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South</a:t>
            </a:r>
            <a:r>
              <a:rPr dirty="0" sz="1200" spc="-8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Africa</a:t>
            </a:r>
            <a:endParaRPr sz="1200">
              <a:latin typeface="Arial"/>
              <a:cs typeface="Arial"/>
            </a:endParaRPr>
          </a:p>
          <a:p>
            <a:pPr marL="375285" indent="-181610">
              <a:lnSpc>
                <a:spcPct val="100000"/>
              </a:lnSpc>
              <a:buChar char="•"/>
              <a:tabLst>
                <a:tab pos="375285" algn="l"/>
              </a:tabLst>
            </a:pP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Key</a:t>
            </a:r>
            <a:r>
              <a:rPr dirty="0" sz="12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legislation:</a:t>
            </a:r>
            <a:r>
              <a:rPr dirty="0" sz="12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NWA</a:t>
            </a:r>
            <a:r>
              <a:rPr dirty="0" sz="1200" spc="-10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(1998)</a:t>
            </a:r>
            <a:r>
              <a:rPr dirty="0" sz="12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&amp;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NWRS</a:t>
            </a:r>
            <a:r>
              <a:rPr dirty="0" sz="12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III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 (2023)</a:t>
            </a:r>
            <a:endParaRPr sz="1200">
              <a:latin typeface="Arial"/>
              <a:cs typeface="Arial"/>
            </a:endParaRPr>
          </a:p>
          <a:p>
            <a:pPr marL="375285" indent="-181610">
              <a:lnSpc>
                <a:spcPct val="100000"/>
              </a:lnSpc>
              <a:buChar char="•"/>
              <a:tabLst>
                <a:tab pos="375285" algn="l"/>
              </a:tabLst>
            </a:pP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Why</a:t>
            </a:r>
            <a:r>
              <a:rPr dirty="0" sz="12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the</a:t>
            </a:r>
            <a:r>
              <a:rPr dirty="0" sz="12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SWSA-gw</a:t>
            </a:r>
            <a:r>
              <a:rPr dirty="0" sz="12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delineations</a:t>
            </a:r>
            <a:r>
              <a:rPr dirty="0" sz="12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are</a:t>
            </a:r>
            <a:r>
              <a:rPr dirty="0" sz="12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being</a:t>
            </a:r>
            <a:r>
              <a:rPr dirty="0" sz="12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refined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0"/>
              </a:spcBef>
              <a:buClr>
                <a:srgbClr val="17375E"/>
              </a:buClr>
              <a:buFont typeface="Arial"/>
              <a:buChar char="•"/>
            </a:pP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International</a:t>
            </a:r>
            <a:r>
              <a:rPr dirty="0" sz="1200" spc="-6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548ED4"/>
                </a:solidFill>
                <a:latin typeface="Arial"/>
                <a:cs typeface="Arial"/>
              </a:rPr>
              <a:t>Insights</a:t>
            </a:r>
            <a:endParaRPr sz="1200">
              <a:latin typeface="Arial"/>
              <a:cs typeface="Arial"/>
            </a:endParaRPr>
          </a:p>
          <a:p>
            <a:pPr marL="375285" indent="-181610">
              <a:lnSpc>
                <a:spcPct val="100000"/>
              </a:lnSpc>
              <a:buChar char="•"/>
              <a:tabLst>
                <a:tab pos="375285" algn="l"/>
              </a:tabLst>
            </a:pP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Conceptual</a:t>
            </a:r>
            <a:r>
              <a:rPr dirty="0" sz="12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&amp;</a:t>
            </a:r>
            <a:r>
              <a:rPr dirty="0" sz="1200" spc="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Methodological</a:t>
            </a:r>
            <a:r>
              <a:rPr dirty="0" sz="12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Frameworks</a:t>
            </a:r>
            <a:endParaRPr sz="1200">
              <a:latin typeface="Arial"/>
              <a:cs typeface="Arial"/>
            </a:endParaRPr>
          </a:p>
          <a:p>
            <a:pPr marL="375285" indent="-181610">
              <a:lnSpc>
                <a:spcPct val="100000"/>
              </a:lnSpc>
              <a:buChar char="•"/>
              <a:tabLst>
                <a:tab pos="375285" algn="l"/>
              </a:tabLst>
            </a:pP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Guiding</a:t>
            </a:r>
            <a:r>
              <a:rPr dirty="0" sz="12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Principles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5"/>
              </a:spcBef>
              <a:buClr>
                <a:srgbClr val="17375E"/>
              </a:buClr>
              <a:buFont typeface="Arial"/>
              <a:buChar char="•"/>
            </a:pP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Refined</a:t>
            </a:r>
            <a:r>
              <a:rPr dirty="0" sz="1200" spc="-35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548ED4"/>
                </a:solidFill>
                <a:latin typeface="Arial"/>
                <a:cs typeface="Arial"/>
              </a:rPr>
              <a:t>Methodology</a:t>
            </a:r>
            <a:endParaRPr sz="1200">
              <a:latin typeface="Arial"/>
              <a:cs typeface="Arial"/>
            </a:endParaRPr>
          </a:p>
          <a:p>
            <a:pPr marL="375285" indent="-181610">
              <a:lnSpc>
                <a:spcPct val="100000"/>
              </a:lnSpc>
              <a:buChar char="•"/>
              <a:tabLst>
                <a:tab pos="375285" algn="l"/>
              </a:tabLst>
            </a:pP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Definition</a:t>
            </a:r>
            <a:r>
              <a:rPr dirty="0" sz="12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of</a:t>
            </a:r>
            <a:r>
              <a:rPr dirty="0" sz="12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20">
                <a:solidFill>
                  <a:srgbClr val="17375E"/>
                </a:solidFill>
                <a:latin typeface="Arial"/>
                <a:cs typeface="Arial"/>
              </a:rPr>
              <a:t>SWSA</a:t>
            </a:r>
            <a:endParaRPr sz="1200">
              <a:latin typeface="Arial"/>
              <a:cs typeface="Arial"/>
            </a:endParaRPr>
          </a:p>
          <a:p>
            <a:pPr marL="375285" indent="-181610">
              <a:lnSpc>
                <a:spcPct val="100000"/>
              </a:lnSpc>
              <a:buChar char="•"/>
              <a:tabLst>
                <a:tab pos="375285" algn="l"/>
              </a:tabLst>
            </a:pP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Developing</a:t>
            </a:r>
            <a:r>
              <a:rPr dirty="0" sz="1200" spc="-5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the</a:t>
            </a:r>
            <a:r>
              <a:rPr dirty="0" sz="12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framework</a:t>
            </a:r>
            <a:endParaRPr sz="1200">
              <a:latin typeface="Arial"/>
              <a:cs typeface="Arial"/>
            </a:endParaRPr>
          </a:p>
          <a:p>
            <a:pPr marL="375285" indent="-181610">
              <a:lnSpc>
                <a:spcPct val="100000"/>
              </a:lnSpc>
              <a:buChar char="•"/>
              <a:tabLst>
                <a:tab pos="375285" algn="l"/>
              </a:tabLst>
            </a:pP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Data</a:t>
            </a:r>
            <a:r>
              <a:rPr dirty="0" sz="12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inputs</a:t>
            </a:r>
            <a:r>
              <a:rPr dirty="0" sz="12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&amp;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analytical</a:t>
            </a:r>
            <a:r>
              <a:rPr dirty="0" sz="12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techniques</a:t>
            </a:r>
            <a:endParaRPr sz="1200">
              <a:latin typeface="Arial"/>
              <a:cs typeface="Arial"/>
            </a:endParaRPr>
          </a:p>
          <a:p>
            <a:pPr marL="375285" indent="-181610">
              <a:lnSpc>
                <a:spcPct val="100000"/>
              </a:lnSpc>
              <a:buChar char="•"/>
              <a:tabLst>
                <a:tab pos="375285" algn="l"/>
              </a:tabLst>
            </a:pP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Criteria</a:t>
            </a:r>
            <a:r>
              <a:rPr dirty="0" sz="12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and</a:t>
            </a:r>
            <a:r>
              <a:rPr dirty="0" sz="12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threshold</a:t>
            </a:r>
            <a:r>
              <a:rPr dirty="0" sz="1200" spc="-6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establishment</a:t>
            </a:r>
            <a:endParaRPr sz="1200">
              <a:latin typeface="Arial"/>
              <a:cs typeface="Arial"/>
            </a:endParaRPr>
          </a:p>
          <a:p>
            <a:pPr marL="375285" indent="-181610">
              <a:lnSpc>
                <a:spcPct val="100000"/>
              </a:lnSpc>
              <a:buChar char="•"/>
              <a:tabLst>
                <a:tab pos="375285" algn="l"/>
              </a:tabLst>
            </a:pP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Iterations</a:t>
            </a:r>
            <a:r>
              <a:rPr dirty="0" sz="12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&amp;</a:t>
            </a:r>
            <a:r>
              <a:rPr dirty="0" sz="12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considerations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1042352" y="2483510"/>
            <a:ext cx="2526665" cy="3621404"/>
            <a:chOff x="1042352" y="2483510"/>
            <a:chExt cx="2526665" cy="3621404"/>
          </a:xfrm>
        </p:grpSpPr>
        <p:pic>
          <p:nvPicPr>
            <p:cNvPr id="10" name="object 10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5527" y="2486685"/>
              <a:ext cx="2520060" cy="3615054"/>
            </a:xfrm>
            <a:prstGeom prst="rect">
              <a:avLst/>
            </a:prstGeom>
          </p:spPr>
        </p:pic>
        <p:sp>
          <p:nvSpPr>
            <p:cNvPr id="11" name="object 11" descr=""/>
            <p:cNvSpPr/>
            <p:nvPr/>
          </p:nvSpPr>
          <p:spPr>
            <a:xfrm>
              <a:off x="1043939" y="2485097"/>
              <a:ext cx="2523490" cy="3618229"/>
            </a:xfrm>
            <a:custGeom>
              <a:avLst/>
              <a:gdLst/>
              <a:ahLst/>
              <a:cxnLst/>
              <a:rect l="l" t="t" r="r" b="b"/>
              <a:pathLst>
                <a:path w="2523490" h="3618229">
                  <a:moveTo>
                    <a:pt x="0" y="3618229"/>
                  </a:moveTo>
                  <a:lnTo>
                    <a:pt x="2523236" y="3618229"/>
                  </a:lnTo>
                  <a:lnTo>
                    <a:pt x="2523236" y="0"/>
                  </a:lnTo>
                  <a:lnTo>
                    <a:pt x="0" y="0"/>
                  </a:lnTo>
                  <a:lnTo>
                    <a:pt x="0" y="361822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dirty="0" spc="-25"/>
              <a:t>51</a:t>
            </a:fld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2004822" y="3223971"/>
            <a:ext cx="5133975" cy="7575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2400" spc="-25" b="1">
                <a:solidFill>
                  <a:srgbClr val="003E6B"/>
                </a:solidFill>
                <a:latin typeface="Arial"/>
                <a:cs typeface="Arial"/>
              </a:rPr>
              <a:t>UNPACKING</a:t>
            </a:r>
            <a:r>
              <a:rPr dirty="0" sz="2400" spc="-5" b="1">
                <a:solidFill>
                  <a:srgbClr val="003E6B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003E6B"/>
                </a:solidFill>
                <a:latin typeface="Arial"/>
                <a:cs typeface="Arial"/>
              </a:rPr>
              <a:t>THE</a:t>
            </a:r>
            <a:r>
              <a:rPr dirty="0" sz="2400" spc="-40" b="1">
                <a:solidFill>
                  <a:srgbClr val="003E6B"/>
                </a:solidFill>
                <a:latin typeface="Arial"/>
                <a:cs typeface="Arial"/>
              </a:rPr>
              <a:t> </a:t>
            </a:r>
            <a:r>
              <a:rPr dirty="0" sz="2400" spc="-10" b="1">
                <a:solidFill>
                  <a:srgbClr val="003E6B"/>
                </a:solidFill>
                <a:latin typeface="Arial"/>
                <a:cs typeface="Arial"/>
              </a:rPr>
              <a:t>SWSA-</a:t>
            </a:r>
            <a:r>
              <a:rPr dirty="0" sz="2400" b="1">
                <a:solidFill>
                  <a:srgbClr val="003E6B"/>
                </a:solidFill>
                <a:latin typeface="Arial"/>
                <a:cs typeface="Arial"/>
              </a:rPr>
              <a:t>GW</a:t>
            </a:r>
            <a:r>
              <a:rPr dirty="0" sz="2400" spc="-45" b="1">
                <a:solidFill>
                  <a:srgbClr val="003E6B"/>
                </a:solidFill>
                <a:latin typeface="Arial"/>
                <a:cs typeface="Arial"/>
              </a:rPr>
              <a:t> </a:t>
            </a:r>
            <a:r>
              <a:rPr dirty="0" sz="2400" spc="-10" b="1">
                <a:solidFill>
                  <a:srgbClr val="003E6B"/>
                </a:solidFill>
                <a:latin typeface="Arial"/>
                <a:cs typeface="Arial"/>
              </a:rPr>
              <a:t>(2018)</a:t>
            </a:r>
            <a:endParaRPr sz="2400">
              <a:latin typeface="Arial"/>
              <a:cs typeface="Arial"/>
            </a:endParaRPr>
          </a:p>
          <a:p>
            <a:pPr algn="ctr" marL="3175">
              <a:lnSpc>
                <a:spcPct val="100000"/>
              </a:lnSpc>
              <a:spcBef>
                <a:spcPts val="5"/>
              </a:spcBef>
            </a:pPr>
            <a:r>
              <a:rPr dirty="0" sz="2400" spc="-10" b="1">
                <a:solidFill>
                  <a:srgbClr val="003E6B"/>
                </a:solidFill>
                <a:latin typeface="Arial"/>
                <a:cs typeface="Arial"/>
              </a:rPr>
              <a:t>METHODOLOGY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9144000" cy="847725"/>
            <a:chOff x="0" y="0"/>
            <a:chExt cx="9144000" cy="847725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847674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380" y="109728"/>
              <a:ext cx="8413242" cy="454913"/>
            </a:xfrm>
            <a:prstGeom prst="rect">
              <a:avLst/>
            </a:prstGeom>
          </p:spPr>
        </p:pic>
      </p:grpSp>
      <p:sp>
        <p:nvSpPr>
          <p:cNvPr id="6" name="object 6" descr=""/>
          <p:cNvSpPr txBox="1"/>
          <p:nvPr/>
        </p:nvSpPr>
        <p:spPr>
          <a:xfrm>
            <a:off x="487781" y="158623"/>
            <a:ext cx="816864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REFINEMENT</a:t>
            </a:r>
            <a:r>
              <a:rPr dirty="0" sz="16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STRATEGIC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 GROUNDWATER</a:t>
            </a:r>
            <a:r>
              <a:rPr dirty="0" sz="1600" spc="-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SOURCE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AREAS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SOUTH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AFRICA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dirty="0" spc="-25"/>
              <a:t>51</a:t>
            </a:fld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9144000" cy="847725"/>
            <a:chOff x="0" y="0"/>
            <a:chExt cx="9144000" cy="84772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847674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380" y="109728"/>
              <a:ext cx="8413242" cy="454913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487781" y="158623"/>
            <a:ext cx="816864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REFINEMENT</a:t>
            </a:r>
            <a:r>
              <a:rPr dirty="0" sz="16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STRATEGIC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 GROUNDWATER</a:t>
            </a:r>
            <a:r>
              <a:rPr dirty="0" sz="1600" spc="-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SOURCE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AREAS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SOUTH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AFRICA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72770" rIns="0" bIns="0" rtlCol="0" vert="horz">
            <a:spAutoFit/>
          </a:bodyPr>
          <a:lstStyle/>
          <a:p>
            <a:pPr marL="1398270">
              <a:lnSpc>
                <a:spcPct val="100000"/>
              </a:lnSpc>
              <a:spcBef>
                <a:spcPts val="100"/>
              </a:spcBef>
            </a:pPr>
            <a:r>
              <a:rPr dirty="0" spc="-20"/>
              <a:t>UNPACKING</a:t>
            </a:r>
            <a:r>
              <a:rPr dirty="0"/>
              <a:t> THE</a:t>
            </a:r>
            <a:r>
              <a:rPr dirty="0" spc="-40"/>
              <a:t> </a:t>
            </a:r>
            <a:r>
              <a:rPr dirty="0" spc="-25"/>
              <a:t>SWSA-</a:t>
            </a:r>
            <a:r>
              <a:rPr dirty="0"/>
              <a:t>GW 2018</a:t>
            </a:r>
            <a:r>
              <a:rPr dirty="0" spc="-30"/>
              <a:t> </a:t>
            </a:r>
            <a:r>
              <a:rPr dirty="0" spc="-10"/>
              <a:t>METHODOLOGY</a:t>
            </a:r>
          </a:p>
        </p:txBody>
      </p:sp>
      <p:sp>
        <p:nvSpPr>
          <p:cNvPr id="7" name="object 7" descr=""/>
          <p:cNvSpPr/>
          <p:nvPr/>
        </p:nvSpPr>
        <p:spPr>
          <a:xfrm>
            <a:off x="5057013" y="1888489"/>
            <a:ext cx="2880360" cy="467995"/>
          </a:xfrm>
          <a:custGeom>
            <a:avLst/>
            <a:gdLst/>
            <a:ahLst/>
            <a:cxnLst/>
            <a:rect l="l" t="t" r="r" b="b"/>
            <a:pathLst>
              <a:path w="2880359" h="467994">
                <a:moveTo>
                  <a:pt x="0" y="467995"/>
                </a:moveTo>
                <a:lnTo>
                  <a:pt x="2879979" y="467995"/>
                </a:lnTo>
                <a:lnTo>
                  <a:pt x="2879979" y="0"/>
                </a:lnTo>
                <a:lnTo>
                  <a:pt x="0" y="0"/>
                </a:lnTo>
                <a:lnTo>
                  <a:pt x="0" y="467995"/>
                </a:lnTo>
                <a:close/>
              </a:path>
            </a:pathLst>
          </a:custGeom>
          <a:ln w="9525">
            <a:solidFill>
              <a:srgbClr val="17375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 txBox="1"/>
          <p:nvPr/>
        </p:nvSpPr>
        <p:spPr>
          <a:xfrm>
            <a:off x="5538342" y="1917319"/>
            <a:ext cx="192278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4450" marR="5080" indent="-32384">
              <a:lnSpc>
                <a:spcPct val="100000"/>
              </a:lnSpc>
              <a:spcBef>
                <a:spcPts val="100"/>
              </a:spcBef>
            </a:pPr>
            <a:r>
              <a:rPr dirty="0" sz="1200" spc="-10" b="1">
                <a:solidFill>
                  <a:srgbClr val="17375E"/>
                </a:solidFill>
                <a:latin typeface="Arial"/>
                <a:cs typeface="Arial"/>
              </a:rPr>
              <a:t>Hydrogeological</a:t>
            </a:r>
            <a:r>
              <a:rPr dirty="0" sz="1200" spc="1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17375E"/>
                </a:solidFill>
                <a:latin typeface="Arial"/>
                <a:cs typeface="Arial"/>
              </a:rPr>
              <a:t>Category </a:t>
            </a:r>
            <a:r>
              <a:rPr dirty="0" sz="1200" b="1">
                <a:solidFill>
                  <a:srgbClr val="17375E"/>
                </a:solidFill>
                <a:latin typeface="Arial"/>
                <a:cs typeface="Arial"/>
              </a:rPr>
              <a:t>&amp;</a:t>
            </a:r>
            <a:r>
              <a:rPr dirty="0" sz="1200" spc="-75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17375E"/>
                </a:solidFill>
                <a:latin typeface="Arial"/>
                <a:cs typeface="Arial"/>
              </a:rPr>
              <a:t>Associated</a:t>
            </a:r>
            <a:r>
              <a:rPr dirty="0" sz="1200" spc="-10" b="1">
                <a:solidFill>
                  <a:srgbClr val="17375E"/>
                </a:solidFill>
                <a:latin typeface="Arial"/>
                <a:cs typeface="Arial"/>
              </a:rPr>
              <a:t> Parameters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 descr=""/>
          <p:cNvSpPr/>
          <p:nvPr/>
        </p:nvSpPr>
        <p:spPr>
          <a:xfrm>
            <a:off x="5057013" y="2433192"/>
            <a:ext cx="2880360" cy="1523365"/>
          </a:xfrm>
          <a:custGeom>
            <a:avLst/>
            <a:gdLst/>
            <a:ahLst/>
            <a:cxnLst/>
            <a:rect l="l" t="t" r="r" b="b"/>
            <a:pathLst>
              <a:path w="2880359" h="1523364">
                <a:moveTo>
                  <a:pt x="0" y="467995"/>
                </a:moveTo>
                <a:lnTo>
                  <a:pt x="2879979" y="467995"/>
                </a:lnTo>
                <a:lnTo>
                  <a:pt x="2879979" y="0"/>
                </a:lnTo>
                <a:lnTo>
                  <a:pt x="0" y="0"/>
                </a:lnTo>
                <a:lnTo>
                  <a:pt x="0" y="467995"/>
                </a:lnTo>
                <a:close/>
              </a:path>
              <a:path w="2880359" h="1523364">
                <a:moveTo>
                  <a:pt x="0" y="995553"/>
                </a:moveTo>
                <a:lnTo>
                  <a:pt x="2879979" y="995553"/>
                </a:lnTo>
                <a:lnTo>
                  <a:pt x="2879979" y="527558"/>
                </a:lnTo>
                <a:lnTo>
                  <a:pt x="0" y="527558"/>
                </a:lnTo>
                <a:lnTo>
                  <a:pt x="0" y="995553"/>
                </a:lnTo>
                <a:close/>
              </a:path>
              <a:path w="2880359" h="1523364">
                <a:moveTo>
                  <a:pt x="0" y="1523238"/>
                </a:moveTo>
                <a:lnTo>
                  <a:pt x="2879979" y="1523238"/>
                </a:lnTo>
                <a:lnTo>
                  <a:pt x="2879979" y="1055243"/>
                </a:lnTo>
                <a:lnTo>
                  <a:pt x="0" y="1055243"/>
                </a:lnTo>
                <a:lnTo>
                  <a:pt x="0" y="1523238"/>
                </a:lnTo>
                <a:close/>
              </a:path>
            </a:pathLst>
          </a:custGeom>
          <a:ln w="9525">
            <a:solidFill>
              <a:srgbClr val="17375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 txBox="1"/>
          <p:nvPr/>
        </p:nvSpPr>
        <p:spPr>
          <a:xfrm>
            <a:off x="5638927" y="2462276"/>
            <a:ext cx="1715770" cy="12642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b="1">
                <a:solidFill>
                  <a:srgbClr val="17375E"/>
                </a:solidFill>
                <a:latin typeface="Arial"/>
                <a:cs typeface="Arial"/>
              </a:rPr>
              <a:t>Modelled</a:t>
            </a:r>
            <a:r>
              <a:rPr dirty="0" sz="1200" spc="-35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17375E"/>
                </a:solidFill>
                <a:latin typeface="Arial"/>
                <a:cs typeface="Arial"/>
              </a:rPr>
              <a:t>Data</a:t>
            </a:r>
            <a:r>
              <a:rPr dirty="0" sz="1200" spc="-75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17375E"/>
                </a:solidFill>
                <a:latin typeface="Arial"/>
                <a:cs typeface="Arial"/>
              </a:rPr>
              <a:t>Analysis </a:t>
            </a:r>
            <a:r>
              <a:rPr dirty="0" sz="1200" b="1">
                <a:solidFill>
                  <a:srgbClr val="17375E"/>
                </a:solidFill>
                <a:latin typeface="Arial"/>
                <a:cs typeface="Arial"/>
              </a:rPr>
              <a:t>&amp; </a:t>
            </a:r>
            <a:r>
              <a:rPr dirty="0" sz="1200" spc="-10" b="1">
                <a:solidFill>
                  <a:srgbClr val="17375E"/>
                </a:solidFill>
                <a:latin typeface="Arial"/>
                <a:cs typeface="Arial"/>
              </a:rPr>
              <a:t>Interpretation</a:t>
            </a:r>
            <a:endParaRPr sz="1200">
              <a:latin typeface="Arial"/>
              <a:cs typeface="Arial"/>
            </a:endParaRPr>
          </a:p>
          <a:p>
            <a:pPr algn="ctr" marL="2540">
              <a:lnSpc>
                <a:spcPct val="100000"/>
              </a:lnSpc>
              <a:spcBef>
                <a:spcPts val="1275"/>
              </a:spcBef>
            </a:pPr>
            <a:r>
              <a:rPr dirty="0" sz="1200" b="1">
                <a:solidFill>
                  <a:srgbClr val="17375E"/>
                </a:solidFill>
                <a:latin typeface="Arial"/>
                <a:cs typeface="Arial"/>
              </a:rPr>
              <a:t>Threshold</a:t>
            </a:r>
            <a:r>
              <a:rPr dirty="0" sz="1200" spc="-45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17375E"/>
                </a:solidFill>
                <a:latin typeface="Arial"/>
                <a:cs typeface="Arial"/>
              </a:rPr>
              <a:t>Testing</a:t>
            </a:r>
            <a:endParaRPr sz="1200">
              <a:latin typeface="Arial"/>
              <a:cs typeface="Arial"/>
            </a:endParaRPr>
          </a:p>
          <a:p>
            <a:pPr algn="ctr" marL="2540">
              <a:lnSpc>
                <a:spcPct val="100000"/>
              </a:lnSpc>
            </a:pPr>
            <a:r>
              <a:rPr dirty="0" sz="1200" b="1">
                <a:solidFill>
                  <a:srgbClr val="17375E"/>
                </a:solidFill>
                <a:latin typeface="Arial"/>
                <a:cs typeface="Arial"/>
              </a:rPr>
              <a:t>&amp;</a:t>
            </a:r>
            <a:r>
              <a:rPr dirty="0" sz="1200" spc="-25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17375E"/>
                </a:solidFill>
                <a:latin typeface="Arial"/>
                <a:cs typeface="Arial"/>
              </a:rPr>
              <a:t>Specialist</a:t>
            </a:r>
            <a:r>
              <a:rPr dirty="0" sz="1200" spc="-45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20" b="1">
                <a:solidFill>
                  <a:srgbClr val="17375E"/>
                </a:solidFill>
                <a:latin typeface="Arial"/>
                <a:cs typeface="Arial"/>
              </a:rPr>
              <a:t>Input</a:t>
            </a:r>
            <a:endParaRPr sz="1200">
              <a:latin typeface="Arial"/>
              <a:cs typeface="Arial"/>
            </a:endParaRPr>
          </a:p>
          <a:p>
            <a:pPr algn="ctr" marL="2540">
              <a:lnSpc>
                <a:spcPct val="100000"/>
              </a:lnSpc>
              <a:spcBef>
                <a:spcPts val="1275"/>
              </a:spcBef>
            </a:pPr>
            <a:r>
              <a:rPr dirty="0" sz="1200" b="1">
                <a:solidFill>
                  <a:srgbClr val="17375E"/>
                </a:solidFill>
                <a:latin typeface="Arial"/>
                <a:cs typeface="Arial"/>
              </a:rPr>
              <a:t>Criteria</a:t>
            </a:r>
            <a:r>
              <a:rPr dirty="0" sz="1200" spc="-6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25" b="1">
                <a:solidFill>
                  <a:srgbClr val="17375E"/>
                </a:solidFill>
                <a:latin typeface="Arial"/>
                <a:cs typeface="Arial"/>
              </a:rPr>
              <a:t>Set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1206969" y="1888489"/>
            <a:ext cx="2880360" cy="467995"/>
          </a:xfrm>
          <a:prstGeom prst="rect">
            <a:avLst/>
          </a:prstGeom>
          <a:ln w="9525">
            <a:solidFill>
              <a:srgbClr val="17375E"/>
            </a:solidFill>
          </a:ln>
        </p:spPr>
        <p:txBody>
          <a:bodyPr wrap="square" lIns="0" tIns="4127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25"/>
              </a:spcBef>
            </a:pPr>
            <a:r>
              <a:rPr dirty="0" sz="1200" b="1">
                <a:solidFill>
                  <a:srgbClr val="17375E"/>
                </a:solidFill>
                <a:latin typeface="Arial"/>
                <a:cs typeface="Arial"/>
              </a:rPr>
              <a:t>Grid</a:t>
            </a:r>
            <a:r>
              <a:rPr dirty="0" sz="1200" spc="-5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17375E"/>
                </a:solidFill>
                <a:latin typeface="Arial"/>
                <a:cs typeface="Arial"/>
              </a:rPr>
              <a:t>1</a:t>
            </a:r>
            <a:r>
              <a:rPr dirty="0" sz="1200" spc="-5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17375E"/>
                </a:solidFill>
                <a:latin typeface="Arial"/>
                <a:cs typeface="Arial"/>
              </a:rPr>
              <a:t>x</a:t>
            </a:r>
            <a:r>
              <a:rPr dirty="0" sz="1200" spc="-1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17375E"/>
                </a:solidFill>
                <a:latin typeface="Arial"/>
                <a:cs typeface="Arial"/>
              </a:rPr>
              <a:t>1</a:t>
            </a:r>
            <a:r>
              <a:rPr dirty="0" sz="1200" spc="-15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25" b="1">
                <a:solidFill>
                  <a:srgbClr val="17375E"/>
                </a:solidFill>
                <a:latin typeface="Arial"/>
                <a:cs typeface="Arial"/>
              </a:rPr>
              <a:t>km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1206969" y="1553705"/>
            <a:ext cx="2880360" cy="277495"/>
          </a:xfrm>
          <a:prstGeom prst="rect">
            <a:avLst/>
          </a:prstGeom>
          <a:solidFill>
            <a:srgbClr val="375F92"/>
          </a:solidFill>
          <a:ln w="9525">
            <a:solidFill>
              <a:srgbClr val="17375E"/>
            </a:solidFill>
          </a:ln>
        </p:spPr>
        <p:txBody>
          <a:bodyPr wrap="square" lIns="0" tIns="41275" rIns="0" bIns="0" rtlCol="0" vert="horz">
            <a:spAutoFit/>
          </a:bodyPr>
          <a:lstStyle/>
          <a:p>
            <a:pPr marL="594995">
              <a:lnSpc>
                <a:spcPct val="100000"/>
              </a:lnSpc>
              <a:spcBef>
                <a:spcPts val="325"/>
              </a:spcBef>
            </a:pPr>
            <a:r>
              <a:rPr dirty="0" sz="1200" spc="-30" b="1">
                <a:solidFill>
                  <a:srgbClr val="FFFFFF"/>
                </a:solidFill>
                <a:latin typeface="Arial"/>
                <a:cs typeface="Arial"/>
              </a:rPr>
              <a:t>SPATIAL</a:t>
            </a:r>
            <a:r>
              <a:rPr dirty="0" sz="1200" spc="-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FFFFFF"/>
                </a:solidFill>
                <a:latin typeface="Arial"/>
                <a:cs typeface="Arial"/>
              </a:rPr>
              <a:t>FRAMEWORK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5057013" y="1553705"/>
            <a:ext cx="2880360" cy="277495"/>
          </a:xfrm>
          <a:prstGeom prst="rect">
            <a:avLst/>
          </a:prstGeom>
          <a:solidFill>
            <a:srgbClr val="375F92"/>
          </a:solidFill>
          <a:ln w="9525">
            <a:solidFill>
              <a:srgbClr val="17375E"/>
            </a:solidFill>
          </a:ln>
        </p:spPr>
        <p:txBody>
          <a:bodyPr wrap="square" lIns="0" tIns="41275" rIns="0" bIns="0" rtlCol="0" vert="horz">
            <a:spAutoFit/>
          </a:bodyPr>
          <a:lstStyle/>
          <a:p>
            <a:pPr marL="425450">
              <a:lnSpc>
                <a:spcPct val="100000"/>
              </a:lnSpc>
              <a:spcBef>
                <a:spcPts val="325"/>
              </a:spcBef>
            </a:pPr>
            <a:r>
              <a:rPr dirty="0" sz="1200" spc="-25" b="1">
                <a:solidFill>
                  <a:srgbClr val="FFFFFF"/>
                </a:solidFill>
                <a:latin typeface="Arial"/>
                <a:cs typeface="Arial"/>
              </a:rPr>
              <a:t>EVALUATION</a:t>
            </a:r>
            <a:r>
              <a:rPr dirty="0" sz="1200" spc="-10" b="1">
                <a:solidFill>
                  <a:srgbClr val="FFFFFF"/>
                </a:solidFill>
                <a:latin typeface="Arial"/>
                <a:cs typeface="Arial"/>
              </a:rPr>
              <a:t> FRAMEWORK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4" name="object 14" descr=""/>
          <p:cNvGrpSpPr/>
          <p:nvPr/>
        </p:nvGrpSpPr>
        <p:grpSpPr>
          <a:xfrm>
            <a:off x="7680959" y="2183879"/>
            <a:ext cx="516890" cy="1517015"/>
            <a:chOff x="7680959" y="2183879"/>
            <a:chExt cx="516890" cy="1517015"/>
          </a:xfrm>
        </p:grpSpPr>
        <p:pic>
          <p:nvPicPr>
            <p:cNvPr id="15" name="object 1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90103" y="2183879"/>
              <a:ext cx="507492" cy="377964"/>
            </a:xfrm>
            <a:prstGeom prst="rect">
              <a:avLst/>
            </a:prstGeom>
          </p:spPr>
        </p:pic>
        <p:sp>
          <p:nvSpPr>
            <p:cNvPr id="16" name="object 16" descr=""/>
            <p:cNvSpPr/>
            <p:nvPr/>
          </p:nvSpPr>
          <p:spPr>
            <a:xfrm>
              <a:off x="7746999" y="2208656"/>
              <a:ext cx="397510" cy="285750"/>
            </a:xfrm>
            <a:custGeom>
              <a:avLst/>
              <a:gdLst/>
              <a:ahLst/>
              <a:cxnLst/>
              <a:rect l="l" t="t" r="r" b="b"/>
              <a:pathLst>
                <a:path w="397509" h="285750">
                  <a:moveTo>
                    <a:pt x="297815" y="0"/>
                  </a:moveTo>
                  <a:lnTo>
                    <a:pt x="99314" y="0"/>
                  </a:lnTo>
                  <a:lnTo>
                    <a:pt x="99314" y="142747"/>
                  </a:lnTo>
                  <a:lnTo>
                    <a:pt x="0" y="142747"/>
                  </a:lnTo>
                  <a:lnTo>
                    <a:pt x="198627" y="285495"/>
                  </a:lnTo>
                  <a:lnTo>
                    <a:pt x="397128" y="142747"/>
                  </a:lnTo>
                  <a:lnTo>
                    <a:pt x="297815" y="142747"/>
                  </a:lnTo>
                  <a:lnTo>
                    <a:pt x="297815" y="0"/>
                  </a:lnTo>
                  <a:close/>
                </a:path>
              </a:pathLst>
            </a:custGeom>
            <a:solidFill>
              <a:srgbClr val="B7DEE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7746999" y="2208656"/>
              <a:ext cx="397510" cy="285750"/>
            </a:xfrm>
            <a:custGeom>
              <a:avLst/>
              <a:gdLst/>
              <a:ahLst/>
              <a:cxnLst/>
              <a:rect l="l" t="t" r="r" b="b"/>
              <a:pathLst>
                <a:path w="397509" h="285750">
                  <a:moveTo>
                    <a:pt x="0" y="142747"/>
                  </a:moveTo>
                  <a:lnTo>
                    <a:pt x="99314" y="142747"/>
                  </a:lnTo>
                  <a:lnTo>
                    <a:pt x="99314" y="0"/>
                  </a:lnTo>
                  <a:lnTo>
                    <a:pt x="297815" y="0"/>
                  </a:lnTo>
                  <a:lnTo>
                    <a:pt x="297815" y="142747"/>
                  </a:lnTo>
                  <a:lnTo>
                    <a:pt x="397128" y="142747"/>
                  </a:lnTo>
                  <a:lnTo>
                    <a:pt x="198627" y="285495"/>
                  </a:lnTo>
                  <a:lnTo>
                    <a:pt x="0" y="142747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80959" y="2740113"/>
              <a:ext cx="507492" cy="376466"/>
            </a:xfrm>
            <a:prstGeom prst="rect">
              <a:avLst/>
            </a:prstGeom>
          </p:spPr>
        </p:pic>
        <p:sp>
          <p:nvSpPr>
            <p:cNvPr id="19" name="object 19" descr=""/>
            <p:cNvSpPr/>
            <p:nvPr/>
          </p:nvSpPr>
          <p:spPr>
            <a:xfrm>
              <a:off x="7738490" y="2764790"/>
              <a:ext cx="397510" cy="285750"/>
            </a:xfrm>
            <a:custGeom>
              <a:avLst/>
              <a:gdLst/>
              <a:ahLst/>
              <a:cxnLst/>
              <a:rect l="l" t="t" r="r" b="b"/>
              <a:pathLst>
                <a:path w="397509" h="285750">
                  <a:moveTo>
                    <a:pt x="297814" y="0"/>
                  </a:moveTo>
                  <a:lnTo>
                    <a:pt x="99313" y="0"/>
                  </a:lnTo>
                  <a:lnTo>
                    <a:pt x="99313" y="142748"/>
                  </a:lnTo>
                  <a:lnTo>
                    <a:pt x="0" y="142748"/>
                  </a:lnTo>
                  <a:lnTo>
                    <a:pt x="198500" y="285496"/>
                  </a:lnTo>
                  <a:lnTo>
                    <a:pt x="397128" y="142748"/>
                  </a:lnTo>
                  <a:lnTo>
                    <a:pt x="297814" y="142748"/>
                  </a:lnTo>
                  <a:lnTo>
                    <a:pt x="297814" y="0"/>
                  </a:lnTo>
                  <a:close/>
                </a:path>
              </a:pathLst>
            </a:custGeom>
            <a:solidFill>
              <a:srgbClr val="B7DEE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7738490" y="2764790"/>
              <a:ext cx="397510" cy="285750"/>
            </a:xfrm>
            <a:custGeom>
              <a:avLst/>
              <a:gdLst/>
              <a:ahLst/>
              <a:cxnLst/>
              <a:rect l="l" t="t" r="r" b="b"/>
              <a:pathLst>
                <a:path w="397509" h="285750">
                  <a:moveTo>
                    <a:pt x="0" y="142748"/>
                  </a:moveTo>
                  <a:lnTo>
                    <a:pt x="99313" y="142748"/>
                  </a:lnTo>
                  <a:lnTo>
                    <a:pt x="99313" y="0"/>
                  </a:lnTo>
                  <a:lnTo>
                    <a:pt x="297814" y="0"/>
                  </a:lnTo>
                  <a:lnTo>
                    <a:pt x="297814" y="142748"/>
                  </a:lnTo>
                  <a:lnTo>
                    <a:pt x="397128" y="142748"/>
                  </a:lnTo>
                  <a:lnTo>
                    <a:pt x="198500" y="285496"/>
                  </a:lnTo>
                  <a:lnTo>
                    <a:pt x="0" y="142748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1" name="object 21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680959" y="3322307"/>
              <a:ext cx="507492" cy="377964"/>
            </a:xfrm>
            <a:prstGeom prst="rect">
              <a:avLst/>
            </a:prstGeom>
          </p:spPr>
        </p:pic>
        <p:sp>
          <p:nvSpPr>
            <p:cNvPr id="22" name="object 22" descr=""/>
            <p:cNvSpPr/>
            <p:nvPr/>
          </p:nvSpPr>
          <p:spPr>
            <a:xfrm>
              <a:off x="7738490" y="3347338"/>
              <a:ext cx="397510" cy="285750"/>
            </a:xfrm>
            <a:custGeom>
              <a:avLst/>
              <a:gdLst/>
              <a:ahLst/>
              <a:cxnLst/>
              <a:rect l="l" t="t" r="r" b="b"/>
              <a:pathLst>
                <a:path w="397509" h="285750">
                  <a:moveTo>
                    <a:pt x="297814" y="0"/>
                  </a:moveTo>
                  <a:lnTo>
                    <a:pt x="99313" y="0"/>
                  </a:lnTo>
                  <a:lnTo>
                    <a:pt x="99313" y="142748"/>
                  </a:lnTo>
                  <a:lnTo>
                    <a:pt x="0" y="142748"/>
                  </a:lnTo>
                  <a:lnTo>
                    <a:pt x="198500" y="285496"/>
                  </a:lnTo>
                  <a:lnTo>
                    <a:pt x="397128" y="142748"/>
                  </a:lnTo>
                  <a:lnTo>
                    <a:pt x="297814" y="142748"/>
                  </a:lnTo>
                  <a:lnTo>
                    <a:pt x="297814" y="0"/>
                  </a:lnTo>
                  <a:close/>
                </a:path>
              </a:pathLst>
            </a:custGeom>
            <a:solidFill>
              <a:srgbClr val="B7DEE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7738490" y="3347338"/>
              <a:ext cx="397510" cy="285750"/>
            </a:xfrm>
            <a:custGeom>
              <a:avLst/>
              <a:gdLst/>
              <a:ahLst/>
              <a:cxnLst/>
              <a:rect l="l" t="t" r="r" b="b"/>
              <a:pathLst>
                <a:path w="397509" h="285750">
                  <a:moveTo>
                    <a:pt x="0" y="142748"/>
                  </a:moveTo>
                  <a:lnTo>
                    <a:pt x="99313" y="142748"/>
                  </a:lnTo>
                  <a:lnTo>
                    <a:pt x="99313" y="0"/>
                  </a:lnTo>
                  <a:lnTo>
                    <a:pt x="297814" y="0"/>
                  </a:lnTo>
                  <a:lnTo>
                    <a:pt x="297814" y="142748"/>
                  </a:lnTo>
                  <a:lnTo>
                    <a:pt x="397128" y="142748"/>
                  </a:lnTo>
                  <a:lnTo>
                    <a:pt x="198500" y="285496"/>
                  </a:lnTo>
                  <a:lnTo>
                    <a:pt x="0" y="142748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 descr=""/>
          <p:cNvSpPr txBox="1"/>
          <p:nvPr/>
        </p:nvSpPr>
        <p:spPr>
          <a:xfrm>
            <a:off x="1206969" y="4350588"/>
            <a:ext cx="6730365" cy="1754505"/>
          </a:xfrm>
          <a:prstGeom prst="rect">
            <a:avLst/>
          </a:prstGeom>
          <a:solidFill>
            <a:srgbClr val="DBEDF4"/>
          </a:solidFill>
          <a:ln w="9525">
            <a:solidFill>
              <a:srgbClr val="17375E"/>
            </a:solidFill>
          </a:ln>
        </p:spPr>
        <p:txBody>
          <a:bodyPr wrap="square" lIns="0" tIns="41910" rIns="0" bIns="0" rtlCol="0" vert="horz">
            <a:spAutoFit/>
          </a:bodyPr>
          <a:lstStyle/>
          <a:p>
            <a:pPr marL="647700">
              <a:lnSpc>
                <a:spcPct val="100000"/>
              </a:lnSpc>
              <a:spcBef>
                <a:spcPts val="330"/>
              </a:spcBef>
            </a:pPr>
            <a:r>
              <a:rPr dirty="0" sz="1200" b="1">
                <a:solidFill>
                  <a:srgbClr val="17375E"/>
                </a:solidFill>
                <a:latin typeface="Arial"/>
                <a:cs typeface="Arial"/>
              </a:rPr>
              <a:t>The</a:t>
            </a:r>
            <a:r>
              <a:rPr dirty="0" sz="1200" spc="-3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17375E"/>
                </a:solidFill>
                <a:latin typeface="Arial"/>
                <a:cs typeface="Arial"/>
              </a:rPr>
              <a:t>2018</a:t>
            </a:r>
            <a:r>
              <a:rPr dirty="0" sz="1200" spc="-55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17375E"/>
                </a:solidFill>
                <a:latin typeface="Arial"/>
                <a:cs typeface="Arial"/>
              </a:rPr>
              <a:t>SWSA-</a:t>
            </a:r>
            <a:r>
              <a:rPr dirty="0" sz="1200" b="1">
                <a:solidFill>
                  <a:srgbClr val="17375E"/>
                </a:solidFill>
                <a:latin typeface="Arial"/>
                <a:cs typeface="Arial"/>
              </a:rPr>
              <a:t>gw</a:t>
            </a:r>
            <a:r>
              <a:rPr dirty="0" sz="1200" spc="5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17375E"/>
                </a:solidFill>
                <a:latin typeface="Arial"/>
                <a:cs typeface="Arial"/>
              </a:rPr>
              <a:t>methodology</a:t>
            </a:r>
            <a:r>
              <a:rPr dirty="0" sz="1200" spc="-5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17375E"/>
                </a:solidFill>
                <a:latin typeface="Arial"/>
                <a:cs typeface="Arial"/>
              </a:rPr>
              <a:t>is</a:t>
            </a:r>
            <a:r>
              <a:rPr dirty="0" sz="1200" spc="-3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17375E"/>
                </a:solidFill>
                <a:latin typeface="Arial"/>
                <a:cs typeface="Arial"/>
              </a:rPr>
              <a:t>structured</a:t>
            </a:r>
            <a:r>
              <a:rPr dirty="0" sz="1200" spc="-4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17375E"/>
                </a:solidFill>
                <a:latin typeface="Arial"/>
                <a:cs typeface="Arial"/>
              </a:rPr>
              <a:t>around</a:t>
            </a:r>
            <a:r>
              <a:rPr dirty="0" sz="1200" spc="-2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17375E"/>
                </a:solidFill>
                <a:latin typeface="Arial"/>
                <a:cs typeface="Arial"/>
              </a:rPr>
              <a:t>2</a:t>
            </a:r>
            <a:r>
              <a:rPr dirty="0" sz="1200" spc="-35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17375E"/>
                </a:solidFill>
                <a:latin typeface="Arial"/>
                <a:cs typeface="Arial"/>
              </a:rPr>
              <a:t>core</a:t>
            </a:r>
            <a:r>
              <a:rPr dirty="0" sz="1200" spc="-45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17375E"/>
                </a:solidFill>
                <a:latin typeface="Arial"/>
                <a:cs typeface="Arial"/>
              </a:rPr>
              <a:t>components: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200">
              <a:latin typeface="Arial"/>
              <a:cs typeface="Arial"/>
            </a:endParaRPr>
          </a:p>
          <a:p>
            <a:pPr marL="320040" indent="-228600">
              <a:lnSpc>
                <a:spcPct val="100000"/>
              </a:lnSpc>
              <a:buAutoNum type="arabicParenR"/>
              <a:tabLst>
                <a:tab pos="320040" algn="l"/>
              </a:tabLst>
            </a:pP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The</a:t>
            </a:r>
            <a:r>
              <a:rPr dirty="0" sz="1200" spc="20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Spatial</a:t>
            </a:r>
            <a:r>
              <a:rPr dirty="0" sz="1200" spc="20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Framework</a:t>
            </a:r>
            <a:r>
              <a:rPr dirty="0" sz="1200" spc="19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applies</a:t>
            </a:r>
            <a:r>
              <a:rPr dirty="0" sz="1200" spc="19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</a:t>
            </a:r>
            <a:r>
              <a:rPr dirty="0" sz="1200" spc="19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uniform</a:t>
            </a:r>
            <a:r>
              <a:rPr dirty="0" sz="1200" spc="19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1</a:t>
            </a:r>
            <a:r>
              <a:rPr dirty="0" sz="1200" spc="20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km</a:t>
            </a:r>
            <a:r>
              <a:rPr dirty="0" sz="1200" spc="204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x</a:t>
            </a:r>
            <a:r>
              <a:rPr dirty="0" sz="1200" spc="19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1</a:t>
            </a:r>
            <a:r>
              <a:rPr dirty="0" sz="1200" spc="20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km</a:t>
            </a:r>
            <a:r>
              <a:rPr dirty="0" sz="1200" spc="204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grid</a:t>
            </a:r>
            <a:r>
              <a:rPr dirty="0" sz="1200" spc="20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to</a:t>
            </a:r>
            <a:r>
              <a:rPr dirty="0" sz="1200" spc="19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ensure</a:t>
            </a:r>
            <a:r>
              <a:rPr dirty="0" sz="1200" spc="20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consistent</a:t>
            </a:r>
            <a:r>
              <a:rPr dirty="0" sz="1200" spc="19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spatial</a:t>
            </a:r>
            <a:endParaRPr sz="1200">
              <a:latin typeface="Arial"/>
              <a:cs typeface="Arial"/>
            </a:endParaRPr>
          </a:p>
          <a:p>
            <a:pPr marL="320040">
              <a:lnSpc>
                <a:spcPct val="100000"/>
              </a:lnSpc>
              <a:spcBef>
                <a:spcPts val="5"/>
              </a:spcBef>
            </a:pP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resolution</a:t>
            </a:r>
            <a:r>
              <a:rPr dirty="0" sz="12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across</a:t>
            </a:r>
            <a:r>
              <a:rPr dirty="0" sz="12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the</a:t>
            </a:r>
            <a:r>
              <a:rPr dirty="0" sz="12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study</a:t>
            </a:r>
            <a:r>
              <a:rPr dirty="0" sz="12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20">
                <a:solidFill>
                  <a:srgbClr val="17375E"/>
                </a:solidFill>
                <a:latin typeface="Arial"/>
                <a:cs typeface="Arial"/>
              </a:rPr>
              <a:t>area.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200">
              <a:latin typeface="Arial"/>
              <a:cs typeface="Arial"/>
            </a:endParaRPr>
          </a:p>
          <a:p>
            <a:pPr algn="just" marL="320040" marR="81280" indent="-228600">
              <a:lnSpc>
                <a:spcPct val="100000"/>
              </a:lnSpc>
              <a:spcBef>
                <a:spcPts val="5"/>
              </a:spcBef>
              <a:buAutoNum type="arabicParenR" startAt="2"/>
              <a:tabLst>
                <a:tab pos="320040" algn="l"/>
              </a:tabLst>
            </a:pP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The</a:t>
            </a:r>
            <a:r>
              <a:rPr dirty="0" sz="1200" spc="85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Evaluation</a:t>
            </a:r>
            <a:r>
              <a:rPr dirty="0" sz="1200" spc="10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Framework</a:t>
            </a:r>
            <a:r>
              <a:rPr dirty="0" sz="1200" spc="8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follows</a:t>
            </a:r>
            <a:r>
              <a:rPr dirty="0" sz="1200" spc="9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</a:t>
            </a:r>
            <a:r>
              <a:rPr dirty="0" sz="1200" spc="9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stepwise</a:t>
            </a:r>
            <a:r>
              <a:rPr dirty="0" sz="1200" spc="8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process,</a:t>
            </a:r>
            <a:r>
              <a:rPr dirty="0" sz="1200" spc="9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beginning</a:t>
            </a:r>
            <a:r>
              <a:rPr dirty="0" sz="1200" spc="8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with</a:t>
            </a:r>
            <a:r>
              <a:rPr dirty="0" sz="1200" spc="9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the</a:t>
            </a:r>
            <a:r>
              <a:rPr dirty="0" sz="1200" spc="9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identification</a:t>
            </a:r>
            <a:r>
              <a:rPr dirty="0" sz="1200" spc="9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25">
                <a:solidFill>
                  <a:srgbClr val="17375E"/>
                </a:solidFill>
                <a:latin typeface="Arial"/>
                <a:cs typeface="Arial"/>
              </a:rPr>
              <a:t>of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relevant</a:t>
            </a:r>
            <a:r>
              <a:rPr dirty="0" sz="1200" spc="170">
                <a:solidFill>
                  <a:srgbClr val="17375E"/>
                </a:solidFill>
                <a:latin typeface="Arial"/>
                <a:cs typeface="Arial"/>
              </a:rPr>
              <a:t> 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hydrogeological</a:t>
            </a:r>
            <a:r>
              <a:rPr dirty="0" sz="1200" spc="18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categories</a:t>
            </a:r>
            <a:r>
              <a:rPr dirty="0" sz="1200" spc="17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and</a:t>
            </a:r>
            <a:r>
              <a:rPr dirty="0" sz="1200" spc="17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subcategories.</a:t>
            </a:r>
            <a:r>
              <a:rPr dirty="0" sz="1200" spc="16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This</a:t>
            </a:r>
            <a:r>
              <a:rPr dirty="0" sz="1200" spc="17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is</a:t>
            </a:r>
            <a:r>
              <a:rPr dirty="0" sz="1200" spc="16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followed</a:t>
            </a:r>
            <a:r>
              <a:rPr dirty="0" sz="1200" spc="18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by</a:t>
            </a:r>
            <a:r>
              <a:rPr dirty="0" sz="1200" spc="16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modelled</a:t>
            </a:r>
            <a:r>
              <a:rPr dirty="0" sz="1200" spc="17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20">
                <a:solidFill>
                  <a:srgbClr val="17375E"/>
                </a:solidFill>
                <a:latin typeface="Arial"/>
                <a:cs typeface="Arial"/>
              </a:rPr>
              <a:t>data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analysis</a:t>
            </a:r>
            <a:r>
              <a:rPr dirty="0" sz="1200" spc="110">
                <a:solidFill>
                  <a:srgbClr val="17375E"/>
                </a:solidFill>
                <a:latin typeface="Arial"/>
                <a:cs typeface="Arial"/>
              </a:rPr>
              <a:t> 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and</a:t>
            </a:r>
            <a:r>
              <a:rPr dirty="0" sz="1200" spc="110">
                <a:solidFill>
                  <a:srgbClr val="17375E"/>
                </a:solidFill>
                <a:latin typeface="Arial"/>
                <a:cs typeface="Arial"/>
              </a:rPr>
              <a:t> 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interpretation,</a:t>
            </a:r>
            <a:r>
              <a:rPr dirty="0" sz="1200" spc="114">
                <a:solidFill>
                  <a:srgbClr val="17375E"/>
                </a:solidFill>
                <a:latin typeface="Arial"/>
                <a:cs typeface="Arial"/>
              </a:rPr>
              <a:t> 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which</a:t>
            </a:r>
            <a:r>
              <a:rPr dirty="0" sz="1200" spc="114">
                <a:solidFill>
                  <a:srgbClr val="17375E"/>
                </a:solidFill>
                <a:latin typeface="Arial"/>
                <a:cs typeface="Arial"/>
              </a:rPr>
              <a:t> 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informs</a:t>
            </a:r>
            <a:r>
              <a:rPr dirty="0" sz="1200" spc="105">
                <a:solidFill>
                  <a:srgbClr val="17375E"/>
                </a:solidFill>
                <a:latin typeface="Arial"/>
                <a:cs typeface="Arial"/>
              </a:rPr>
              <a:t> 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threshold</a:t>
            </a:r>
            <a:r>
              <a:rPr dirty="0" sz="1200" spc="114">
                <a:solidFill>
                  <a:srgbClr val="17375E"/>
                </a:solidFill>
                <a:latin typeface="Arial"/>
                <a:cs typeface="Arial"/>
              </a:rPr>
              <a:t> 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testing,</a:t>
            </a:r>
            <a:r>
              <a:rPr dirty="0" sz="1200" spc="105">
                <a:solidFill>
                  <a:srgbClr val="17375E"/>
                </a:solidFill>
                <a:latin typeface="Arial"/>
                <a:cs typeface="Arial"/>
              </a:rPr>
              <a:t> 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and</a:t>
            </a:r>
            <a:r>
              <a:rPr dirty="0" sz="1200" spc="114">
                <a:solidFill>
                  <a:srgbClr val="17375E"/>
                </a:solidFill>
                <a:latin typeface="Arial"/>
                <a:cs typeface="Arial"/>
              </a:rPr>
              <a:t> 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concludes</a:t>
            </a:r>
            <a:r>
              <a:rPr dirty="0" sz="1200" spc="110">
                <a:solidFill>
                  <a:srgbClr val="17375E"/>
                </a:solidFill>
                <a:latin typeface="Arial"/>
                <a:cs typeface="Arial"/>
              </a:rPr>
              <a:t> 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with</a:t>
            </a:r>
            <a:r>
              <a:rPr dirty="0" sz="1200" spc="114">
                <a:solidFill>
                  <a:srgbClr val="17375E"/>
                </a:solidFill>
                <a:latin typeface="Arial"/>
                <a:cs typeface="Arial"/>
              </a:rPr>
              <a:t>  </a:t>
            </a:r>
            <a:r>
              <a:rPr dirty="0" sz="1200" spc="-25">
                <a:solidFill>
                  <a:srgbClr val="17375E"/>
                </a:solidFill>
                <a:latin typeface="Arial"/>
                <a:cs typeface="Arial"/>
              </a:rPr>
              <a:t>the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application</a:t>
            </a:r>
            <a:r>
              <a:rPr dirty="0" sz="12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of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</a:t>
            </a:r>
            <a:r>
              <a:rPr dirty="0" sz="12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defined</a:t>
            </a:r>
            <a:r>
              <a:rPr dirty="0" sz="12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criteria.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5" name="object 2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dirty="0" spc="-25"/>
              <a:t>51</a:t>
            </a:fld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9144000" cy="847725"/>
            <a:chOff x="0" y="0"/>
            <a:chExt cx="9144000" cy="84772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847674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380" y="109728"/>
              <a:ext cx="8413242" cy="454913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487781" y="158623"/>
            <a:ext cx="816864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REFINEMENT</a:t>
            </a:r>
            <a:r>
              <a:rPr dirty="0" sz="16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STRATEGIC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 GROUNDWATER</a:t>
            </a:r>
            <a:r>
              <a:rPr dirty="0" sz="1600" spc="-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SOURCE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AREAS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SOUTH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AFRICA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72770" rIns="0" bIns="0" rtlCol="0" vert="horz">
            <a:spAutoFit/>
          </a:bodyPr>
          <a:lstStyle/>
          <a:p>
            <a:pPr marL="1398270">
              <a:lnSpc>
                <a:spcPct val="100000"/>
              </a:lnSpc>
              <a:spcBef>
                <a:spcPts val="100"/>
              </a:spcBef>
            </a:pPr>
            <a:r>
              <a:rPr dirty="0" spc="-20"/>
              <a:t>UNPACKING</a:t>
            </a:r>
            <a:r>
              <a:rPr dirty="0"/>
              <a:t> THE</a:t>
            </a:r>
            <a:r>
              <a:rPr dirty="0" spc="-40"/>
              <a:t> </a:t>
            </a:r>
            <a:r>
              <a:rPr dirty="0" spc="-25"/>
              <a:t>SWSA-</a:t>
            </a:r>
            <a:r>
              <a:rPr dirty="0"/>
              <a:t>GW 2018</a:t>
            </a:r>
            <a:r>
              <a:rPr dirty="0" spc="-30"/>
              <a:t> </a:t>
            </a:r>
            <a:r>
              <a:rPr dirty="0" spc="-10"/>
              <a:t>METHODOLOGY</a:t>
            </a:r>
          </a:p>
        </p:txBody>
      </p:sp>
      <p:graphicFrame>
        <p:nvGraphicFramePr>
          <p:cNvPr id="7" name="object 7" descr=""/>
          <p:cNvGraphicFramePr>
            <a:graphicFrameLocks noGrp="1"/>
          </p:cNvGraphicFramePr>
          <p:nvPr/>
        </p:nvGraphicFramePr>
        <p:xfrm>
          <a:off x="355600" y="1370012"/>
          <a:ext cx="8509000" cy="21939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43100"/>
                <a:gridCol w="3243579"/>
                <a:gridCol w="3243579"/>
              </a:tblGrid>
              <a:tr h="228600">
                <a:tc>
                  <a:txBody>
                    <a:bodyPr/>
                    <a:lstStyle/>
                    <a:p>
                      <a:pPr algn="ctr" marL="571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dirty="0" sz="9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Category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4254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dirty="0" sz="9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Recharge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4254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28600">
                <a:tc>
                  <a:txBody>
                    <a:bodyPr/>
                    <a:lstStyle/>
                    <a:p>
                      <a:pPr algn="ctr" marL="381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dirty="0" sz="9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Sub-Category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4254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92C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dirty="0" sz="9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Absolute</a:t>
                      </a:r>
                      <a:r>
                        <a:rPr dirty="0" sz="900" spc="-4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Recharge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4254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92C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dirty="0" sz="9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Relative</a:t>
                      </a:r>
                      <a:r>
                        <a:rPr dirty="0" sz="900" spc="-4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Recharge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4254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92CDDD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dirty="0" sz="90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Modelled</a:t>
                      </a:r>
                      <a:r>
                        <a:rPr dirty="0" sz="900" spc="-3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2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Data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11176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200150" marR="119443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GRAII</a:t>
                      </a:r>
                      <a:r>
                        <a:rPr dirty="0" sz="900" spc="-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Recharge (mm/a/km</a:t>
                      </a:r>
                      <a:r>
                        <a:rPr dirty="0" baseline="27777" sz="900" spc="-1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4318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5880" marR="528320" indent="-79248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Mean</a:t>
                      </a:r>
                      <a:r>
                        <a:rPr dirty="0" sz="900" spc="-1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Recharge</a:t>
                      </a:r>
                      <a:r>
                        <a:rPr dirty="0" sz="900" spc="-3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per</a:t>
                      </a:r>
                      <a:r>
                        <a:rPr dirty="0" sz="900" spc="-2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Secondary</a:t>
                      </a:r>
                      <a:r>
                        <a:rPr dirty="0" sz="900" spc="-3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Catchment (mm/a/km</a:t>
                      </a:r>
                      <a:r>
                        <a:rPr dirty="0" baseline="27777" sz="900" spc="-1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4318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dirty="0" sz="900" spc="-1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Analysis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11176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79169" marR="126364" indent="-84963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Determined</a:t>
                      </a:r>
                      <a:r>
                        <a:rPr dirty="0" sz="900" spc="-4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the</a:t>
                      </a:r>
                      <a:r>
                        <a:rPr dirty="0" sz="900" spc="-1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recharge</a:t>
                      </a:r>
                      <a:r>
                        <a:rPr dirty="0" sz="9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rate</a:t>
                      </a:r>
                      <a:r>
                        <a:rPr dirty="0" sz="900" spc="-1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that</a:t>
                      </a:r>
                      <a:r>
                        <a:rPr dirty="0" sz="900" spc="-1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contributes</a:t>
                      </a:r>
                      <a:r>
                        <a:rPr dirty="0" sz="900" spc="-5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~</a:t>
                      </a:r>
                      <a:r>
                        <a:rPr dirty="0" sz="900" spc="-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50%</a:t>
                      </a:r>
                      <a:r>
                        <a:rPr dirty="0" sz="900" spc="-1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dirty="0" sz="900" spc="-1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the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national</a:t>
                      </a:r>
                      <a:r>
                        <a:rPr dirty="0" sz="900" spc="-4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recharge</a:t>
                      </a:r>
                      <a:r>
                        <a:rPr dirty="0" sz="9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volume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4318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Recharge</a:t>
                      </a:r>
                      <a:r>
                        <a:rPr dirty="0" sz="900" spc="-3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per</a:t>
                      </a:r>
                      <a:r>
                        <a:rPr dirty="0" sz="900" spc="-1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Grid</a:t>
                      </a:r>
                      <a:r>
                        <a:rPr dirty="0" sz="900" spc="-1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Cell</a:t>
                      </a:r>
                      <a:r>
                        <a:rPr dirty="0" sz="900" spc="-1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vs</a:t>
                      </a:r>
                      <a:r>
                        <a:rPr dirty="0" sz="900" spc="-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Catchment</a:t>
                      </a:r>
                      <a:r>
                        <a:rPr dirty="0" sz="900" spc="-3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2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Mean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11176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6394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2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 marL="1270">
                        <a:lnSpc>
                          <a:spcPct val="100000"/>
                        </a:lnSpc>
                      </a:pPr>
                      <a:r>
                        <a:rPr dirty="0" sz="90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Threshold</a:t>
                      </a:r>
                      <a:r>
                        <a:rPr dirty="0" sz="900" spc="-5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Tested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11747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3446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1.</a:t>
                      </a:r>
                      <a:r>
                        <a:rPr dirty="0" sz="900" spc="42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2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&gt;150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1434465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2.</a:t>
                      </a:r>
                      <a:r>
                        <a:rPr dirty="0" sz="900" spc="42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&gt;=100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1434465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3.</a:t>
                      </a:r>
                      <a:r>
                        <a:rPr dirty="0" sz="900" spc="42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2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&gt;=65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1434465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4.</a:t>
                      </a:r>
                      <a:r>
                        <a:rPr dirty="0" sz="900" spc="42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2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&gt;=35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4318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0430" indent="-179070">
                        <a:lnSpc>
                          <a:spcPct val="100000"/>
                        </a:lnSpc>
                        <a:spcBef>
                          <a:spcPts val="340"/>
                        </a:spcBef>
                        <a:buAutoNum type="arabicPeriod"/>
                        <a:tabLst>
                          <a:tab pos="900430" algn="l"/>
                        </a:tabLst>
                      </a:pP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1.0</a:t>
                      </a: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(at</a:t>
                      </a: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least</a:t>
                      </a:r>
                      <a:r>
                        <a:rPr dirty="0" sz="9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catchment</a:t>
                      </a:r>
                      <a:r>
                        <a:rPr dirty="0" sz="900" spc="-3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average)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900430" indent="-179070">
                        <a:lnSpc>
                          <a:spcPct val="100000"/>
                        </a:lnSpc>
                        <a:buAutoNum type="arabicPeriod"/>
                        <a:tabLst>
                          <a:tab pos="900430" algn="l"/>
                        </a:tabLst>
                      </a:pP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1.5</a:t>
                      </a: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(&gt;=</a:t>
                      </a: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150%</a:t>
                      </a: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catchment</a:t>
                      </a:r>
                      <a:r>
                        <a:rPr dirty="0" sz="900" spc="-3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average)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900430" indent="-179070">
                        <a:lnSpc>
                          <a:spcPct val="100000"/>
                        </a:lnSpc>
                        <a:buAutoNum type="arabicPeriod"/>
                        <a:tabLst>
                          <a:tab pos="900430" algn="l"/>
                        </a:tabLst>
                      </a:pP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2.0</a:t>
                      </a: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(&gt;=</a:t>
                      </a: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200%</a:t>
                      </a: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catchment</a:t>
                      </a:r>
                      <a:r>
                        <a:rPr dirty="0" sz="900" spc="-3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average)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900430" indent="-179070">
                        <a:lnSpc>
                          <a:spcPct val="100000"/>
                        </a:lnSpc>
                        <a:buAutoNum type="arabicPeriod"/>
                        <a:tabLst>
                          <a:tab pos="900430" algn="l"/>
                        </a:tabLst>
                      </a:pP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2.5</a:t>
                      </a: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(&gt;=</a:t>
                      </a: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250%</a:t>
                      </a: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catchment</a:t>
                      </a:r>
                      <a:r>
                        <a:rPr dirty="0" sz="900" spc="-3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average)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4318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dirty="0" sz="900" spc="-10" b="1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Criteria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11176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BEBEB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dirty="0" sz="900" spc="-10" b="1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Recharge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 b="1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&gt;=</a:t>
                      </a:r>
                      <a:r>
                        <a:rPr dirty="0" sz="900" spc="-10" b="1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b="1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65</a:t>
                      </a:r>
                      <a:r>
                        <a:rPr dirty="0" sz="900" spc="-10" b="1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mm/a/km2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4318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BEBEB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dirty="0" sz="900" b="1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Recharge</a:t>
                      </a:r>
                      <a:r>
                        <a:rPr dirty="0" sz="900" spc="-45" b="1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20" b="1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Ratio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 b="1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= </a:t>
                      </a:r>
                      <a:r>
                        <a:rPr dirty="0" sz="900" spc="-25" b="1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1.5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4318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BEBEBE"/>
                    </a:solidFill>
                  </a:tcPr>
                </a:tc>
              </a:tr>
            </a:tbl>
          </a:graphicData>
        </a:graphic>
      </p:graphicFrame>
      <p:grpSp>
        <p:nvGrpSpPr>
          <p:cNvPr id="8" name="object 8" descr=""/>
          <p:cNvGrpSpPr/>
          <p:nvPr/>
        </p:nvGrpSpPr>
        <p:grpSpPr>
          <a:xfrm>
            <a:off x="1450149" y="3769956"/>
            <a:ext cx="3186430" cy="2413000"/>
            <a:chOff x="1450149" y="3769956"/>
            <a:chExt cx="3186430" cy="2413000"/>
          </a:xfrm>
        </p:grpSpPr>
        <p:pic>
          <p:nvPicPr>
            <p:cNvPr id="9" name="object 9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59737" y="3779481"/>
              <a:ext cx="3166999" cy="2393696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1454911" y="3774719"/>
              <a:ext cx="3176905" cy="2403475"/>
            </a:xfrm>
            <a:custGeom>
              <a:avLst/>
              <a:gdLst/>
              <a:ahLst/>
              <a:cxnLst/>
              <a:rect l="l" t="t" r="r" b="b"/>
              <a:pathLst>
                <a:path w="3176904" h="2403475">
                  <a:moveTo>
                    <a:pt x="0" y="2403221"/>
                  </a:moveTo>
                  <a:lnTo>
                    <a:pt x="3176651" y="2403221"/>
                  </a:lnTo>
                  <a:lnTo>
                    <a:pt x="3176651" y="0"/>
                  </a:lnTo>
                  <a:lnTo>
                    <a:pt x="0" y="0"/>
                  </a:lnTo>
                  <a:lnTo>
                    <a:pt x="0" y="2403221"/>
                  </a:lnTo>
                  <a:close/>
                </a:path>
              </a:pathLst>
            </a:custGeom>
            <a:ln w="952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" name="object 11" descr=""/>
          <p:cNvGrpSpPr/>
          <p:nvPr/>
        </p:nvGrpSpPr>
        <p:grpSpPr>
          <a:xfrm>
            <a:off x="4819205" y="3769956"/>
            <a:ext cx="3186430" cy="2413000"/>
            <a:chOff x="4819205" y="3769956"/>
            <a:chExt cx="3186430" cy="2413000"/>
          </a:xfrm>
        </p:grpSpPr>
        <p:pic>
          <p:nvPicPr>
            <p:cNvPr id="12" name="object 12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28793" y="3779481"/>
              <a:ext cx="3166999" cy="2393696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4823967" y="3774719"/>
              <a:ext cx="3176905" cy="2403475"/>
            </a:xfrm>
            <a:custGeom>
              <a:avLst/>
              <a:gdLst/>
              <a:ahLst/>
              <a:cxnLst/>
              <a:rect l="l" t="t" r="r" b="b"/>
              <a:pathLst>
                <a:path w="3176904" h="2403475">
                  <a:moveTo>
                    <a:pt x="0" y="2403221"/>
                  </a:moveTo>
                  <a:lnTo>
                    <a:pt x="3176651" y="2403221"/>
                  </a:lnTo>
                  <a:lnTo>
                    <a:pt x="3176651" y="0"/>
                  </a:lnTo>
                  <a:lnTo>
                    <a:pt x="0" y="0"/>
                  </a:lnTo>
                  <a:lnTo>
                    <a:pt x="0" y="2403221"/>
                  </a:lnTo>
                  <a:close/>
                </a:path>
              </a:pathLst>
            </a:custGeom>
            <a:ln w="952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dirty="0" spc="-25"/>
              <a:t>51</a:t>
            </a:fld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9144000" cy="847725"/>
            <a:chOff x="0" y="0"/>
            <a:chExt cx="9144000" cy="84772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847674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380" y="109728"/>
              <a:ext cx="8413242" cy="454913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487781" y="158623"/>
            <a:ext cx="816864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REFINEMENT</a:t>
            </a:r>
            <a:r>
              <a:rPr dirty="0" sz="16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STRATEGIC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 GROUNDWATER</a:t>
            </a:r>
            <a:r>
              <a:rPr dirty="0" sz="1600" spc="-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SOURCE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AREAS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SOUTH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AFRICA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72770" rIns="0" bIns="0" rtlCol="0" vert="horz">
            <a:spAutoFit/>
          </a:bodyPr>
          <a:lstStyle/>
          <a:p>
            <a:pPr marL="1398270">
              <a:lnSpc>
                <a:spcPct val="100000"/>
              </a:lnSpc>
              <a:spcBef>
                <a:spcPts val="100"/>
              </a:spcBef>
            </a:pPr>
            <a:r>
              <a:rPr dirty="0" spc="-20"/>
              <a:t>UNPACKING</a:t>
            </a:r>
            <a:r>
              <a:rPr dirty="0"/>
              <a:t> THE</a:t>
            </a:r>
            <a:r>
              <a:rPr dirty="0" spc="-40"/>
              <a:t> </a:t>
            </a:r>
            <a:r>
              <a:rPr dirty="0" spc="-25"/>
              <a:t>SWSA-</a:t>
            </a:r>
            <a:r>
              <a:rPr dirty="0"/>
              <a:t>GW 2018</a:t>
            </a:r>
            <a:r>
              <a:rPr dirty="0" spc="-30"/>
              <a:t> </a:t>
            </a:r>
            <a:r>
              <a:rPr dirty="0" spc="-10"/>
              <a:t>METHODOLOGY</a:t>
            </a:r>
          </a:p>
        </p:txBody>
      </p:sp>
      <p:grpSp>
        <p:nvGrpSpPr>
          <p:cNvPr id="7" name="object 7" descr=""/>
          <p:cNvGrpSpPr/>
          <p:nvPr/>
        </p:nvGrpSpPr>
        <p:grpSpPr>
          <a:xfrm>
            <a:off x="310362" y="1116088"/>
            <a:ext cx="8371205" cy="5311140"/>
            <a:chOff x="310362" y="1116088"/>
            <a:chExt cx="8371205" cy="5311140"/>
          </a:xfrm>
        </p:grpSpPr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0362" y="1985009"/>
              <a:ext cx="4546727" cy="1748789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11267" y="1116088"/>
              <a:ext cx="3369691" cy="5126609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96612" y="1450847"/>
              <a:ext cx="2276856" cy="4975860"/>
            </a:xfrm>
            <a:prstGeom prst="rect">
              <a:avLst/>
            </a:prstGeom>
          </p:spPr>
        </p:pic>
        <p:sp>
          <p:nvSpPr>
            <p:cNvPr id="11" name="object 11" descr=""/>
            <p:cNvSpPr/>
            <p:nvPr/>
          </p:nvSpPr>
          <p:spPr>
            <a:xfrm>
              <a:off x="4943601" y="1474723"/>
              <a:ext cx="2186940" cy="4886325"/>
            </a:xfrm>
            <a:custGeom>
              <a:avLst/>
              <a:gdLst/>
              <a:ahLst/>
              <a:cxnLst/>
              <a:rect l="l" t="t" r="r" b="b"/>
              <a:pathLst>
                <a:path w="2186940" h="4886325">
                  <a:moveTo>
                    <a:pt x="0" y="2442972"/>
                  </a:moveTo>
                  <a:lnTo>
                    <a:pt x="380" y="2377888"/>
                  </a:lnTo>
                  <a:lnTo>
                    <a:pt x="1515" y="2313225"/>
                  </a:lnTo>
                  <a:lnTo>
                    <a:pt x="3395" y="2249003"/>
                  </a:lnTo>
                  <a:lnTo>
                    <a:pt x="6011" y="2185243"/>
                  </a:lnTo>
                  <a:lnTo>
                    <a:pt x="9353" y="2121966"/>
                  </a:lnTo>
                  <a:lnTo>
                    <a:pt x="13411" y="2059193"/>
                  </a:lnTo>
                  <a:lnTo>
                    <a:pt x="18177" y="1996946"/>
                  </a:lnTo>
                  <a:lnTo>
                    <a:pt x="23641" y="1935246"/>
                  </a:lnTo>
                  <a:lnTo>
                    <a:pt x="29793" y="1874113"/>
                  </a:lnTo>
                  <a:lnTo>
                    <a:pt x="36624" y="1813569"/>
                  </a:lnTo>
                  <a:lnTo>
                    <a:pt x="44125" y="1753634"/>
                  </a:lnTo>
                  <a:lnTo>
                    <a:pt x="52286" y="1694331"/>
                  </a:lnTo>
                  <a:lnTo>
                    <a:pt x="61098" y="1635680"/>
                  </a:lnTo>
                  <a:lnTo>
                    <a:pt x="70550" y="1577702"/>
                  </a:lnTo>
                  <a:lnTo>
                    <a:pt x="80635" y="1520418"/>
                  </a:lnTo>
                  <a:lnTo>
                    <a:pt x="91342" y="1463850"/>
                  </a:lnTo>
                  <a:lnTo>
                    <a:pt x="102661" y="1408018"/>
                  </a:lnTo>
                  <a:lnTo>
                    <a:pt x="114584" y="1352943"/>
                  </a:lnTo>
                  <a:lnTo>
                    <a:pt x="127101" y="1298648"/>
                  </a:lnTo>
                  <a:lnTo>
                    <a:pt x="140203" y="1245152"/>
                  </a:lnTo>
                  <a:lnTo>
                    <a:pt x="153880" y="1192477"/>
                  </a:lnTo>
                  <a:lnTo>
                    <a:pt x="168122" y="1140644"/>
                  </a:lnTo>
                  <a:lnTo>
                    <a:pt x="182920" y="1089674"/>
                  </a:lnTo>
                  <a:lnTo>
                    <a:pt x="198266" y="1039588"/>
                  </a:lnTo>
                  <a:lnTo>
                    <a:pt x="214148" y="990408"/>
                  </a:lnTo>
                  <a:lnTo>
                    <a:pt x="230559" y="942153"/>
                  </a:lnTo>
                  <a:lnTo>
                    <a:pt x="247488" y="894847"/>
                  </a:lnTo>
                  <a:lnTo>
                    <a:pt x="264925" y="848509"/>
                  </a:lnTo>
                  <a:lnTo>
                    <a:pt x="282863" y="803161"/>
                  </a:lnTo>
                  <a:lnTo>
                    <a:pt x="301290" y="758823"/>
                  </a:lnTo>
                  <a:lnTo>
                    <a:pt x="320198" y="715518"/>
                  </a:lnTo>
                  <a:lnTo>
                    <a:pt x="339578" y="673265"/>
                  </a:lnTo>
                  <a:lnTo>
                    <a:pt x="359419" y="632086"/>
                  </a:lnTo>
                  <a:lnTo>
                    <a:pt x="379712" y="592003"/>
                  </a:lnTo>
                  <a:lnTo>
                    <a:pt x="400448" y="553036"/>
                  </a:lnTo>
                  <a:lnTo>
                    <a:pt x="421618" y="515207"/>
                  </a:lnTo>
                  <a:lnTo>
                    <a:pt x="443211" y="478536"/>
                  </a:lnTo>
                  <a:lnTo>
                    <a:pt x="465219" y="443044"/>
                  </a:lnTo>
                  <a:lnTo>
                    <a:pt x="487633" y="408753"/>
                  </a:lnTo>
                  <a:lnTo>
                    <a:pt x="510441" y="375685"/>
                  </a:lnTo>
                  <a:lnTo>
                    <a:pt x="533636" y="343859"/>
                  </a:lnTo>
                  <a:lnTo>
                    <a:pt x="557208" y="313297"/>
                  </a:lnTo>
                  <a:lnTo>
                    <a:pt x="605444" y="256049"/>
                  </a:lnTo>
                  <a:lnTo>
                    <a:pt x="655074" y="204111"/>
                  </a:lnTo>
                  <a:lnTo>
                    <a:pt x="706022" y="157651"/>
                  </a:lnTo>
                  <a:lnTo>
                    <a:pt x="758212" y="116838"/>
                  </a:lnTo>
                  <a:lnTo>
                    <a:pt x="811569" y="81841"/>
                  </a:lnTo>
                  <a:lnTo>
                    <a:pt x="866018" y="52828"/>
                  </a:lnTo>
                  <a:lnTo>
                    <a:pt x="921482" y="29969"/>
                  </a:lnTo>
                  <a:lnTo>
                    <a:pt x="977887" y="13432"/>
                  </a:lnTo>
                  <a:lnTo>
                    <a:pt x="1035157" y="3386"/>
                  </a:lnTo>
                  <a:lnTo>
                    <a:pt x="1093215" y="0"/>
                  </a:lnTo>
                  <a:lnTo>
                    <a:pt x="1122345" y="850"/>
                  </a:lnTo>
                  <a:lnTo>
                    <a:pt x="1180030" y="7587"/>
                  </a:lnTo>
                  <a:lnTo>
                    <a:pt x="1236887" y="20899"/>
                  </a:lnTo>
                  <a:lnTo>
                    <a:pt x="1292842" y="40619"/>
                  </a:lnTo>
                  <a:lnTo>
                    <a:pt x="1347817" y="66576"/>
                  </a:lnTo>
                  <a:lnTo>
                    <a:pt x="1401738" y="98602"/>
                  </a:lnTo>
                  <a:lnTo>
                    <a:pt x="1454529" y="136528"/>
                  </a:lnTo>
                  <a:lnTo>
                    <a:pt x="1506115" y="180186"/>
                  </a:lnTo>
                  <a:lnTo>
                    <a:pt x="1556420" y="229406"/>
                  </a:lnTo>
                  <a:lnTo>
                    <a:pt x="1605368" y="284020"/>
                  </a:lnTo>
                  <a:lnTo>
                    <a:pt x="1652885" y="343859"/>
                  </a:lnTo>
                  <a:lnTo>
                    <a:pt x="1676083" y="375685"/>
                  </a:lnTo>
                  <a:lnTo>
                    <a:pt x="1698894" y="408753"/>
                  </a:lnTo>
                  <a:lnTo>
                    <a:pt x="1721309" y="443044"/>
                  </a:lnTo>
                  <a:lnTo>
                    <a:pt x="1743320" y="478536"/>
                  </a:lnTo>
                  <a:lnTo>
                    <a:pt x="1764915" y="515207"/>
                  </a:lnTo>
                  <a:lnTo>
                    <a:pt x="1786087" y="553036"/>
                  </a:lnTo>
                  <a:lnTo>
                    <a:pt x="1806825" y="592003"/>
                  </a:lnTo>
                  <a:lnTo>
                    <a:pt x="1827120" y="632086"/>
                  </a:lnTo>
                  <a:lnTo>
                    <a:pt x="1846963" y="673265"/>
                  </a:lnTo>
                  <a:lnTo>
                    <a:pt x="1866344" y="715517"/>
                  </a:lnTo>
                  <a:lnTo>
                    <a:pt x="1885253" y="758823"/>
                  </a:lnTo>
                  <a:lnTo>
                    <a:pt x="1903682" y="803161"/>
                  </a:lnTo>
                  <a:lnTo>
                    <a:pt x="1921621" y="848509"/>
                  </a:lnTo>
                  <a:lnTo>
                    <a:pt x="1939060" y="894847"/>
                  </a:lnTo>
                  <a:lnTo>
                    <a:pt x="1955990" y="942153"/>
                  </a:lnTo>
                  <a:lnTo>
                    <a:pt x="1972401" y="990408"/>
                  </a:lnTo>
                  <a:lnTo>
                    <a:pt x="1988285" y="1039588"/>
                  </a:lnTo>
                  <a:lnTo>
                    <a:pt x="2003631" y="1089674"/>
                  </a:lnTo>
                  <a:lnTo>
                    <a:pt x="2018430" y="1140644"/>
                  </a:lnTo>
                  <a:lnTo>
                    <a:pt x="2032673" y="1192477"/>
                  </a:lnTo>
                  <a:lnTo>
                    <a:pt x="2046351" y="1245152"/>
                  </a:lnTo>
                  <a:lnTo>
                    <a:pt x="2059453" y="1298648"/>
                  </a:lnTo>
                  <a:lnTo>
                    <a:pt x="2071971" y="1352943"/>
                  </a:lnTo>
                  <a:lnTo>
                    <a:pt x="2083894" y="1408018"/>
                  </a:lnTo>
                  <a:lnTo>
                    <a:pt x="2095214" y="1463850"/>
                  </a:lnTo>
                  <a:lnTo>
                    <a:pt x="2105921" y="1520418"/>
                  </a:lnTo>
                  <a:lnTo>
                    <a:pt x="2116006" y="1577702"/>
                  </a:lnTo>
                  <a:lnTo>
                    <a:pt x="2125459" y="1635680"/>
                  </a:lnTo>
                  <a:lnTo>
                    <a:pt x="2134271" y="1694331"/>
                  </a:lnTo>
                  <a:lnTo>
                    <a:pt x="2142432" y="1753634"/>
                  </a:lnTo>
                  <a:lnTo>
                    <a:pt x="2149933" y="1813569"/>
                  </a:lnTo>
                  <a:lnTo>
                    <a:pt x="2156764" y="1874113"/>
                  </a:lnTo>
                  <a:lnTo>
                    <a:pt x="2162917" y="1935246"/>
                  </a:lnTo>
                  <a:lnTo>
                    <a:pt x="2168381" y="1996946"/>
                  </a:lnTo>
                  <a:lnTo>
                    <a:pt x="2173147" y="2059193"/>
                  </a:lnTo>
                  <a:lnTo>
                    <a:pt x="2177205" y="2121966"/>
                  </a:lnTo>
                  <a:lnTo>
                    <a:pt x="2180547" y="2185243"/>
                  </a:lnTo>
                  <a:lnTo>
                    <a:pt x="2183163" y="2249003"/>
                  </a:lnTo>
                  <a:lnTo>
                    <a:pt x="2185043" y="2313225"/>
                  </a:lnTo>
                  <a:lnTo>
                    <a:pt x="2186178" y="2377888"/>
                  </a:lnTo>
                  <a:lnTo>
                    <a:pt x="2186558" y="2442972"/>
                  </a:lnTo>
                  <a:lnTo>
                    <a:pt x="2186178" y="2508055"/>
                  </a:lnTo>
                  <a:lnTo>
                    <a:pt x="2185043" y="2572718"/>
                  </a:lnTo>
                  <a:lnTo>
                    <a:pt x="2183163" y="2636941"/>
                  </a:lnTo>
                  <a:lnTo>
                    <a:pt x="2180547" y="2700702"/>
                  </a:lnTo>
                  <a:lnTo>
                    <a:pt x="2177205" y="2763979"/>
                  </a:lnTo>
                  <a:lnTo>
                    <a:pt x="2173147" y="2826753"/>
                  </a:lnTo>
                  <a:lnTo>
                    <a:pt x="2168381" y="2889001"/>
                  </a:lnTo>
                  <a:lnTo>
                    <a:pt x="2162917" y="2950702"/>
                  </a:lnTo>
                  <a:lnTo>
                    <a:pt x="2156764" y="3011836"/>
                  </a:lnTo>
                  <a:lnTo>
                    <a:pt x="2149933" y="3072381"/>
                  </a:lnTo>
                  <a:lnTo>
                    <a:pt x="2142432" y="3132317"/>
                  </a:lnTo>
                  <a:lnTo>
                    <a:pt x="2134271" y="3191622"/>
                  </a:lnTo>
                  <a:lnTo>
                    <a:pt x="2125459" y="3250275"/>
                  </a:lnTo>
                  <a:lnTo>
                    <a:pt x="2116006" y="3308254"/>
                  </a:lnTo>
                  <a:lnTo>
                    <a:pt x="2105921" y="3365540"/>
                  </a:lnTo>
                  <a:lnTo>
                    <a:pt x="2095214" y="3422110"/>
                  </a:lnTo>
                  <a:lnTo>
                    <a:pt x="2083894" y="3477944"/>
                  </a:lnTo>
                  <a:lnTo>
                    <a:pt x="2071971" y="3533020"/>
                  </a:lnTo>
                  <a:lnTo>
                    <a:pt x="2059453" y="3587318"/>
                  </a:lnTo>
                  <a:lnTo>
                    <a:pt x="2046351" y="3640816"/>
                  </a:lnTo>
                  <a:lnTo>
                    <a:pt x="2032673" y="3693493"/>
                  </a:lnTo>
                  <a:lnTo>
                    <a:pt x="2018430" y="3745329"/>
                  </a:lnTo>
                  <a:lnTo>
                    <a:pt x="2003631" y="3796301"/>
                  </a:lnTo>
                  <a:lnTo>
                    <a:pt x="1988285" y="3846389"/>
                  </a:lnTo>
                  <a:lnTo>
                    <a:pt x="1972401" y="3895572"/>
                  </a:lnTo>
                  <a:lnTo>
                    <a:pt x="1955990" y="3943828"/>
                  </a:lnTo>
                  <a:lnTo>
                    <a:pt x="1939060" y="3991137"/>
                  </a:lnTo>
                  <a:lnTo>
                    <a:pt x="1921621" y="4037478"/>
                  </a:lnTo>
                  <a:lnTo>
                    <a:pt x="1903682" y="4082828"/>
                  </a:lnTo>
                  <a:lnTo>
                    <a:pt x="1885253" y="4127168"/>
                  </a:lnTo>
                  <a:lnTo>
                    <a:pt x="1866344" y="4170476"/>
                  </a:lnTo>
                  <a:lnTo>
                    <a:pt x="1846963" y="4212731"/>
                  </a:lnTo>
                  <a:lnTo>
                    <a:pt x="1827120" y="4253912"/>
                  </a:lnTo>
                  <a:lnTo>
                    <a:pt x="1806825" y="4293998"/>
                  </a:lnTo>
                  <a:lnTo>
                    <a:pt x="1786087" y="4332967"/>
                  </a:lnTo>
                  <a:lnTo>
                    <a:pt x="1764915" y="4370799"/>
                  </a:lnTo>
                  <a:lnTo>
                    <a:pt x="1743320" y="4407473"/>
                  </a:lnTo>
                  <a:lnTo>
                    <a:pt x="1721309" y="4442967"/>
                  </a:lnTo>
                  <a:lnTo>
                    <a:pt x="1698894" y="4477260"/>
                  </a:lnTo>
                  <a:lnTo>
                    <a:pt x="1676083" y="4510331"/>
                  </a:lnTo>
                  <a:lnTo>
                    <a:pt x="1652885" y="4542159"/>
                  </a:lnTo>
                  <a:lnTo>
                    <a:pt x="1629310" y="4572723"/>
                  </a:lnTo>
                  <a:lnTo>
                    <a:pt x="1581068" y="4629975"/>
                  </a:lnTo>
                  <a:lnTo>
                    <a:pt x="1531432" y="4681917"/>
                  </a:lnTo>
                  <a:lnTo>
                    <a:pt x="1480478" y="4728380"/>
                  </a:lnTo>
                  <a:lnTo>
                    <a:pt x="1428280" y="4769197"/>
                  </a:lnTo>
                  <a:lnTo>
                    <a:pt x="1374914" y="4804197"/>
                  </a:lnTo>
                  <a:lnTo>
                    <a:pt x="1320456" y="4833212"/>
                  </a:lnTo>
                  <a:lnTo>
                    <a:pt x="1264982" y="4856073"/>
                  </a:lnTo>
                  <a:lnTo>
                    <a:pt x="1208567" y="4872612"/>
                  </a:lnTo>
                  <a:lnTo>
                    <a:pt x="1151286" y="4882659"/>
                  </a:lnTo>
                  <a:lnTo>
                    <a:pt x="1093215" y="4886045"/>
                  </a:lnTo>
                  <a:lnTo>
                    <a:pt x="1064092" y="4885195"/>
                  </a:lnTo>
                  <a:lnTo>
                    <a:pt x="1006419" y="4878457"/>
                  </a:lnTo>
                  <a:lnTo>
                    <a:pt x="949572" y="4865143"/>
                  </a:lnTo>
                  <a:lnTo>
                    <a:pt x="893628" y="4845422"/>
                  </a:lnTo>
                  <a:lnTo>
                    <a:pt x="838662" y="4819463"/>
                  </a:lnTo>
                  <a:lnTo>
                    <a:pt x="784749" y="4787434"/>
                  </a:lnTo>
                  <a:lnTo>
                    <a:pt x="731966" y="4749505"/>
                  </a:lnTo>
                  <a:lnTo>
                    <a:pt x="680388" y="4705844"/>
                  </a:lnTo>
                  <a:lnTo>
                    <a:pt x="630089" y="4656620"/>
                  </a:lnTo>
                  <a:lnTo>
                    <a:pt x="581147" y="4602002"/>
                  </a:lnTo>
                  <a:lnTo>
                    <a:pt x="533636" y="4542159"/>
                  </a:lnTo>
                  <a:lnTo>
                    <a:pt x="510441" y="4510331"/>
                  </a:lnTo>
                  <a:lnTo>
                    <a:pt x="487633" y="4477260"/>
                  </a:lnTo>
                  <a:lnTo>
                    <a:pt x="465219" y="4442967"/>
                  </a:lnTo>
                  <a:lnTo>
                    <a:pt x="443211" y="4407473"/>
                  </a:lnTo>
                  <a:lnTo>
                    <a:pt x="421618" y="4370799"/>
                  </a:lnTo>
                  <a:lnTo>
                    <a:pt x="400448" y="4332967"/>
                  </a:lnTo>
                  <a:lnTo>
                    <a:pt x="379712" y="4293998"/>
                  </a:lnTo>
                  <a:lnTo>
                    <a:pt x="359419" y="4253912"/>
                  </a:lnTo>
                  <a:lnTo>
                    <a:pt x="339578" y="4212731"/>
                  </a:lnTo>
                  <a:lnTo>
                    <a:pt x="320198" y="4170476"/>
                  </a:lnTo>
                  <a:lnTo>
                    <a:pt x="301290" y="4127168"/>
                  </a:lnTo>
                  <a:lnTo>
                    <a:pt x="282863" y="4082828"/>
                  </a:lnTo>
                  <a:lnTo>
                    <a:pt x="264925" y="4037478"/>
                  </a:lnTo>
                  <a:lnTo>
                    <a:pt x="247488" y="3991137"/>
                  </a:lnTo>
                  <a:lnTo>
                    <a:pt x="230559" y="3943828"/>
                  </a:lnTo>
                  <a:lnTo>
                    <a:pt x="214148" y="3895572"/>
                  </a:lnTo>
                  <a:lnTo>
                    <a:pt x="198266" y="3846389"/>
                  </a:lnTo>
                  <a:lnTo>
                    <a:pt x="182920" y="3796301"/>
                  </a:lnTo>
                  <a:lnTo>
                    <a:pt x="168122" y="3745329"/>
                  </a:lnTo>
                  <a:lnTo>
                    <a:pt x="153880" y="3693493"/>
                  </a:lnTo>
                  <a:lnTo>
                    <a:pt x="140203" y="3640816"/>
                  </a:lnTo>
                  <a:lnTo>
                    <a:pt x="127101" y="3587318"/>
                  </a:lnTo>
                  <a:lnTo>
                    <a:pt x="114584" y="3533020"/>
                  </a:lnTo>
                  <a:lnTo>
                    <a:pt x="102661" y="3477944"/>
                  </a:lnTo>
                  <a:lnTo>
                    <a:pt x="91342" y="3422110"/>
                  </a:lnTo>
                  <a:lnTo>
                    <a:pt x="80635" y="3365540"/>
                  </a:lnTo>
                  <a:lnTo>
                    <a:pt x="70550" y="3308254"/>
                  </a:lnTo>
                  <a:lnTo>
                    <a:pt x="61098" y="3250275"/>
                  </a:lnTo>
                  <a:lnTo>
                    <a:pt x="52286" y="3191622"/>
                  </a:lnTo>
                  <a:lnTo>
                    <a:pt x="44125" y="3132317"/>
                  </a:lnTo>
                  <a:lnTo>
                    <a:pt x="36624" y="3072381"/>
                  </a:lnTo>
                  <a:lnTo>
                    <a:pt x="29793" y="3011836"/>
                  </a:lnTo>
                  <a:lnTo>
                    <a:pt x="23641" y="2950702"/>
                  </a:lnTo>
                  <a:lnTo>
                    <a:pt x="18177" y="2889001"/>
                  </a:lnTo>
                  <a:lnTo>
                    <a:pt x="13411" y="2826753"/>
                  </a:lnTo>
                  <a:lnTo>
                    <a:pt x="9353" y="2763979"/>
                  </a:lnTo>
                  <a:lnTo>
                    <a:pt x="6011" y="2700702"/>
                  </a:lnTo>
                  <a:lnTo>
                    <a:pt x="3395" y="2636941"/>
                  </a:lnTo>
                  <a:lnTo>
                    <a:pt x="1515" y="2572718"/>
                  </a:lnTo>
                  <a:lnTo>
                    <a:pt x="380" y="2508055"/>
                  </a:lnTo>
                  <a:lnTo>
                    <a:pt x="0" y="2442972"/>
                  </a:lnTo>
                  <a:close/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352882" y="3130550"/>
              <a:ext cx="4462145" cy="123825"/>
            </a:xfrm>
            <a:custGeom>
              <a:avLst/>
              <a:gdLst/>
              <a:ahLst/>
              <a:cxnLst/>
              <a:rect l="l" t="t" r="r" b="b"/>
              <a:pathLst>
                <a:path w="4462145" h="123825">
                  <a:moveTo>
                    <a:pt x="0" y="123825"/>
                  </a:moveTo>
                  <a:lnTo>
                    <a:pt x="4461637" y="123825"/>
                  </a:lnTo>
                  <a:lnTo>
                    <a:pt x="4461637" y="0"/>
                  </a:lnTo>
                  <a:lnTo>
                    <a:pt x="0" y="0"/>
                  </a:lnTo>
                  <a:lnTo>
                    <a:pt x="0" y="123825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 descr=""/>
          <p:cNvSpPr txBox="1"/>
          <p:nvPr/>
        </p:nvSpPr>
        <p:spPr>
          <a:xfrm>
            <a:off x="1206969" y="1553705"/>
            <a:ext cx="2880360" cy="277495"/>
          </a:xfrm>
          <a:prstGeom prst="rect">
            <a:avLst/>
          </a:prstGeom>
          <a:solidFill>
            <a:srgbClr val="375F92"/>
          </a:solidFill>
          <a:ln w="9525">
            <a:solidFill>
              <a:srgbClr val="17375E"/>
            </a:solidFill>
          </a:ln>
        </p:spPr>
        <p:txBody>
          <a:bodyPr wrap="square" lIns="0" tIns="41275" rIns="0" bIns="0" rtlCol="0" vert="horz">
            <a:spAutoFit/>
          </a:bodyPr>
          <a:lstStyle/>
          <a:p>
            <a:pPr marL="744220">
              <a:lnSpc>
                <a:spcPct val="100000"/>
              </a:lnSpc>
              <a:spcBef>
                <a:spcPts val="325"/>
              </a:spcBef>
            </a:pPr>
            <a:r>
              <a:rPr dirty="0" sz="1200" b="1">
                <a:solidFill>
                  <a:srgbClr val="FFFFFF"/>
                </a:solidFill>
                <a:latin typeface="Arial"/>
                <a:cs typeface="Arial"/>
              </a:rPr>
              <a:t>Absolute</a:t>
            </a:r>
            <a:r>
              <a:rPr dirty="0" sz="1200" spc="-2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FFFFFF"/>
                </a:solidFill>
                <a:latin typeface="Arial"/>
                <a:cs typeface="Arial"/>
              </a:rPr>
              <a:t>Recharge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" name="object 1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dirty="0" spc="-25"/>
              <a:t>51</a:t>
            </a:fld>
          </a:p>
        </p:txBody>
      </p:sp>
      <p:sp>
        <p:nvSpPr>
          <p:cNvPr id="14" name="object 14" descr=""/>
          <p:cNvSpPr txBox="1"/>
          <p:nvPr/>
        </p:nvSpPr>
        <p:spPr>
          <a:xfrm>
            <a:off x="481076" y="3978402"/>
            <a:ext cx="4203065" cy="13061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065" marR="5080" indent="254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“Recharge</a:t>
            </a:r>
            <a:r>
              <a:rPr dirty="0" sz="1200" spc="-40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values</a:t>
            </a:r>
            <a:r>
              <a:rPr dirty="0" sz="1200" spc="-40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greater</a:t>
            </a:r>
            <a:r>
              <a:rPr dirty="0" sz="1200" spc="-30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than</a:t>
            </a:r>
            <a:r>
              <a:rPr dirty="0" sz="1200" spc="-35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65</a:t>
            </a:r>
            <a:r>
              <a:rPr dirty="0" sz="1200" spc="-25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mm/a</a:t>
            </a:r>
            <a:r>
              <a:rPr dirty="0" sz="1200" spc="-35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were</a:t>
            </a:r>
            <a:r>
              <a:rPr dirty="0" sz="1200" spc="-25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selected</a:t>
            </a:r>
            <a:r>
              <a:rPr dirty="0" sz="1200" spc="-45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 spc="-25">
                <a:solidFill>
                  <a:srgbClr val="0F243E"/>
                </a:solidFill>
                <a:latin typeface="Arial"/>
                <a:cs typeface="Arial"/>
              </a:rPr>
              <a:t>as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significant</a:t>
            </a:r>
            <a:r>
              <a:rPr dirty="0" sz="1200" spc="-45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for</a:t>
            </a:r>
            <a:r>
              <a:rPr dirty="0" sz="1200" spc="-20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use</a:t>
            </a:r>
            <a:r>
              <a:rPr dirty="0" sz="1200" spc="-30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as</a:t>
            </a:r>
            <a:r>
              <a:rPr dirty="0" sz="1200" spc="-15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a</a:t>
            </a:r>
            <a:r>
              <a:rPr dirty="0" sz="1200" spc="-10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SWSA-gw</a:t>
            </a:r>
            <a:r>
              <a:rPr dirty="0" sz="1200" spc="-45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(criterion</a:t>
            </a:r>
            <a:r>
              <a:rPr dirty="0" sz="1200" spc="-20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1),</a:t>
            </a:r>
            <a:r>
              <a:rPr dirty="0" sz="1200" spc="-5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based</a:t>
            </a:r>
            <a:r>
              <a:rPr dirty="0" sz="1200" spc="-20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on</a:t>
            </a:r>
            <a:r>
              <a:rPr dirty="0" sz="1200" spc="-50">
                <a:solidFill>
                  <a:srgbClr val="0F243E"/>
                </a:solidFill>
                <a:latin typeface="Arial"/>
                <a:cs typeface="Arial"/>
              </a:rPr>
              <a:t> a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calculation</a:t>
            </a:r>
            <a:r>
              <a:rPr dirty="0" sz="1200" spc="-60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showing</a:t>
            </a:r>
            <a:r>
              <a:rPr dirty="0" sz="1200" spc="-30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that</a:t>
            </a:r>
            <a:r>
              <a:rPr dirty="0" sz="1200" spc="-30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the</a:t>
            </a:r>
            <a:r>
              <a:rPr dirty="0" sz="1200" spc="-25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areas</a:t>
            </a:r>
            <a:r>
              <a:rPr dirty="0" sz="1200" spc="-35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with</a:t>
            </a:r>
            <a:r>
              <a:rPr dirty="0" sz="1200" spc="-10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&gt;65</a:t>
            </a:r>
            <a:r>
              <a:rPr dirty="0" sz="1200" spc="-20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mm/a</a:t>
            </a:r>
            <a:r>
              <a:rPr dirty="0" sz="1200" spc="-30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0F243E"/>
                </a:solidFill>
                <a:latin typeface="Arial"/>
                <a:cs typeface="Arial"/>
              </a:rPr>
              <a:t>contribute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more</a:t>
            </a:r>
            <a:r>
              <a:rPr dirty="0" sz="1200" spc="-35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than</a:t>
            </a:r>
            <a:r>
              <a:rPr dirty="0" sz="1200" spc="-30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50%</a:t>
            </a:r>
            <a:r>
              <a:rPr dirty="0" sz="1200" spc="-30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of</a:t>
            </a:r>
            <a:r>
              <a:rPr dirty="0" sz="1200" spc="-10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the</a:t>
            </a:r>
            <a:r>
              <a:rPr dirty="0" sz="1200" spc="-25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national</a:t>
            </a:r>
            <a:r>
              <a:rPr dirty="0" sz="1200" spc="-50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recharge</a:t>
            </a:r>
            <a:r>
              <a:rPr dirty="0" sz="1200" spc="-25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volume</a:t>
            </a:r>
            <a:r>
              <a:rPr dirty="0" sz="1200" spc="-30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 spc="-25">
                <a:solidFill>
                  <a:srgbClr val="0F243E"/>
                </a:solidFill>
                <a:latin typeface="Arial"/>
                <a:cs typeface="Arial"/>
              </a:rPr>
              <a:t>(Table</a:t>
            </a:r>
            <a:r>
              <a:rPr dirty="0" sz="1200" spc="-45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1).</a:t>
            </a:r>
            <a:r>
              <a:rPr dirty="0" sz="1200" spc="-30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 spc="-25">
                <a:solidFill>
                  <a:srgbClr val="0F243E"/>
                </a:solidFill>
                <a:latin typeface="Arial"/>
                <a:cs typeface="Arial"/>
              </a:rPr>
              <a:t>The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areas</a:t>
            </a:r>
            <a:r>
              <a:rPr dirty="0" sz="1200" spc="-40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with</a:t>
            </a:r>
            <a:r>
              <a:rPr dirty="0" sz="1200" spc="-10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&gt;65</a:t>
            </a:r>
            <a:r>
              <a:rPr dirty="0" sz="1200" spc="-15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mm/a</a:t>
            </a:r>
            <a:r>
              <a:rPr dirty="0" sz="1200" spc="-30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cover</a:t>
            </a:r>
            <a:r>
              <a:rPr dirty="0" sz="1200" spc="-10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9%</a:t>
            </a:r>
            <a:r>
              <a:rPr dirty="0" sz="1200" spc="-20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of</a:t>
            </a:r>
            <a:r>
              <a:rPr dirty="0" sz="1200" spc="-15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the</a:t>
            </a:r>
            <a:r>
              <a:rPr dirty="0" sz="1200" spc="-30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land</a:t>
            </a:r>
            <a:r>
              <a:rPr dirty="0" sz="1200" spc="-30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0F243E"/>
                </a:solidFill>
                <a:latin typeface="Arial"/>
                <a:cs typeface="Arial"/>
              </a:rPr>
              <a:t>surface.”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200">
              <a:latin typeface="Arial"/>
              <a:cs typeface="Arial"/>
            </a:endParaRPr>
          </a:p>
          <a:p>
            <a:pPr algn="ctr" marL="4445">
              <a:lnSpc>
                <a:spcPct val="100000"/>
              </a:lnSpc>
            </a:pP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Le</a:t>
            </a:r>
            <a:r>
              <a:rPr dirty="0" sz="1200" spc="-25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Maître</a:t>
            </a:r>
            <a:r>
              <a:rPr dirty="0" sz="1200" spc="-15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et</a:t>
            </a:r>
            <a:r>
              <a:rPr dirty="0" sz="1200" spc="-20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al.,</a:t>
            </a:r>
            <a:r>
              <a:rPr dirty="0" sz="1200" spc="-15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 spc="-20">
                <a:solidFill>
                  <a:srgbClr val="0F243E"/>
                </a:solidFill>
                <a:latin typeface="Arial"/>
                <a:cs typeface="Arial"/>
              </a:rPr>
              <a:t>2018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9144000" cy="847725"/>
            <a:chOff x="0" y="0"/>
            <a:chExt cx="9144000" cy="84772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847674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380" y="109728"/>
              <a:ext cx="8413242" cy="454913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487781" y="158623"/>
            <a:ext cx="816864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REFINEMENT</a:t>
            </a:r>
            <a:r>
              <a:rPr dirty="0" sz="16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STRATEGIC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 GROUNDWATER</a:t>
            </a:r>
            <a:r>
              <a:rPr dirty="0" sz="1600" spc="-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SOURCE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AREAS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SOUTH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AFRICA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72770" rIns="0" bIns="0" rtlCol="0" vert="horz">
            <a:spAutoFit/>
          </a:bodyPr>
          <a:lstStyle/>
          <a:p>
            <a:pPr marL="1398270">
              <a:lnSpc>
                <a:spcPct val="100000"/>
              </a:lnSpc>
              <a:spcBef>
                <a:spcPts val="100"/>
              </a:spcBef>
            </a:pPr>
            <a:r>
              <a:rPr dirty="0" spc="-20"/>
              <a:t>UNPACKING</a:t>
            </a:r>
            <a:r>
              <a:rPr dirty="0"/>
              <a:t> THE</a:t>
            </a:r>
            <a:r>
              <a:rPr dirty="0" spc="-40"/>
              <a:t> </a:t>
            </a:r>
            <a:r>
              <a:rPr dirty="0" spc="-25"/>
              <a:t>SWSA-</a:t>
            </a:r>
            <a:r>
              <a:rPr dirty="0"/>
              <a:t>GW 2018</a:t>
            </a:r>
            <a:r>
              <a:rPr dirty="0" spc="-30"/>
              <a:t> </a:t>
            </a:r>
            <a:r>
              <a:rPr dirty="0" spc="-10"/>
              <a:t>METHODOLOGY</a:t>
            </a:r>
          </a:p>
        </p:txBody>
      </p:sp>
      <p:grpSp>
        <p:nvGrpSpPr>
          <p:cNvPr id="7" name="object 7" descr=""/>
          <p:cNvGrpSpPr/>
          <p:nvPr/>
        </p:nvGrpSpPr>
        <p:grpSpPr>
          <a:xfrm>
            <a:off x="5311266" y="1116088"/>
            <a:ext cx="3756660" cy="5347335"/>
            <a:chOff x="5311266" y="1116088"/>
            <a:chExt cx="3756660" cy="5347335"/>
          </a:xfrm>
        </p:grpSpPr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11266" y="1116088"/>
              <a:ext cx="3369691" cy="5126609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90943" y="1487423"/>
              <a:ext cx="2276855" cy="4975860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6837933" y="1511553"/>
              <a:ext cx="2186940" cy="4886325"/>
            </a:xfrm>
            <a:custGeom>
              <a:avLst/>
              <a:gdLst/>
              <a:ahLst/>
              <a:cxnLst/>
              <a:rect l="l" t="t" r="r" b="b"/>
              <a:pathLst>
                <a:path w="2186940" h="4886325">
                  <a:moveTo>
                    <a:pt x="0" y="2443099"/>
                  </a:moveTo>
                  <a:lnTo>
                    <a:pt x="380" y="2378015"/>
                  </a:lnTo>
                  <a:lnTo>
                    <a:pt x="1515" y="2313352"/>
                  </a:lnTo>
                  <a:lnTo>
                    <a:pt x="3395" y="2249129"/>
                  </a:lnTo>
                  <a:lnTo>
                    <a:pt x="6011" y="2185368"/>
                  </a:lnTo>
                  <a:lnTo>
                    <a:pt x="9353" y="2122090"/>
                  </a:lnTo>
                  <a:lnTo>
                    <a:pt x="13411" y="2059317"/>
                  </a:lnTo>
                  <a:lnTo>
                    <a:pt x="18177" y="1997069"/>
                  </a:lnTo>
                  <a:lnTo>
                    <a:pt x="23641" y="1935367"/>
                  </a:lnTo>
                  <a:lnTo>
                    <a:pt x="29794" y="1874232"/>
                  </a:lnTo>
                  <a:lnTo>
                    <a:pt x="36625" y="1813687"/>
                  </a:lnTo>
                  <a:lnTo>
                    <a:pt x="44126" y="1753751"/>
                  </a:lnTo>
                  <a:lnTo>
                    <a:pt x="52287" y="1694446"/>
                  </a:lnTo>
                  <a:lnTo>
                    <a:pt x="61099" y="1635792"/>
                  </a:lnTo>
                  <a:lnTo>
                    <a:pt x="70552" y="1577812"/>
                  </a:lnTo>
                  <a:lnTo>
                    <a:pt x="80637" y="1520526"/>
                  </a:lnTo>
                  <a:lnTo>
                    <a:pt x="91344" y="1463956"/>
                  </a:lnTo>
                  <a:lnTo>
                    <a:pt x="102664" y="1408121"/>
                  </a:lnTo>
                  <a:lnTo>
                    <a:pt x="114587" y="1353044"/>
                  </a:lnTo>
                  <a:lnTo>
                    <a:pt x="127105" y="1298746"/>
                  </a:lnTo>
                  <a:lnTo>
                    <a:pt x="140207" y="1245248"/>
                  </a:lnTo>
                  <a:lnTo>
                    <a:pt x="153885" y="1192570"/>
                  </a:lnTo>
                  <a:lnTo>
                    <a:pt x="168128" y="1140734"/>
                  </a:lnTo>
                  <a:lnTo>
                    <a:pt x="182927" y="1089761"/>
                  </a:lnTo>
                  <a:lnTo>
                    <a:pt x="198273" y="1039673"/>
                  </a:lnTo>
                  <a:lnTo>
                    <a:pt x="214157" y="990489"/>
                  </a:lnTo>
                  <a:lnTo>
                    <a:pt x="230568" y="942232"/>
                  </a:lnTo>
                  <a:lnTo>
                    <a:pt x="247498" y="894923"/>
                  </a:lnTo>
                  <a:lnTo>
                    <a:pt x="264937" y="848582"/>
                  </a:lnTo>
                  <a:lnTo>
                    <a:pt x="282876" y="803230"/>
                  </a:lnTo>
                  <a:lnTo>
                    <a:pt x="301305" y="758890"/>
                  </a:lnTo>
                  <a:lnTo>
                    <a:pt x="320214" y="715581"/>
                  </a:lnTo>
                  <a:lnTo>
                    <a:pt x="339595" y="673325"/>
                  </a:lnTo>
                  <a:lnTo>
                    <a:pt x="359438" y="632144"/>
                  </a:lnTo>
                  <a:lnTo>
                    <a:pt x="379733" y="592057"/>
                  </a:lnTo>
                  <a:lnTo>
                    <a:pt x="400471" y="553087"/>
                  </a:lnTo>
                  <a:lnTo>
                    <a:pt x="421643" y="515255"/>
                  </a:lnTo>
                  <a:lnTo>
                    <a:pt x="443238" y="478581"/>
                  </a:lnTo>
                  <a:lnTo>
                    <a:pt x="465249" y="443086"/>
                  </a:lnTo>
                  <a:lnTo>
                    <a:pt x="487664" y="408793"/>
                  </a:lnTo>
                  <a:lnTo>
                    <a:pt x="510475" y="375721"/>
                  </a:lnTo>
                  <a:lnTo>
                    <a:pt x="533673" y="343892"/>
                  </a:lnTo>
                  <a:lnTo>
                    <a:pt x="557248" y="313328"/>
                  </a:lnTo>
                  <a:lnTo>
                    <a:pt x="605490" y="256075"/>
                  </a:lnTo>
                  <a:lnTo>
                    <a:pt x="655126" y="204132"/>
                  </a:lnTo>
                  <a:lnTo>
                    <a:pt x="706080" y="157668"/>
                  </a:lnTo>
                  <a:lnTo>
                    <a:pt x="758278" y="116850"/>
                  </a:lnTo>
                  <a:lnTo>
                    <a:pt x="811644" y="81850"/>
                  </a:lnTo>
                  <a:lnTo>
                    <a:pt x="866102" y="52834"/>
                  </a:lnTo>
                  <a:lnTo>
                    <a:pt x="921576" y="29972"/>
                  </a:lnTo>
                  <a:lnTo>
                    <a:pt x="977991" y="13433"/>
                  </a:lnTo>
                  <a:lnTo>
                    <a:pt x="1035272" y="3386"/>
                  </a:lnTo>
                  <a:lnTo>
                    <a:pt x="1093343" y="0"/>
                  </a:lnTo>
                  <a:lnTo>
                    <a:pt x="1122466" y="850"/>
                  </a:lnTo>
                  <a:lnTo>
                    <a:pt x="1180139" y="7588"/>
                  </a:lnTo>
                  <a:lnTo>
                    <a:pt x="1236986" y="20902"/>
                  </a:lnTo>
                  <a:lnTo>
                    <a:pt x="1292930" y="40623"/>
                  </a:lnTo>
                  <a:lnTo>
                    <a:pt x="1347896" y="66583"/>
                  </a:lnTo>
                  <a:lnTo>
                    <a:pt x="1401809" y="98612"/>
                  </a:lnTo>
                  <a:lnTo>
                    <a:pt x="1454592" y="136543"/>
                  </a:lnTo>
                  <a:lnTo>
                    <a:pt x="1506170" y="180204"/>
                  </a:lnTo>
                  <a:lnTo>
                    <a:pt x="1556469" y="229429"/>
                  </a:lnTo>
                  <a:lnTo>
                    <a:pt x="1605411" y="284048"/>
                  </a:lnTo>
                  <a:lnTo>
                    <a:pt x="1652922" y="343892"/>
                  </a:lnTo>
                  <a:lnTo>
                    <a:pt x="1676117" y="375721"/>
                  </a:lnTo>
                  <a:lnTo>
                    <a:pt x="1698925" y="408793"/>
                  </a:lnTo>
                  <a:lnTo>
                    <a:pt x="1721339" y="443086"/>
                  </a:lnTo>
                  <a:lnTo>
                    <a:pt x="1743347" y="478581"/>
                  </a:lnTo>
                  <a:lnTo>
                    <a:pt x="1764940" y="515255"/>
                  </a:lnTo>
                  <a:lnTo>
                    <a:pt x="1786110" y="553087"/>
                  </a:lnTo>
                  <a:lnTo>
                    <a:pt x="1806846" y="592057"/>
                  </a:lnTo>
                  <a:lnTo>
                    <a:pt x="1827139" y="632144"/>
                  </a:lnTo>
                  <a:lnTo>
                    <a:pt x="1846980" y="673325"/>
                  </a:lnTo>
                  <a:lnTo>
                    <a:pt x="1866360" y="715581"/>
                  </a:lnTo>
                  <a:lnTo>
                    <a:pt x="1885268" y="758890"/>
                  </a:lnTo>
                  <a:lnTo>
                    <a:pt x="1903695" y="803230"/>
                  </a:lnTo>
                  <a:lnTo>
                    <a:pt x="1921633" y="848582"/>
                  </a:lnTo>
                  <a:lnTo>
                    <a:pt x="1939070" y="894923"/>
                  </a:lnTo>
                  <a:lnTo>
                    <a:pt x="1955999" y="942232"/>
                  </a:lnTo>
                  <a:lnTo>
                    <a:pt x="1972410" y="990489"/>
                  </a:lnTo>
                  <a:lnTo>
                    <a:pt x="1988292" y="1039673"/>
                  </a:lnTo>
                  <a:lnTo>
                    <a:pt x="2003638" y="1089761"/>
                  </a:lnTo>
                  <a:lnTo>
                    <a:pt x="2018436" y="1140734"/>
                  </a:lnTo>
                  <a:lnTo>
                    <a:pt x="2032678" y="1192570"/>
                  </a:lnTo>
                  <a:lnTo>
                    <a:pt x="2046355" y="1245248"/>
                  </a:lnTo>
                  <a:lnTo>
                    <a:pt x="2059457" y="1298746"/>
                  </a:lnTo>
                  <a:lnTo>
                    <a:pt x="2071974" y="1353044"/>
                  </a:lnTo>
                  <a:lnTo>
                    <a:pt x="2083897" y="1408121"/>
                  </a:lnTo>
                  <a:lnTo>
                    <a:pt x="2095216" y="1463956"/>
                  </a:lnTo>
                  <a:lnTo>
                    <a:pt x="2105923" y="1520526"/>
                  </a:lnTo>
                  <a:lnTo>
                    <a:pt x="2116008" y="1577812"/>
                  </a:lnTo>
                  <a:lnTo>
                    <a:pt x="2125460" y="1635792"/>
                  </a:lnTo>
                  <a:lnTo>
                    <a:pt x="2134272" y="1694446"/>
                  </a:lnTo>
                  <a:lnTo>
                    <a:pt x="2142433" y="1753751"/>
                  </a:lnTo>
                  <a:lnTo>
                    <a:pt x="2149934" y="1813687"/>
                  </a:lnTo>
                  <a:lnTo>
                    <a:pt x="2156765" y="1874232"/>
                  </a:lnTo>
                  <a:lnTo>
                    <a:pt x="2162917" y="1935367"/>
                  </a:lnTo>
                  <a:lnTo>
                    <a:pt x="2168381" y="1997069"/>
                  </a:lnTo>
                  <a:lnTo>
                    <a:pt x="2173147" y="2059317"/>
                  </a:lnTo>
                  <a:lnTo>
                    <a:pt x="2177205" y="2122090"/>
                  </a:lnTo>
                  <a:lnTo>
                    <a:pt x="2180547" y="2185368"/>
                  </a:lnTo>
                  <a:lnTo>
                    <a:pt x="2183163" y="2249129"/>
                  </a:lnTo>
                  <a:lnTo>
                    <a:pt x="2185043" y="2313352"/>
                  </a:lnTo>
                  <a:lnTo>
                    <a:pt x="2186178" y="2378015"/>
                  </a:lnTo>
                  <a:lnTo>
                    <a:pt x="2186559" y="2443099"/>
                  </a:lnTo>
                  <a:lnTo>
                    <a:pt x="2186178" y="2508182"/>
                  </a:lnTo>
                  <a:lnTo>
                    <a:pt x="2185043" y="2572845"/>
                  </a:lnTo>
                  <a:lnTo>
                    <a:pt x="2183163" y="2637068"/>
                  </a:lnTo>
                  <a:lnTo>
                    <a:pt x="2180547" y="2700828"/>
                  </a:lnTo>
                  <a:lnTo>
                    <a:pt x="2177205" y="2764105"/>
                  </a:lnTo>
                  <a:lnTo>
                    <a:pt x="2173147" y="2826878"/>
                  </a:lnTo>
                  <a:lnTo>
                    <a:pt x="2168381" y="2889125"/>
                  </a:lnTo>
                  <a:lnTo>
                    <a:pt x="2162917" y="2950826"/>
                  </a:lnTo>
                  <a:lnTo>
                    <a:pt x="2156765" y="3011959"/>
                  </a:lnTo>
                  <a:lnTo>
                    <a:pt x="2149934" y="3072503"/>
                  </a:lnTo>
                  <a:lnTo>
                    <a:pt x="2142433" y="3132438"/>
                  </a:lnTo>
                  <a:lnTo>
                    <a:pt x="2134272" y="3191741"/>
                  </a:lnTo>
                  <a:lnTo>
                    <a:pt x="2125460" y="3250393"/>
                  </a:lnTo>
                  <a:lnTo>
                    <a:pt x="2116008" y="3308371"/>
                  </a:lnTo>
                  <a:lnTo>
                    <a:pt x="2105923" y="3365656"/>
                  </a:lnTo>
                  <a:lnTo>
                    <a:pt x="2095216" y="3422225"/>
                  </a:lnTo>
                  <a:lnTo>
                    <a:pt x="2083897" y="3478057"/>
                  </a:lnTo>
                  <a:lnTo>
                    <a:pt x="2071974" y="3533132"/>
                  </a:lnTo>
                  <a:lnTo>
                    <a:pt x="2059457" y="3587428"/>
                  </a:lnTo>
                  <a:lnTo>
                    <a:pt x="2046355" y="3640924"/>
                  </a:lnTo>
                  <a:lnTo>
                    <a:pt x="2032678" y="3693600"/>
                  </a:lnTo>
                  <a:lnTo>
                    <a:pt x="2018436" y="3745434"/>
                  </a:lnTo>
                  <a:lnTo>
                    <a:pt x="2003638" y="3796404"/>
                  </a:lnTo>
                  <a:lnTo>
                    <a:pt x="1988292" y="3846490"/>
                  </a:lnTo>
                  <a:lnTo>
                    <a:pt x="1972410" y="3895671"/>
                  </a:lnTo>
                  <a:lnTo>
                    <a:pt x="1955999" y="3943926"/>
                  </a:lnTo>
                  <a:lnTo>
                    <a:pt x="1939070" y="3991233"/>
                  </a:lnTo>
                  <a:lnTo>
                    <a:pt x="1921633" y="4037572"/>
                  </a:lnTo>
                  <a:lnTo>
                    <a:pt x="1903695" y="4082921"/>
                  </a:lnTo>
                  <a:lnTo>
                    <a:pt x="1885268" y="4127259"/>
                  </a:lnTo>
                  <a:lnTo>
                    <a:pt x="1866360" y="4170565"/>
                  </a:lnTo>
                  <a:lnTo>
                    <a:pt x="1846980" y="4212818"/>
                  </a:lnTo>
                  <a:lnTo>
                    <a:pt x="1827139" y="4253998"/>
                  </a:lnTo>
                  <a:lnTo>
                    <a:pt x="1806846" y="4294081"/>
                  </a:lnTo>
                  <a:lnTo>
                    <a:pt x="1786110" y="4333049"/>
                  </a:lnTo>
                  <a:lnTo>
                    <a:pt x="1764940" y="4370879"/>
                  </a:lnTo>
                  <a:lnTo>
                    <a:pt x="1743347" y="4407551"/>
                  </a:lnTo>
                  <a:lnTo>
                    <a:pt x="1721339" y="4443043"/>
                  </a:lnTo>
                  <a:lnTo>
                    <a:pt x="1698925" y="4477334"/>
                  </a:lnTo>
                  <a:lnTo>
                    <a:pt x="1676117" y="4510404"/>
                  </a:lnTo>
                  <a:lnTo>
                    <a:pt x="1652922" y="4542230"/>
                  </a:lnTo>
                  <a:lnTo>
                    <a:pt x="1629350" y="4572793"/>
                  </a:lnTo>
                  <a:lnTo>
                    <a:pt x="1581114" y="4630041"/>
                  </a:lnTo>
                  <a:lnTo>
                    <a:pt x="1531484" y="4681980"/>
                  </a:lnTo>
                  <a:lnTo>
                    <a:pt x="1480536" y="4728441"/>
                  </a:lnTo>
                  <a:lnTo>
                    <a:pt x="1428346" y="4769255"/>
                  </a:lnTo>
                  <a:lnTo>
                    <a:pt x="1374989" y="4804253"/>
                  </a:lnTo>
                  <a:lnTo>
                    <a:pt x="1320540" y="4833266"/>
                  </a:lnTo>
                  <a:lnTo>
                    <a:pt x="1265076" y="4856126"/>
                  </a:lnTo>
                  <a:lnTo>
                    <a:pt x="1208671" y="4872663"/>
                  </a:lnTo>
                  <a:lnTo>
                    <a:pt x="1151401" y="4882710"/>
                  </a:lnTo>
                  <a:lnTo>
                    <a:pt x="1093343" y="4886096"/>
                  </a:lnTo>
                  <a:lnTo>
                    <a:pt x="1064213" y="4885246"/>
                  </a:lnTo>
                  <a:lnTo>
                    <a:pt x="1006528" y="4878508"/>
                  </a:lnTo>
                  <a:lnTo>
                    <a:pt x="949671" y="4865195"/>
                  </a:lnTo>
                  <a:lnTo>
                    <a:pt x="893716" y="4845476"/>
                  </a:lnTo>
                  <a:lnTo>
                    <a:pt x="838741" y="4819518"/>
                  </a:lnTo>
                  <a:lnTo>
                    <a:pt x="784820" y="4787491"/>
                  </a:lnTo>
                  <a:lnTo>
                    <a:pt x="732029" y="4749564"/>
                  </a:lnTo>
                  <a:lnTo>
                    <a:pt x="680443" y="4705906"/>
                  </a:lnTo>
                  <a:lnTo>
                    <a:pt x="630138" y="4656685"/>
                  </a:lnTo>
                  <a:lnTo>
                    <a:pt x="581190" y="4602070"/>
                  </a:lnTo>
                  <a:lnTo>
                    <a:pt x="533673" y="4542230"/>
                  </a:lnTo>
                  <a:lnTo>
                    <a:pt x="510475" y="4510404"/>
                  </a:lnTo>
                  <a:lnTo>
                    <a:pt x="487664" y="4477334"/>
                  </a:lnTo>
                  <a:lnTo>
                    <a:pt x="465249" y="4443043"/>
                  </a:lnTo>
                  <a:lnTo>
                    <a:pt x="443238" y="4407551"/>
                  </a:lnTo>
                  <a:lnTo>
                    <a:pt x="421643" y="4370879"/>
                  </a:lnTo>
                  <a:lnTo>
                    <a:pt x="400471" y="4333049"/>
                  </a:lnTo>
                  <a:lnTo>
                    <a:pt x="379733" y="4294081"/>
                  </a:lnTo>
                  <a:lnTo>
                    <a:pt x="359438" y="4253998"/>
                  </a:lnTo>
                  <a:lnTo>
                    <a:pt x="339595" y="4212818"/>
                  </a:lnTo>
                  <a:lnTo>
                    <a:pt x="320214" y="4170565"/>
                  </a:lnTo>
                  <a:lnTo>
                    <a:pt x="301305" y="4127259"/>
                  </a:lnTo>
                  <a:lnTo>
                    <a:pt x="282876" y="4082921"/>
                  </a:lnTo>
                  <a:lnTo>
                    <a:pt x="264937" y="4037572"/>
                  </a:lnTo>
                  <a:lnTo>
                    <a:pt x="247498" y="3991233"/>
                  </a:lnTo>
                  <a:lnTo>
                    <a:pt x="230568" y="3943926"/>
                  </a:lnTo>
                  <a:lnTo>
                    <a:pt x="214157" y="3895671"/>
                  </a:lnTo>
                  <a:lnTo>
                    <a:pt x="198273" y="3846490"/>
                  </a:lnTo>
                  <a:lnTo>
                    <a:pt x="182927" y="3796404"/>
                  </a:lnTo>
                  <a:lnTo>
                    <a:pt x="168128" y="3745434"/>
                  </a:lnTo>
                  <a:lnTo>
                    <a:pt x="153885" y="3693600"/>
                  </a:lnTo>
                  <a:lnTo>
                    <a:pt x="140207" y="3640924"/>
                  </a:lnTo>
                  <a:lnTo>
                    <a:pt x="127105" y="3587428"/>
                  </a:lnTo>
                  <a:lnTo>
                    <a:pt x="114587" y="3533132"/>
                  </a:lnTo>
                  <a:lnTo>
                    <a:pt x="102664" y="3478057"/>
                  </a:lnTo>
                  <a:lnTo>
                    <a:pt x="91344" y="3422225"/>
                  </a:lnTo>
                  <a:lnTo>
                    <a:pt x="80637" y="3365656"/>
                  </a:lnTo>
                  <a:lnTo>
                    <a:pt x="70552" y="3308371"/>
                  </a:lnTo>
                  <a:lnTo>
                    <a:pt x="61099" y="3250393"/>
                  </a:lnTo>
                  <a:lnTo>
                    <a:pt x="52287" y="3191741"/>
                  </a:lnTo>
                  <a:lnTo>
                    <a:pt x="44126" y="3132438"/>
                  </a:lnTo>
                  <a:lnTo>
                    <a:pt x="36625" y="3072503"/>
                  </a:lnTo>
                  <a:lnTo>
                    <a:pt x="29794" y="3011959"/>
                  </a:lnTo>
                  <a:lnTo>
                    <a:pt x="23641" y="2950826"/>
                  </a:lnTo>
                  <a:lnTo>
                    <a:pt x="18177" y="2889125"/>
                  </a:lnTo>
                  <a:lnTo>
                    <a:pt x="13411" y="2826878"/>
                  </a:lnTo>
                  <a:lnTo>
                    <a:pt x="9353" y="2764105"/>
                  </a:lnTo>
                  <a:lnTo>
                    <a:pt x="6011" y="2700828"/>
                  </a:lnTo>
                  <a:lnTo>
                    <a:pt x="3395" y="2637068"/>
                  </a:lnTo>
                  <a:lnTo>
                    <a:pt x="1515" y="2572845"/>
                  </a:lnTo>
                  <a:lnTo>
                    <a:pt x="380" y="2508182"/>
                  </a:lnTo>
                  <a:lnTo>
                    <a:pt x="0" y="2443099"/>
                  </a:lnTo>
                  <a:close/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 descr=""/>
          <p:cNvSpPr txBox="1"/>
          <p:nvPr/>
        </p:nvSpPr>
        <p:spPr>
          <a:xfrm>
            <a:off x="1274191" y="1207122"/>
            <a:ext cx="2880360" cy="277495"/>
          </a:xfrm>
          <a:prstGeom prst="rect">
            <a:avLst/>
          </a:prstGeom>
          <a:solidFill>
            <a:srgbClr val="375F92"/>
          </a:solidFill>
          <a:ln w="9525">
            <a:solidFill>
              <a:srgbClr val="17375E"/>
            </a:solidFill>
          </a:ln>
        </p:spPr>
        <p:txBody>
          <a:bodyPr wrap="square" lIns="0" tIns="41275" rIns="0" bIns="0" rtlCol="0" vert="horz">
            <a:spAutoFit/>
          </a:bodyPr>
          <a:lstStyle/>
          <a:p>
            <a:pPr marL="779780">
              <a:lnSpc>
                <a:spcPct val="100000"/>
              </a:lnSpc>
              <a:spcBef>
                <a:spcPts val="325"/>
              </a:spcBef>
            </a:pPr>
            <a:r>
              <a:rPr dirty="0" sz="1200" b="1">
                <a:solidFill>
                  <a:srgbClr val="FFFFFF"/>
                </a:solidFill>
                <a:latin typeface="Arial"/>
                <a:cs typeface="Arial"/>
              </a:rPr>
              <a:t>Relative</a:t>
            </a:r>
            <a:r>
              <a:rPr dirty="0" sz="1200" spc="-6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FFFFFF"/>
                </a:solidFill>
                <a:latin typeface="Arial"/>
                <a:cs typeface="Arial"/>
              </a:rPr>
              <a:t>Recharge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542645" y="1640585"/>
            <a:ext cx="4411345" cy="13061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 indent="-381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“As</a:t>
            </a:r>
            <a:r>
              <a:rPr dirty="0" sz="1200" spc="-15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recharge</a:t>
            </a:r>
            <a:r>
              <a:rPr dirty="0" sz="1200" spc="-30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is</a:t>
            </a:r>
            <a:r>
              <a:rPr dirty="0" sz="1200" spc="-10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so</a:t>
            </a:r>
            <a:r>
              <a:rPr dirty="0" sz="1200" spc="-25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dominated</a:t>
            </a:r>
            <a:r>
              <a:rPr dirty="0" sz="1200" spc="-55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by</a:t>
            </a:r>
            <a:r>
              <a:rPr dirty="0" sz="1200" spc="-25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high</a:t>
            </a:r>
            <a:r>
              <a:rPr dirty="0" sz="1200" spc="-20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rainfall</a:t>
            </a:r>
            <a:r>
              <a:rPr dirty="0" sz="1200" spc="-50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areas</a:t>
            </a:r>
            <a:r>
              <a:rPr dirty="0" sz="1200" spc="-40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large</a:t>
            </a:r>
            <a:r>
              <a:rPr dirty="0" sz="1200" spc="-20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0F243E"/>
                </a:solidFill>
                <a:latin typeface="Arial"/>
                <a:cs typeface="Arial"/>
              </a:rPr>
              <a:t>portions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of</a:t>
            </a:r>
            <a:r>
              <a:rPr dirty="0" sz="1200" spc="-20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the</a:t>
            </a:r>
            <a:r>
              <a:rPr dirty="0" sz="1200" spc="-20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country</a:t>
            </a:r>
            <a:r>
              <a:rPr dirty="0" sz="1200" spc="-35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are</a:t>
            </a:r>
            <a:r>
              <a:rPr dirty="0" sz="1200" spc="-20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not</a:t>
            </a:r>
            <a:r>
              <a:rPr dirty="0" sz="1200" spc="-20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captured</a:t>
            </a:r>
            <a:r>
              <a:rPr dirty="0" sz="1200" spc="-15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by</a:t>
            </a:r>
            <a:r>
              <a:rPr dirty="0" sz="1200" spc="-45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criterion</a:t>
            </a:r>
            <a:r>
              <a:rPr dirty="0" sz="1200" spc="-30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1.</a:t>
            </a:r>
            <a:r>
              <a:rPr dirty="0" sz="1200" spc="-75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An</a:t>
            </a:r>
            <a:r>
              <a:rPr dirty="0" sz="1200" spc="-20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0F243E"/>
                </a:solidFill>
                <a:latin typeface="Arial"/>
                <a:cs typeface="Arial"/>
              </a:rPr>
              <a:t>additional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recharge</a:t>
            </a:r>
            <a:r>
              <a:rPr dirty="0" sz="1200" spc="-45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criterion</a:t>
            </a:r>
            <a:r>
              <a:rPr dirty="0" sz="1200" spc="-40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is</a:t>
            </a:r>
            <a:r>
              <a:rPr dirty="0" sz="1200" spc="-20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considered</a:t>
            </a:r>
            <a:r>
              <a:rPr dirty="0" sz="1200" spc="-50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0F243E"/>
                </a:solidFill>
                <a:latin typeface="Arial"/>
                <a:cs typeface="Arial"/>
              </a:rPr>
              <a:t>necessary,</a:t>
            </a:r>
            <a:r>
              <a:rPr dirty="0" sz="1200" spc="-40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which</a:t>
            </a:r>
            <a:r>
              <a:rPr dirty="0" sz="1200" spc="-30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is</a:t>
            </a:r>
            <a:r>
              <a:rPr dirty="0" sz="1200" spc="-20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not</a:t>
            </a:r>
            <a:r>
              <a:rPr dirty="0" sz="1200" spc="-30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based</a:t>
            </a:r>
            <a:r>
              <a:rPr dirty="0" sz="1200" spc="-50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 spc="-25">
                <a:solidFill>
                  <a:srgbClr val="0F243E"/>
                </a:solidFill>
                <a:latin typeface="Arial"/>
                <a:cs typeface="Arial"/>
              </a:rPr>
              <a:t>on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absolute</a:t>
            </a:r>
            <a:r>
              <a:rPr dirty="0" sz="1200" spc="-55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values</a:t>
            </a:r>
            <a:r>
              <a:rPr dirty="0" sz="1200" spc="-20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in</a:t>
            </a:r>
            <a:r>
              <a:rPr dirty="0" sz="1200" spc="-20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mm/a.</a:t>
            </a:r>
            <a:r>
              <a:rPr dirty="0" sz="1200" spc="-55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This</a:t>
            </a:r>
            <a:r>
              <a:rPr dirty="0" sz="1200" spc="-25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can</a:t>
            </a:r>
            <a:r>
              <a:rPr dirty="0" sz="1200" spc="-20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be</a:t>
            </a:r>
            <a:r>
              <a:rPr dirty="0" sz="1200" spc="-30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achieved</a:t>
            </a:r>
            <a:r>
              <a:rPr dirty="0" sz="1200" spc="-40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through</a:t>
            </a:r>
            <a:r>
              <a:rPr dirty="0" sz="1200" spc="-30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0F243E"/>
                </a:solidFill>
                <a:latin typeface="Arial"/>
                <a:cs typeface="Arial"/>
              </a:rPr>
              <a:t>mapping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the</a:t>
            </a:r>
            <a:r>
              <a:rPr dirty="0" sz="1200" spc="-20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recharge</a:t>
            </a:r>
            <a:r>
              <a:rPr dirty="0" sz="1200" spc="-45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ratio</a:t>
            </a:r>
            <a:r>
              <a:rPr dirty="0" sz="1200" spc="-15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of</a:t>
            </a:r>
            <a:r>
              <a:rPr dirty="0" sz="1200" spc="-5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a</a:t>
            </a:r>
            <a:r>
              <a:rPr dirty="0" sz="1200" spc="-20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particular</a:t>
            </a:r>
            <a:r>
              <a:rPr dirty="0" sz="1200" spc="-30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area</a:t>
            </a:r>
            <a:r>
              <a:rPr dirty="0" sz="1200" spc="-30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compared</a:t>
            </a:r>
            <a:r>
              <a:rPr dirty="0" sz="1200" spc="-20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to</a:t>
            </a:r>
            <a:r>
              <a:rPr dirty="0" sz="1200" spc="-35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a</a:t>
            </a:r>
            <a:r>
              <a:rPr dirty="0" sz="1200" spc="-20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larger</a:t>
            </a:r>
            <a:r>
              <a:rPr dirty="0" sz="1200" spc="-10">
                <a:solidFill>
                  <a:srgbClr val="0F243E"/>
                </a:solidFill>
                <a:latin typeface="Arial"/>
                <a:cs typeface="Arial"/>
              </a:rPr>
              <a:t> area.”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2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Le</a:t>
            </a:r>
            <a:r>
              <a:rPr dirty="0" sz="1200" spc="-25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Maître</a:t>
            </a:r>
            <a:r>
              <a:rPr dirty="0" sz="1200" spc="-15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et</a:t>
            </a:r>
            <a:r>
              <a:rPr dirty="0" sz="1200" spc="-20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al.,</a:t>
            </a:r>
            <a:r>
              <a:rPr dirty="0" sz="1200" spc="-15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 spc="-20">
                <a:solidFill>
                  <a:srgbClr val="0F243E"/>
                </a:solidFill>
                <a:latin typeface="Arial"/>
                <a:cs typeface="Arial"/>
              </a:rPr>
              <a:t>2018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3" name="object 13" descr=""/>
          <p:cNvGrpSpPr/>
          <p:nvPr/>
        </p:nvGrpSpPr>
        <p:grpSpPr>
          <a:xfrm>
            <a:off x="38100" y="3857561"/>
            <a:ext cx="1916430" cy="1452880"/>
            <a:chOff x="38100" y="3857561"/>
            <a:chExt cx="1916430" cy="1452880"/>
          </a:xfrm>
        </p:grpSpPr>
        <p:pic>
          <p:nvPicPr>
            <p:cNvPr id="14" name="object 14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625" y="3867149"/>
              <a:ext cx="1896999" cy="1433830"/>
            </a:xfrm>
            <a:prstGeom prst="rect">
              <a:avLst/>
            </a:prstGeom>
          </p:spPr>
        </p:pic>
        <p:sp>
          <p:nvSpPr>
            <p:cNvPr id="15" name="object 15" descr=""/>
            <p:cNvSpPr/>
            <p:nvPr/>
          </p:nvSpPr>
          <p:spPr>
            <a:xfrm>
              <a:off x="42862" y="3862323"/>
              <a:ext cx="1906905" cy="1443355"/>
            </a:xfrm>
            <a:custGeom>
              <a:avLst/>
              <a:gdLst/>
              <a:ahLst/>
              <a:cxnLst/>
              <a:rect l="l" t="t" r="r" b="b"/>
              <a:pathLst>
                <a:path w="1906905" h="1443354">
                  <a:moveTo>
                    <a:pt x="0" y="1443355"/>
                  </a:moveTo>
                  <a:lnTo>
                    <a:pt x="1906524" y="1443355"/>
                  </a:lnTo>
                  <a:lnTo>
                    <a:pt x="1906524" y="0"/>
                  </a:lnTo>
                  <a:lnTo>
                    <a:pt x="0" y="0"/>
                  </a:lnTo>
                  <a:lnTo>
                    <a:pt x="0" y="1443355"/>
                  </a:lnTo>
                  <a:close/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1731" y="4331220"/>
              <a:ext cx="766559" cy="755891"/>
            </a:xfrm>
            <a:prstGeom prst="rect">
              <a:avLst/>
            </a:prstGeom>
          </p:spPr>
        </p:pic>
        <p:sp>
          <p:nvSpPr>
            <p:cNvPr id="17" name="object 17" descr=""/>
            <p:cNvSpPr/>
            <p:nvPr/>
          </p:nvSpPr>
          <p:spPr>
            <a:xfrm>
              <a:off x="188645" y="4355083"/>
              <a:ext cx="677545" cy="666115"/>
            </a:xfrm>
            <a:custGeom>
              <a:avLst/>
              <a:gdLst/>
              <a:ahLst/>
              <a:cxnLst/>
              <a:rect l="l" t="t" r="r" b="b"/>
              <a:pathLst>
                <a:path w="677544" h="666114">
                  <a:moveTo>
                    <a:pt x="0" y="333121"/>
                  </a:moveTo>
                  <a:lnTo>
                    <a:pt x="3670" y="283884"/>
                  </a:lnTo>
                  <a:lnTo>
                    <a:pt x="14331" y="236894"/>
                  </a:lnTo>
                  <a:lnTo>
                    <a:pt x="31460" y="192665"/>
                  </a:lnTo>
                  <a:lnTo>
                    <a:pt x="54533" y="151713"/>
                  </a:lnTo>
                  <a:lnTo>
                    <a:pt x="83026" y="114550"/>
                  </a:lnTo>
                  <a:lnTo>
                    <a:pt x="116416" y="81693"/>
                  </a:lnTo>
                  <a:lnTo>
                    <a:pt x="154180" y="53656"/>
                  </a:lnTo>
                  <a:lnTo>
                    <a:pt x="195793" y="30953"/>
                  </a:lnTo>
                  <a:lnTo>
                    <a:pt x="240732" y="14100"/>
                  </a:lnTo>
                  <a:lnTo>
                    <a:pt x="288473" y="3610"/>
                  </a:lnTo>
                  <a:lnTo>
                    <a:pt x="338493" y="0"/>
                  </a:lnTo>
                  <a:lnTo>
                    <a:pt x="388512" y="3610"/>
                  </a:lnTo>
                  <a:lnTo>
                    <a:pt x="436254" y="14100"/>
                  </a:lnTo>
                  <a:lnTo>
                    <a:pt x="481193" y="30953"/>
                  </a:lnTo>
                  <a:lnTo>
                    <a:pt x="522805" y="53656"/>
                  </a:lnTo>
                  <a:lnTo>
                    <a:pt x="560569" y="81693"/>
                  </a:lnTo>
                  <a:lnTo>
                    <a:pt x="593959" y="114550"/>
                  </a:lnTo>
                  <a:lnTo>
                    <a:pt x="622452" y="151713"/>
                  </a:lnTo>
                  <a:lnTo>
                    <a:pt x="645525" y="192665"/>
                  </a:lnTo>
                  <a:lnTo>
                    <a:pt x="662654" y="236894"/>
                  </a:lnTo>
                  <a:lnTo>
                    <a:pt x="673316" y="283884"/>
                  </a:lnTo>
                  <a:lnTo>
                    <a:pt x="676986" y="333121"/>
                  </a:lnTo>
                  <a:lnTo>
                    <a:pt x="673316" y="382325"/>
                  </a:lnTo>
                  <a:lnTo>
                    <a:pt x="662654" y="429289"/>
                  </a:lnTo>
                  <a:lnTo>
                    <a:pt x="645525" y="473497"/>
                  </a:lnTo>
                  <a:lnTo>
                    <a:pt x="622452" y="514434"/>
                  </a:lnTo>
                  <a:lnTo>
                    <a:pt x="593959" y="551584"/>
                  </a:lnTo>
                  <a:lnTo>
                    <a:pt x="560569" y="584433"/>
                  </a:lnTo>
                  <a:lnTo>
                    <a:pt x="522805" y="612464"/>
                  </a:lnTo>
                  <a:lnTo>
                    <a:pt x="481193" y="635163"/>
                  </a:lnTo>
                  <a:lnTo>
                    <a:pt x="436254" y="652015"/>
                  </a:lnTo>
                  <a:lnTo>
                    <a:pt x="388512" y="662504"/>
                  </a:lnTo>
                  <a:lnTo>
                    <a:pt x="338493" y="666115"/>
                  </a:lnTo>
                  <a:lnTo>
                    <a:pt x="288473" y="662504"/>
                  </a:lnTo>
                  <a:lnTo>
                    <a:pt x="240732" y="652015"/>
                  </a:lnTo>
                  <a:lnTo>
                    <a:pt x="195793" y="635163"/>
                  </a:lnTo>
                  <a:lnTo>
                    <a:pt x="154180" y="612464"/>
                  </a:lnTo>
                  <a:lnTo>
                    <a:pt x="116416" y="584433"/>
                  </a:lnTo>
                  <a:lnTo>
                    <a:pt x="83026" y="551584"/>
                  </a:lnTo>
                  <a:lnTo>
                    <a:pt x="54533" y="514434"/>
                  </a:lnTo>
                  <a:lnTo>
                    <a:pt x="31460" y="473497"/>
                  </a:lnTo>
                  <a:lnTo>
                    <a:pt x="14331" y="429289"/>
                  </a:lnTo>
                  <a:lnTo>
                    <a:pt x="3670" y="382325"/>
                  </a:lnTo>
                  <a:lnTo>
                    <a:pt x="0" y="333121"/>
                  </a:lnTo>
                  <a:close/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8" name="object 18" descr=""/>
          <p:cNvGrpSpPr/>
          <p:nvPr/>
        </p:nvGrpSpPr>
        <p:grpSpPr>
          <a:xfrm>
            <a:off x="2013267" y="3324161"/>
            <a:ext cx="3207385" cy="2324100"/>
            <a:chOff x="2013267" y="3324161"/>
            <a:chExt cx="3207385" cy="2324100"/>
          </a:xfrm>
        </p:grpSpPr>
        <p:pic>
          <p:nvPicPr>
            <p:cNvPr id="19" name="object 1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022728" y="3333749"/>
              <a:ext cx="1590929" cy="2304745"/>
            </a:xfrm>
            <a:prstGeom prst="rect">
              <a:avLst/>
            </a:prstGeom>
          </p:spPr>
        </p:pic>
        <p:sp>
          <p:nvSpPr>
            <p:cNvPr id="20" name="object 20" descr=""/>
            <p:cNvSpPr/>
            <p:nvPr/>
          </p:nvSpPr>
          <p:spPr>
            <a:xfrm>
              <a:off x="2018029" y="3328923"/>
              <a:ext cx="1600835" cy="2314575"/>
            </a:xfrm>
            <a:custGeom>
              <a:avLst/>
              <a:gdLst/>
              <a:ahLst/>
              <a:cxnLst/>
              <a:rect l="l" t="t" r="r" b="b"/>
              <a:pathLst>
                <a:path w="1600835" h="2314575">
                  <a:moveTo>
                    <a:pt x="800226" y="0"/>
                  </a:moveTo>
                  <a:lnTo>
                    <a:pt x="841501" y="1524"/>
                  </a:lnTo>
                  <a:lnTo>
                    <a:pt x="882269" y="6096"/>
                  </a:lnTo>
                  <a:lnTo>
                    <a:pt x="922401" y="13462"/>
                  </a:lnTo>
                  <a:lnTo>
                    <a:pt x="961897" y="23622"/>
                  </a:lnTo>
                  <a:lnTo>
                    <a:pt x="1000632" y="36575"/>
                  </a:lnTo>
                  <a:lnTo>
                    <a:pt x="1038732" y="52324"/>
                  </a:lnTo>
                  <a:lnTo>
                    <a:pt x="1075944" y="70485"/>
                  </a:lnTo>
                  <a:lnTo>
                    <a:pt x="1112393" y="91312"/>
                  </a:lnTo>
                  <a:lnTo>
                    <a:pt x="1147826" y="114553"/>
                  </a:lnTo>
                  <a:lnTo>
                    <a:pt x="1182370" y="140208"/>
                  </a:lnTo>
                  <a:lnTo>
                    <a:pt x="1248283" y="198247"/>
                  </a:lnTo>
                  <a:lnTo>
                    <a:pt x="1309878" y="264922"/>
                  </a:lnTo>
                  <a:lnTo>
                    <a:pt x="1366646" y="339598"/>
                  </a:lnTo>
                  <a:lnTo>
                    <a:pt x="1418208" y="421767"/>
                  </a:lnTo>
                  <a:lnTo>
                    <a:pt x="1464183" y="510920"/>
                  </a:lnTo>
                  <a:lnTo>
                    <a:pt x="1504187" y="606170"/>
                  </a:lnTo>
                  <a:lnTo>
                    <a:pt x="1537716" y="707263"/>
                  </a:lnTo>
                  <a:lnTo>
                    <a:pt x="1564512" y="813562"/>
                  </a:lnTo>
                  <a:lnTo>
                    <a:pt x="1584197" y="924306"/>
                  </a:lnTo>
                  <a:lnTo>
                    <a:pt x="1596262" y="1038987"/>
                  </a:lnTo>
                  <a:lnTo>
                    <a:pt x="1600454" y="1157224"/>
                  </a:lnTo>
                  <a:lnTo>
                    <a:pt x="1596262" y="1275333"/>
                  </a:lnTo>
                  <a:lnTo>
                    <a:pt x="1584197" y="1390142"/>
                  </a:lnTo>
                  <a:lnTo>
                    <a:pt x="1564512" y="1500886"/>
                  </a:lnTo>
                  <a:lnTo>
                    <a:pt x="1537716" y="1607058"/>
                  </a:lnTo>
                  <a:lnTo>
                    <a:pt x="1504187" y="1708150"/>
                  </a:lnTo>
                  <a:lnTo>
                    <a:pt x="1464183" y="1803527"/>
                  </a:lnTo>
                  <a:lnTo>
                    <a:pt x="1418208" y="1892553"/>
                  </a:lnTo>
                  <a:lnTo>
                    <a:pt x="1366646" y="1974723"/>
                  </a:lnTo>
                  <a:lnTo>
                    <a:pt x="1309878" y="2049526"/>
                  </a:lnTo>
                  <a:lnTo>
                    <a:pt x="1248283" y="2116201"/>
                  </a:lnTo>
                  <a:lnTo>
                    <a:pt x="1182370" y="2174240"/>
                  </a:lnTo>
                  <a:lnTo>
                    <a:pt x="1147826" y="2199894"/>
                  </a:lnTo>
                  <a:lnTo>
                    <a:pt x="1112393" y="2223135"/>
                  </a:lnTo>
                  <a:lnTo>
                    <a:pt x="1075944" y="2243836"/>
                  </a:lnTo>
                  <a:lnTo>
                    <a:pt x="1038732" y="2262111"/>
                  </a:lnTo>
                  <a:lnTo>
                    <a:pt x="1000632" y="2277757"/>
                  </a:lnTo>
                  <a:lnTo>
                    <a:pt x="961897" y="2290724"/>
                  </a:lnTo>
                  <a:lnTo>
                    <a:pt x="922401" y="2300947"/>
                  </a:lnTo>
                  <a:lnTo>
                    <a:pt x="882269" y="2308339"/>
                  </a:lnTo>
                  <a:lnTo>
                    <a:pt x="841501" y="2312822"/>
                  </a:lnTo>
                  <a:lnTo>
                    <a:pt x="800226" y="2314333"/>
                  </a:lnTo>
                  <a:lnTo>
                    <a:pt x="758951" y="2312822"/>
                  </a:lnTo>
                  <a:lnTo>
                    <a:pt x="718184" y="2308339"/>
                  </a:lnTo>
                  <a:lnTo>
                    <a:pt x="678052" y="2300947"/>
                  </a:lnTo>
                  <a:lnTo>
                    <a:pt x="638556" y="2290724"/>
                  </a:lnTo>
                  <a:lnTo>
                    <a:pt x="599694" y="2277757"/>
                  </a:lnTo>
                  <a:lnTo>
                    <a:pt x="561720" y="2262111"/>
                  </a:lnTo>
                  <a:lnTo>
                    <a:pt x="524509" y="2243836"/>
                  </a:lnTo>
                  <a:lnTo>
                    <a:pt x="488061" y="2223135"/>
                  </a:lnTo>
                  <a:lnTo>
                    <a:pt x="452627" y="2199894"/>
                  </a:lnTo>
                  <a:lnTo>
                    <a:pt x="418083" y="2174240"/>
                  </a:lnTo>
                  <a:lnTo>
                    <a:pt x="352170" y="2116201"/>
                  </a:lnTo>
                  <a:lnTo>
                    <a:pt x="290575" y="2049526"/>
                  </a:lnTo>
                  <a:lnTo>
                    <a:pt x="233806" y="1974723"/>
                  </a:lnTo>
                  <a:lnTo>
                    <a:pt x="182244" y="1892553"/>
                  </a:lnTo>
                  <a:lnTo>
                    <a:pt x="136270" y="1803527"/>
                  </a:lnTo>
                  <a:lnTo>
                    <a:pt x="96265" y="1708150"/>
                  </a:lnTo>
                  <a:lnTo>
                    <a:pt x="62737" y="1607058"/>
                  </a:lnTo>
                  <a:lnTo>
                    <a:pt x="35813" y="1500886"/>
                  </a:lnTo>
                  <a:lnTo>
                    <a:pt x="16256" y="1390142"/>
                  </a:lnTo>
                  <a:lnTo>
                    <a:pt x="4063" y="1275333"/>
                  </a:lnTo>
                  <a:lnTo>
                    <a:pt x="0" y="1157224"/>
                  </a:lnTo>
                  <a:lnTo>
                    <a:pt x="4063" y="1038987"/>
                  </a:lnTo>
                  <a:lnTo>
                    <a:pt x="16256" y="924306"/>
                  </a:lnTo>
                  <a:lnTo>
                    <a:pt x="35813" y="813562"/>
                  </a:lnTo>
                  <a:lnTo>
                    <a:pt x="62737" y="707263"/>
                  </a:lnTo>
                  <a:lnTo>
                    <a:pt x="96265" y="606170"/>
                  </a:lnTo>
                  <a:lnTo>
                    <a:pt x="136270" y="510920"/>
                  </a:lnTo>
                  <a:lnTo>
                    <a:pt x="182244" y="421767"/>
                  </a:lnTo>
                  <a:lnTo>
                    <a:pt x="233806" y="339598"/>
                  </a:lnTo>
                  <a:lnTo>
                    <a:pt x="290575" y="264922"/>
                  </a:lnTo>
                  <a:lnTo>
                    <a:pt x="352170" y="198247"/>
                  </a:lnTo>
                  <a:lnTo>
                    <a:pt x="418083" y="140208"/>
                  </a:lnTo>
                  <a:lnTo>
                    <a:pt x="452627" y="114553"/>
                  </a:lnTo>
                  <a:lnTo>
                    <a:pt x="488061" y="91312"/>
                  </a:lnTo>
                  <a:lnTo>
                    <a:pt x="524509" y="70485"/>
                  </a:lnTo>
                  <a:lnTo>
                    <a:pt x="561720" y="52324"/>
                  </a:lnTo>
                  <a:lnTo>
                    <a:pt x="599694" y="36575"/>
                  </a:lnTo>
                  <a:lnTo>
                    <a:pt x="638556" y="23622"/>
                  </a:lnTo>
                  <a:lnTo>
                    <a:pt x="678052" y="13462"/>
                  </a:lnTo>
                  <a:lnTo>
                    <a:pt x="718184" y="6096"/>
                  </a:lnTo>
                  <a:lnTo>
                    <a:pt x="758951" y="1524"/>
                  </a:lnTo>
                  <a:lnTo>
                    <a:pt x="800226" y="0"/>
                  </a:lnTo>
                  <a:close/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1" name="object 21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658488" y="3333749"/>
              <a:ext cx="1558671" cy="2234438"/>
            </a:xfrm>
            <a:prstGeom prst="rect">
              <a:avLst/>
            </a:prstGeom>
          </p:spPr>
        </p:pic>
        <p:sp>
          <p:nvSpPr>
            <p:cNvPr id="22" name="object 22" descr=""/>
            <p:cNvSpPr/>
            <p:nvPr/>
          </p:nvSpPr>
          <p:spPr>
            <a:xfrm>
              <a:off x="3656837" y="3332098"/>
              <a:ext cx="1562100" cy="2237740"/>
            </a:xfrm>
            <a:custGeom>
              <a:avLst/>
              <a:gdLst/>
              <a:ahLst/>
              <a:cxnLst/>
              <a:rect l="l" t="t" r="r" b="b"/>
              <a:pathLst>
                <a:path w="1562100" h="2237740">
                  <a:moveTo>
                    <a:pt x="780923" y="0"/>
                  </a:moveTo>
                  <a:lnTo>
                    <a:pt x="821182" y="1524"/>
                  </a:lnTo>
                  <a:lnTo>
                    <a:pt x="860933" y="5841"/>
                  </a:lnTo>
                  <a:lnTo>
                    <a:pt x="900049" y="12953"/>
                  </a:lnTo>
                  <a:lnTo>
                    <a:pt x="938529" y="22860"/>
                  </a:lnTo>
                  <a:lnTo>
                    <a:pt x="976249" y="35305"/>
                  </a:lnTo>
                  <a:lnTo>
                    <a:pt x="1013333" y="50418"/>
                  </a:lnTo>
                  <a:lnTo>
                    <a:pt x="1049654" y="68072"/>
                  </a:lnTo>
                  <a:lnTo>
                    <a:pt x="1085214" y="88137"/>
                  </a:lnTo>
                  <a:lnTo>
                    <a:pt x="1153414" y="135254"/>
                  </a:lnTo>
                  <a:lnTo>
                    <a:pt x="1217802" y="191262"/>
                  </a:lnTo>
                  <a:lnTo>
                    <a:pt x="1277874" y="255777"/>
                  </a:lnTo>
                  <a:lnTo>
                    <a:pt x="1333373" y="327913"/>
                  </a:lnTo>
                  <a:lnTo>
                    <a:pt x="1383791" y="407415"/>
                  </a:lnTo>
                  <a:lnTo>
                    <a:pt x="1428623" y="493521"/>
                  </a:lnTo>
                  <a:lnTo>
                    <a:pt x="1467739" y="585724"/>
                  </a:lnTo>
                  <a:lnTo>
                    <a:pt x="1500632" y="683513"/>
                  </a:lnTo>
                  <a:lnTo>
                    <a:pt x="1526794" y="786257"/>
                  </a:lnTo>
                  <a:lnTo>
                    <a:pt x="1546098" y="893444"/>
                  </a:lnTo>
                  <a:lnTo>
                    <a:pt x="1557909" y="1004569"/>
                  </a:lnTo>
                  <a:lnTo>
                    <a:pt x="1561973" y="1118870"/>
                  </a:lnTo>
                  <a:lnTo>
                    <a:pt x="1557909" y="1233170"/>
                  </a:lnTo>
                  <a:lnTo>
                    <a:pt x="1546098" y="1344295"/>
                  </a:lnTo>
                  <a:lnTo>
                    <a:pt x="1526794" y="1451356"/>
                  </a:lnTo>
                  <a:lnTo>
                    <a:pt x="1500632" y="1554226"/>
                  </a:lnTo>
                  <a:lnTo>
                    <a:pt x="1467739" y="1651889"/>
                  </a:lnTo>
                  <a:lnTo>
                    <a:pt x="1428623" y="1744218"/>
                  </a:lnTo>
                  <a:lnTo>
                    <a:pt x="1383791" y="1830324"/>
                  </a:lnTo>
                  <a:lnTo>
                    <a:pt x="1333373" y="1909699"/>
                  </a:lnTo>
                  <a:lnTo>
                    <a:pt x="1277874" y="1981962"/>
                  </a:lnTo>
                  <a:lnTo>
                    <a:pt x="1217802" y="2046351"/>
                  </a:lnTo>
                  <a:lnTo>
                    <a:pt x="1153414" y="2102485"/>
                  </a:lnTo>
                  <a:lnTo>
                    <a:pt x="1085214" y="2149602"/>
                  </a:lnTo>
                  <a:lnTo>
                    <a:pt x="1049654" y="2169667"/>
                  </a:lnTo>
                  <a:lnTo>
                    <a:pt x="1013333" y="2187321"/>
                  </a:lnTo>
                  <a:lnTo>
                    <a:pt x="976249" y="2202434"/>
                  </a:lnTo>
                  <a:lnTo>
                    <a:pt x="938529" y="2214879"/>
                  </a:lnTo>
                  <a:lnTo>
                    <a:pt x="900049" y="2224786"/>
                  </a:lnTo>
                  <a:lnTo>
                    <a:pt x="860933" y="2231898"/>
                  </a:lnTo>
                  <a:lnTo>
                    <a:pt x="821182" y="2236216"/>
                  </a:lnTo>
                  <a:lnTo>
                    <a:pt x="780923" y="2237613"/>
                  </a:lnTo>
                  <a:lnTo>
                    <a:pt x="740790" y="2236216"/>
                  </a:lnTo>
                  <a:lnTo>
                    <a:pt x="701039" y="2231898"/>
                  </a:lnTo>
                  <a:lnTo>
                    <a:pt x="661924" y="2224786"/>
                  </a:lnTo>
                  <a:lnTo>
                    <a:pt x="623442" y="2214879"/>
                  </a:lnTo>
                  <a:lnTo>
                    <a:pt x="585597" y="2202434"/>
                  </a:lnTo>
                  <a:lnTo>
                    <a:pt x="548639" y="2187321"/>
                  </a:lnTo>
                  <a:lnTo>
                    <a:pt x="512317" y="2169667"/>
                  </a:lnTo>
                  <a:lnTo>
                    <a:pt x="476758" y="2149602"/>
                  </a:lnTo>
                  <a:lnTo>
                    <a:pt x="408559" y="2102485"/>
                  </a:lnTo>
                  <a:lnTo>
                    <a:pt x="344170" y="2046351"/>
                  </a:lnTo>
                  <a:lnTo>
                    <a:pt x="283972" y="1981962"/>
                  </a:lnTo>
                  <a:lnTo>
                    <a:pt x="228600" y="1909699"/>
                  </a:lnTo>
                  <a:lnTo>
                    <a:pt x="178181" y="1830324"/>
                  </a:lnTo>
                  <a:lnTo>
                    <a:pt x="133350" y="1744218"/>
                  </a:lnTo>
                  <a:lnTo>
                    <a:pt x="94234" y="1651889"/>
                  </a:lnTo>
                  <a:lnTo>
                    <a:pt x="61340" y="1554226"/>
                  </a:lnTo>
                  <a:lnTo>
                    <a:pt x="35051" y="1451356"/>
                  </a:lnTo>
                  <a:lnTo>
                    <a:pt x="15875" y="1344295"/>
                  </a:lnTo>
                  <a:lnTo>
                    <a:pt x="4063" y="1233170"/>
                  </a:lnTo>
                  <a:lnTo>
                    <a:pt x="0" y="1118870"/>
                  </a:lnTo>
                  <a:lnTo>
                    <a:pt x="4063" y="1004569"/>
                  </a:lnTo>
                  <a:lnTo>
                    <a:pt x="15875" y="893444"/>
                  </a:lnTo>
                  <a:lnTo>
                    <a:pt x="35051" y="786257"/>
                  </a:lnTo>
                  <a:lnTo>
                    <a:pt x="61340" y="683513"/>
                  </a:lnTo>
                  <a:lnTo>
                    <a:pt x="94234" y="585724"/>
                  </a:lnTo>
                  <a:lnTo>
                    <a:pt x="133350" y="493521"/>
                  </a:lnTo>
                  <a:lnTo>
                    <a:pt x="178181" y="407415"/>
                  </a:lnTo>
                  <a:lnTo>
                    <a:pt x="228600" y="327913"/>
                  </a:lnTo>
                  <a:lnTo>
                    <a:pt x="283972" y="255777"/>
                  </a:lnTo>
                  <a:lnTo>
                    <a:pt x="344170" y="191262"/>
                  </a:lnTo>
                  <a:lnTo>
                    <a:pt x="408559" y="135254"/>
                  </a:lnTo>
                  <a:lnTo>
                    <a:pt x="476758" y="88137"/>
                  </a:lnTo>
                  <a:lnTo>
                    <a:pt x="512317" y="68072"/>
                  </a:lnTo>
                  <a:lnTo>
                    <a:pt x="548639" y="50418"/>
                  </a:lnTo>
                  <a:lnTo>
                    <a:pt x="585597" y="35305"/>
                  </a:lnTo>
                  <a:lnTo>
                    <a:pt x="623442" y="22860"/>
                  </a:lnTo>
                  <a:lnTo>
                    <a:pt x="661924" y="12953"/>
                  </a:lnTo>
                  <a:lnTo>
                    <a:pt x="701039" y="5841"/>
                  </a:lnTo>
                  <a:lnTo>
                    <a:pt x="740790" y="1524"/>
                  </a:lnTo>
                  <a:lnTo>
                    <a:pt x="780923" y="0"/>
                  </a:lnTo>
                  <a:close/>
                </a:path>
              </a:pathLst>
            </a:custGeom>
            <a:ln w="3175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3" name="object 23" descr=""/>
          <p:cNvSpPr txBox="1"/>
          <p:nvPr/>
        </p:nvSpPr>
        <p:spPr>
          <a:xfrm>
            <a:off x="2355342" y="5674563"/>
            <a:ext cx="79057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123189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Ratio</a:t>
            </a:r>
            <a:r>
              <a:rPr dirty="0" sz="1200" spc="-25">
                <a:solidFill>
                  <a:srgbClr val="0F243E"/>
                </a:solidFill>
                <a:latin typeface="Arial"/>
                <a:cs typeface="Arial"/>
              </a:rPr>
              <a:t> in </a:t>
            </a:r>
            <a:r>
              <a:rPr dirty="0" sz="1200" spc="-10">
                <a:solidFill>
                  <a:srgbClr val="0F243E"/>
                </a:solidFill>
                <a:latin typeface="Arial"/>
                <a:cs typeface="Arial"/>
              </a:rPr>
              <a:t>Quaternary</a:t>
            </a:r>
            <a:endParaRPr sz="1200">
              <a:latin typeface="Arial"/>
              <a:cs typeface="Arial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4085590" y="5674563"/>
            <a:ext cx="75565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10668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0F243E"/>
                </a:solidFill>
                <a:latin typeface="Arial"/>
                <a:cs typeface="Arial"/>
              </a:rPr>
              <a:t>Ratio</a:t>
            </a:r>
            <a:r>
              <a:rPr dirty="0" sz="1200" spc="-30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dirty="0" sz="1200" spc="-25">
                <a:solidFill>
                  <a:srgbClr val="0F243E"/>
                </a:solidFill>
                <a:latin typeface="Arial"/>
                <a:cs typeface="Arial"/>
              </a:rPr>
              <a:t>in </a:t>
            </a:r>
            <a:r>
              <a:rPr dirty="0" sz="1200" spc="-10">
                <a:solidFill>
                  <a:srgbClr val="0F243E"/>
                </a:solidFill>
                <a:latin typeface="Arial"/>
                <a:cs typeface="Arial"/>
              </a:rPr>
              <a:t>Secondary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5" name="object 25" descr=""/>
          <p:cNvGrpSpPr/>
          <p:nvPr/>
        </p:nvGrpSpPr>
        <p:grpSpPr>
          <a:xfrm>
            <a:off x="2212848" y="3649979"/>
            <a:ext cx="2406650" cy="848994"/>
            <a:chOff x="2212848" y="3649979"/>
            <a:chExt cx="2406650" cy="848994"/>
          </a:xfrm>
        </p:grpSpPr>
        <p:pic>
          <p:nvPicPr>
            <p:cNvPr id="26" name="object 26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212848" y="3649979"/>
              <a:ext cx="815352" cy="836676"/>
            </a:xfrm>
            <a:prstGeom prst="rect">
              <a:avLst/>
            </a:prstGeom>
          </p:spPr>
        </p:pic>
        <p:sp>
          <p:nvSpPr>
            <p:cNvPr id="27" name="object 27" descr=""/>
            <p:cNvSpPr/>
            <p:nvPr/>
          </p:nvSpPr>
          <p:spPr>
            <a:xfrm>
              <a:off x="2264283" y="3679431"/>
              <a:ext cx="716915" cy="737870"/>
            </a:xfrm>
            <a:custGeom>
              <a:avLst/>
              <a:gdLst/>
              <a:ahLst/>
              <a:cxnLst/>
              <a:rect l="l" t="t" r="r" b="b"/>
              <a:pathLst>
                <a:path w="716914" h="737870">
                  <a:moveTo>
                    <a:pt x="0" y="737374"/>
                  </a:moveTo>
                  <a:lnTo>
                    <a:pt x="716889" y="737374"/>
                  </a:lnTo>
                  <a:lnTo>
                    <a:pt x="716889" y="0"/>
                  </a:lnTo>
                  <a:lnTo>
                    <a:pt x="0" y="0"/>
                  </a:lnTo>
                  <a:lnTo>
                    <a:pt x="0" y="737374"/>
                  </a:lnTo>
                  <a:close/>
                </a:path>
              </a:pathLst>
            </a:custGeom>
            <a:ln w="19049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8" name="object 28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802380" y="3662171"/>
              <a:ext cx="816876" cy="836676"/>
            </a:xfrm>
            <a:prstGeom prst="rect">
              <a:avLst/>
            </a:prstGeom>
          </p:spPr>
        </p:pic>
        <p:sp>
          <p:nvSpPr>
            <p:cNvPr id="29" name="object 29" descr=""/>
            <p:cNvSpPr/>
            <p:nvPr/>
          </p:nvSpPr>
          <p:spPr>
            <a:xfrm>
              <a:off x="3855212" y="3690734"/>
              <a:ext cx="716915" cy="737870"/>
            </a:xfrm>
            <a:custGeom>
              <a:avLst/>
              <a:gdLst/>
              <a:ahLst/>
              <a:cxnLst/>
              <a:rect l="l" t="t" r="r" b="b"/>
              <a:pathLst>
                <a:path w="716914" h="737870">
                  <a:moveTo>
                    <a:pt x="0" y="737374"/>
                  </a:moveTo>
                  <a:lnTo>
                    <a:pt x="716889" y="737374"/>
                  </a:lnTo>
                  <a:lnTo>
                    <a:pt x="716889" y="0"/>
                  </a:lnTo>
                  <a:lnTo>
                    <a:pt x="0" y="0"/>
                  </a:lnTo>
                  <a:lnTo>
                    <a:pt x="0" y="737374"/>
                  </a:lnTo>
                  <a:close/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0" name="object 30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dirty="0" spc="-25"/>
              <a:t>51</a:t>
            </a:fld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 descr=""/>
          <p:cNvGraphicFramePr>
            <a:graphicFrameLocks noGrp="1"/>
          </p:cNvGraphicFramePr>
          <p:nvPr/>
        </p:nvGraphicFramePr>
        <p:xfrm>
          <a:off x="250418" y="1486090"/>
          <a:ext cx="8719820" cy="4389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2750"/>
                <a:gridCol w="3453765"/>
                <a:gridCol w="3044825"/>
                <a:gridCol w="1727834"/>
              </a:tblGrid>
              <a:tr h="167005">
                <a:tc gridSpan="3">
                  <a:txBody>
                    <a:bodyPr/>
                    <a:lstStyle/>
                    <a:p>
                      <a:pPr marL="616585">
                        <a:lnSpc>
                          <a:spcPts val="1220"/>
                        </a:lnSpc>
                      </a:pPr>
                      <a:r>
                        <a:rPr dirty="0" sz="11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Phase</a:t>
                      </a:r>
                      <a:r>
                        <a:rPr dirty="0" sz="1100" spc="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0:</a:t>
                      </a:r>
                      <a:r>
                        <a:rPr dirty="0" sz="11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Project</a:t>
                      </a:r>
                      <a:r>
                        <a:rPr dirty="0" sz="11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Management,</a:t>
                      </a:r>
                      <a:r>
                        <a:rPr dirty="0" sz="11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Administration,</a:t>
                      </a:r>
                      <a:r>
                        <a:rPr dirty="0" sz="1100" spc="-1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Communication</a:t>
                      </a:r>
                      <a:r>
                        <a:rPr dirty="0" sz="1100" spc="-4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and</a:t>
                      </a:r>
                      <a:r>
                        <a:rPr dirty="0" sz="1100" spc="1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Capacity</a:t>
                      </a:r>
                      <a:r>
                        <a:rPr dirty="0" sz="11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Building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</a:pPr>
                      <a:r>
                        <a:rPr dirty="0" sz="11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Progress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</a:tr>
              <a:tr h="167640">
                <a:tc row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21285">
                        <a:lnSpc>
                          <a:spcPct val="100000"/>
                        </a:lnSpc>
                      </a:pPr>
                      <a:r>
                        <a:rPr dirty="0" sz="1100" spc="-25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P0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8415">
                        <a:lnSpc>
                          <a:spcPts val="1220"/>
                        </a:lnSpc>
                      </a:pPr>
                      <a:r>
                        <a:rPr dirty="0" sz="110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P0.1</a:t>
                      </a:r>
                      <a:r>
                        <a:rPr dirty="0" sz="1100" spc="-3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General</a:t>
                      </a:r>
                      <a:r>
                        <a:rPr dirty="0" sz="1100" spc="-4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Project</a:t>
                      </a:r>
                      <a:r>
                        <a:rPr dirty="0" sz="1100" spc="-5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Management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row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525780">
                        <a:lnSpc>
                          <a:spcPct val="100000"/>
                        </a:lnSpc>
                      </a:pPr>
                      <a:r>
                        <a:rPr dirty="0" sz="1100" spc="-1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ONGOING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</a:tr>
              <a:tr h="16700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8415">
                        <a:lnSpc>
                          <a:spcPts val="1220"/>
                        </a:lnSpc>
                      </a:pPr>
                      <a:r>
                        <a:rPr dirty="0" sz="110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P0.2</a:t>
                      </a:r>
                      <a:r>
                        <a:rPr dirty="0" sz="1100" spc="-4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PMC</a:t>
                      </a:r>
                      <a:r>
                        <a:rPr dirty="0" sz="1100" spc="-2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Meetings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</a:tr>
              <a:tr h="16700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8415">
                        <a:lnSpc>
                          <a:spcPts val="1220"/>
                        </a:lnSpc>
                      </a:pPr>
                      <a:r>
                        <a:rPr dirty="0" sz="110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P0.3</a:t>
                      </a:r>
                      <a:r>
                        <a:rPr dirty="0" sz="1100" spc="-35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PSC</a:t>
                      </a:r>
                      <a:r>
                        <a:rPr dirty="0" sz="1100" spc="-3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Meetings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</a:tr>
              <a:tr h="16700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8415">
                        <a:lnSpc>
                          <a:spcPts val="1220"/>
                        </a:lnSpc>
                      </a:pPr>
                      <a:r>
                        <a:rPr dirty="0" sz="110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P0.4</a:t>
                      </a:r>
                      <a:r>
                        <a:rPr dirty="0" sz="1100" spc="-3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PS</a:t>
                      </a:r>
                      <a:r>
                        <a:rPr dirty="0" sz="1100" spc="-3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Meetings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</a:tr>
              <a:tr h="16700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8415">
                        <a:lnSpc>
                          <a:spcPts val="1220"/>
                        </a:lnSpc>
                      </a:pPr>
                      <a:r>
                        <a:rPr dirty="0" sz="110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P0.5</a:t>
                      </a:r>
                      <a:r>
                        <a:rPr dirty="0" sz="1100" spc="-25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Ad</a:t>
                      </a:r>
                      <a:r>
                        <a:rPr dirty="0" sz="11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Hoc</a:t>
                      </a:r>
                      <a:r>
                        <a:rPr dirty="0" sz="1100" spc="-2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Meetings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</a:tr>
              <a:tr h="16764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8415">
                        <a:lnSpc>
                          <a:spcPts val="1220"/>
                        </a:lnSpc>
                      </a:pPr>
                      <a:r>
                        <a:rPr dirty="0" sz="110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P0.6</a:t>
                      </a:r>
                      <a:r>
                        <a:rPr dirty="0" sz="1100" spc="-35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Monthly</a:t>
                      </a:r>
                      <a:r>
                        <a:rPr dirty="0" sz="1100" spc="-3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Progress</a:t>
                      </a:r>
                      <a:r>
                        <a:rPr dirty="0" sz="1100" spc="-6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Reports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</a:tr>
              <a:tr h="16700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8415">
                        <a:lnSpc>
                          <a:spcPts val="1220"/>
                        </a:lnSpc>
                      </a:pPr>
                      <a:r>
                        <a:rPr dirty="0" sz="110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P0.7</a:t>
                      </a:r>
                      <a:r>
                        <a:rPr dirty="0" sz="1100" spc="-45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Capacity</a:t>
                      </a:r>
                      <a:r>
                        <a:rPr dirty="0" sz="1100" spc="-5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Building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</a:tr>
              <a:tr h="167005">
                <a:tc gridSpan="3"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</a:pPr>
                      <a:r>
                        <a:rPr dirty="0" sz="11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Phase</a:t>
                      </a:r>
                      <a:r>
                        <a:rPr dirty="0" sz="1100" spc="-2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1:</a:t>
                      </a:r>
                      <a:r>
                        <a:rPr dirty="0" sz="1100" spc="-4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Project</a:t>
                      </a:r>
                      <a:r>
                        <a:rPr dirty="0" sz="1100" spc="-3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Inception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</a:tr>
              <a:tr h="167005"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</a:pPr>
                      <a:r>
                        <a:rPr dirty="0" sz="1100" spc="-25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P1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415">
                        <a:lnSpc>
                          <a:spcPts val="1220"/>
                        </a:lnSpc>
                      </a:pPr>
                      <a:r>
                        <a:rPr dirty="0" sz="110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D1.1</a:t>
                      </a:r>
                      <a:r>
                        <a:rPr dirty="0" sz="11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:</a:t>
                      </a:r>
                      <a:r>
                        <a:rPr dirty="0" sz="1100" spc="-4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Inception</a:t>
                      </a:r>
                      <a:r>
                        <a:rPr dirty="0" sz="1100" spc="-4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Report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ts val="1220"/>
                        </a:lnSpc>
                      </a:pPr>
                      <a:r>
                        <a:rPr dirty="0" sz="110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T1.1.1</a:t>
                      </a:r>
                      <a:r>
                        <a:rPr dirty="0" sz="11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:</a:t>
                      </a:r>
                      <a:r>
                        <a:rPr dirty="0" sz="1100" spc="-4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Lit</a:t>
                      </a:r>
                      <a:r>
                        <a:rPr dirty="0" sz="1100" spc="-2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Review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ts val="1220"/>
                        </a:lnSpc>
                      </a:pPr>
                      <a:r>
                        <a:rPr dirty="0" sz="1100" spc="-1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COMPLETE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FD1"/>
                    </a:solidFill>
                  </a:tcPr>
                </a:tc>
              </a:tr>
              <a:tr h="167005">
                <a:tc gridSpan="3">
                  <a:txBody>
                    <a:bodyPr/>
                    <a:lstStyle/>
                    <a:p>
                      <a:pPr algn="ctr" marL="228600">
                        <a:lnSpc>
                          <a:spcPts val="1220"/>
                        </a:lnSpc>
                      </a:pPr>
                      <a:r>
                        <a:rPr dirty="0" sz="11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Phase</a:t>
                      </a:r>
                      <a:r>
                        <a:rPr dirty="0" sz="1100" spc="-2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2:</a:t>
                      </a:r>
                      <a:r>
                        <a:rPr dirty="0" sz="1100" spc="-3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Information</a:t>
                      </a:r>
                      <a:r>
                        <a:rPr dirty="0" sz="1100" spc="-6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and</a:t>
                      </a:r>
                      <a:r>
                        <a:rPr dirty="0" sz="1100" spc="-1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Data</a:t>
                      </a:r>
                      <a:r>
                        <a:rPr dirty="0" sz="1100" spc="-2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Gathering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dirty="0" sz="1100" spc="-25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P2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8064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415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dirty="0" sz="110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D2.1</a:t>
                      </a:r>
                      <a:r>
                        <a:rPr dirty="0" sz="11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:</a:t>
                      </a:r>
                      <a:r>
                        <a:rPr dirty="0" sz="1100" spc="-5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Gap</a:t>
                      </a:r>
                      <a:r>
                        <a:rPr dirty="0" sz="1100" spc="-5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Analysis</a:t>
                      </a:r>
                      <a:r>
                        <a:rPr dirty="0" sz="1100" spc="-1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Report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8064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ts val="1295"/>
                        </a:lnSpc>
                      </a:pPr>
                      <a:r>
                        <a:rPr dirty="0" sz="110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T2.1.1</a:t>
                      </a:r>
                      <a:r>
                        <a:rPr dirty="0" sz="11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:</a:t>
                      </a:r>
                      <a:r>
                        <a:rPr dirty="0" sz="1100" spc="-5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Data</a:t>
                      </a:r>
                      <a:r>
                        <a:rPr dirty="0" sz="1100" spc="-3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and</a:t>
                      </a:r>
                      <a:r>
                        <a:rPr dirty="0" sz="1100" spc="-3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Information</a:t>
                      </a:r>
                      <a:r>
                        <a:rPr dirty="0" sz="1100" spc="-6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Assessment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 marL="19050">
                        <a:lnSpc>
                          <a:spcPts val="1245"/>
                        </a:lnSpc>
                      </a:pPr>
                      <a:r>
                        <a:rPr dirty="0" sz="110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T2.2.1</a:t>
                      </a:r>
                      <a:r>
                        <a:rPr dirty="0" sz="11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:</a:t>
                      </a:r>
                      <a:r>
                        <a:rPr dirty="0" sz="1100" spc="-3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Inventory</a:t>
                      </a:r>
                      <a:r>
                        <a:rPr dirty="0" sz="1100" spc="-4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dirty="0" sz="1100" spc="-3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Water</a:t>
                      </a:r>
                      <a:r>
                        <a:rPr dirty="0" sz="1100" spc="-6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Resource</a:t>
                      </a:r>
                      <a:r>
                        <a:rPr dirty="0" sz="1100" spc="-2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Tools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dirty="0" sz="1100" spc="-1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COMPLETE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8064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FD1"/>
                    </a:solidFill>
                  </a:tcPr>
                </a:tc>
              </a:tr>
              <a:tr h="167005">
                <a:tc gridSpan="3">
                  <a:txBody>
                    <a:bodyPr/>
                    <a:lstStyle/>
                    <a:p>
                      <a:pPr algn="ctr" marL="223520">
                        <a:lnSpc>
                          <a:spcPts val="1220"/>
                        </a:lnSpc>
                      </a:pPr>
                      <a:r>
                        <a:rPr dirty="0" sz="11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Phase 3:</a:t>
                      </a:r>
                      <a:r>
                        <a:rPr dirty="0" sz="1100" spc="-2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Refinement</a:t>
                      </a:r>
                      <a:r>
                        <a:rPr dirty="0" sz="1100" spc="-3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dirty="0" sz="11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2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SWSA-</a:t>
                      </a:r>
                      <a:r>
                        <a:rPr dirty="0" sz="1100" spc="-2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gw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</a:tr>
              <a:tr h="167005"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2128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100" spc="-25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P3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415">
                        <a:lnSpc>
                          <a:spcPts val="1220"/>
                        </a:lnSpc>
                      </a:pPr>
                      <a:r>
                        <a:rPr dirty="0" sz="11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D3.1:</a:t>
                      </a:r>
                      <a:r>
                        <a:rPr dirty="0" sz="1100" spc="-2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Status</a:t>
                      </a:r>
                      <a:r>
                        <a:rPr dirty="0" sz="1100" spc="-2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Quo</a:t>
                      </a:r>
                      <a:r>
                        <a:rPr dirty="0" sz="1100" spc="-25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2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SWSA-</a:t>
                      </a:r>
                      <a:r>
                        <a:rPr dirty="0" sz="11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gw</a:t>
                      </a:r>
                      <a:r>
                        <a:rPr dirty="0" sz="1100" spc="25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1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Report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ts val="1220"/>
                        </a:lnSpc>
                      </a:pPr>
                      <a:r>
                        <a:rPr dirty="0" sz="11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T3.1.1:</a:t>
                      </a:r>
                      <a:r>
                        <a:rPr dirty="0" sz="1100" spc="-25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Status</a:t>
                      </a:r>
                      <a:r>
                        <a:rPr dirty="0" sz="1100" spc="-2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Quo</a:t>
                      </a:r>
                      <a:r>
                        <a:rPr dirty="0" sz="1100" spc="-25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2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SWSA-</a:t>
                      </a:r>
                      <a:r>
                        <a:rPr dirty="0" sz="11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gw</a:t>
                      </a:r>
                      <a:r>
                        <a:rPr dirty="0" sz="1100" spc="2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1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Assessment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ts val="1220"/>
                        </a:lnSpc>
                      </a:pPr>
                      <a:r>
                        <a:rPr dirty="0" sz="1100" spc="-1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COMPLETE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FD1"/>
                    </a:solidFill>
                  </a:tcPr>
                </a:tc>
              </a:tr>
              <a:tr h="16764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415">
                        <a:lnSpc>
                          <a:spcPts val="1220"/>
                        </a:lnSpc>
                      </a:pPr>
                      <a:r>
                        <a:rPr dirty="0" sz="11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D3.2:</a:t>
                      </a:r>
                      <a:r>
                        <a:rPr dirty="0" sz="1100" spc="-4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Refined</a:t>
                      </a:r>
                      <a:r>
                        <a:rPr dirty="0" sz="1100" spc="-4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Methodology</a:t>
                      </a:r>
                      <a:r>
                        <a:rPr dirty="0" sz="1100" spc="-45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1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Report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ts val="1220"/>
                        </a:lnSpc>
                      </a:pPr>
                      <a:r>
                        <a:rPr dirty="0" sz="11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T3.2.1:</a:t>
                      </a:r>
                      <a:r>
                        <a:rPr dirty="0" sz="1100" spc="-45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Refined</a:t>
                      </a:r>
                      <a:r>
                        <a:rPr dirty="0" sz="1100" spc="-4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Methodology</a:t>
                      </a:r>
                      <a:r>
                        <a:rPr dirty="0" sz="1100" spc="-45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1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Assessment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ts val="1220"/>
                        </a:lnSpc>
                      </a:pPr>
                      <a:r>
                        <a:rPr dirty="0" sz="11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IN</a:t>
                      </a:r>
                      <a:r>
                        <a:rPr dirty="0" sz="1100" spc="-2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1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PROGRESS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B7"/>
                    </a:solidFill>
                  </a:tcPr>
                </a:tc>
              </a:tr>
              <a:tr h="70929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4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841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10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D3.3</a:t>
                      </a:r>
                      <a:r>
                        <a:rPr dirty="0" sz="11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:</a:t>
                      </a:r>
                      <a:r>
                        <a:rPr dirty="0" sz="1100" spc="-5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Delineation</a:t>
                      </a:r>
                      <a:r>
                        <a:rPr dirty="0" sz="1100" spc="-1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dirty="0" sz="1100" spc="-5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Refined</a:t>
                      </a:r>
                      <a:r>
                        <a:rPr dirty="0" sz="1100" spc="-4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SWSA-gw</a:t>
                      </a:r>
                      <a:r>
                        <a:rPr dirty="0" sz="1100" spc="-6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Report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10668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dirty="0" sz="110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T3.3.1</a:t>
                      </a:r>
                      <a:r>
                        <a:rPr dirty="0" sz="11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:</a:t>
                      </a:r>
                      <a:r>
                        <a:rPr dirty="0" sz="1100" spc="-5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Delineation of</a:t>
                      </a:r>
                      <a:r>
                        <a:rPr dirty="0" sz="1100" spc="-4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Refined</a:t>
                      </a:r>
                      <a:r>
                        <a:rPr dirty="0" sz="1100" spc="-3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SWSA-</a:t>
                      </a:r>
                      <a:r>
                        <a:rPr dirty="0" sz="11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gw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</a:pPr>
                      <a:r>
                        <a:rPr dirty="0" sz="110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T3.3.2</a:t>
                      </a:r>
                      <a:r>
                        <a:rPr dirty="0" sz="11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:</a:t>
                      </a:r>
                      <a:r>
                        <a:rPr dirty="0" sz="1100" spc="-5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Groundwater</a:t>
                      </a:r>
                      <a:r>
                        <a:rPr dirty="0" sz="1100" spc="-4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Quality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</a:pPr>
                      <a:r>
                        <a:rPr dirty="0" sz="110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T3.3.3</a:t>
                      </a:r>
                      <a:r>
                        <a:rPr dirty="0" sz="11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:</a:t>
                      </a:r>
                      <a:r>
                        <a:rPr dirty="0" sz="1100" spc="-5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Transboundary</a:t>
                      </a:r>
                      <a:r>
                        <a:rPr dirty="0" sz="1100" spc="-5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Aquifers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</a:pPr>
                      <a:r>
                        <a:rPr dirty="0" sz="110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T3.3.4</a:t>
                      </a:r>
                      <a:r>
                        <a:rPr dirty="0" sz="11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:</a:t>
                      </a:r>
                      <a:r>
                        <a:rPr dirty="0" sz="1100" spc="-4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Updated</a:t>
                      </a:r>
                      <a:r>
                        <a:rPr dirty="0" sz="1100" spc="-3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Status</a:t>
                      </a:r>
                      <a:r>
                        <a:rPr dirty="0" sz="1100" spc="-4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Quo</a:t>
                      </a:r>
                      <a:r>
                        <a:rPr dirty="0" sz="1100" spc="-4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dirty="0" sz="1100" spc="-3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SWSA-</a:t>
                      </a:r>
                      <a:r>
                        <a:rPr dirty="0" sz="11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gw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1651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4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L="19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10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NOT</a:t>
                      </a:r>
                      <a:r>
                        <a:rPr dirty="0" sz="1100" spc="-3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1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STARTED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10668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C5C5"/>
                    </a:solidFill>
                  </a:tcPr>
                </a:tc>
              </a:tr>
              <a:tr h="16700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415">
                        <a:lnSpc>
                          <a:spcPts val="1220"/>
                        </a:lnSpc>
                      </a:pPr>
                      <a:r>
                        <a:rPr dirty="0" sz="110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D3.4</a:t>
                      </a:r>
                      <a:r>
                        <a:rPr dirty="0" sz="11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:</a:t>
                      </a:r>
                      <a:r>
                        <a:rPr dirty="0" sz="1100" spc="-4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SWSA-gw</a:t>
                      </a:r>
                      <a:r>
                        <a:rPr dirty="0" sz="1100" spc="-6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Protection</a:t>
                      </a:r>
                      <a:r>
                        <a:rPr dirty="0" sz="1100" spc="-5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and</a:t>
                      </a:r>
                      <a:r>
                        <a:rPr dirty="0" sz="1100" spc="-3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Management</a:t>
                      </a:r>
                      <a:r>
                        <a:rPr dirty="0" sz="1100" spc="-3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Report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ts val="1220"/>
                        </a:lnSpc>
                      </a:pPr>
                      <a:r>
                        <a:rPr dirty="0" sz="110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T3.4.1</a:t>
                      </a:r>
                      <a:r>
                        <a:rPr dirty="0" sz="11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:</a:t>
                      </a:r>
                      <a:r>
                        <a:rPr dirty="0" sz="1100" spc="-4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SWSA-gw</a:t>
                      </a:r>
                      <a:r>
                        <a:rPr dirty="0" sz="1100" spc="-5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Protection</a:t>
                      </a:r>
                      <a:r>
                        <a:rPr dirty="0" sz="1100" spc="-4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and</a:t>
                      </a:r>
                      <a:r>
                        <a:rPr dirty="0" sz="11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Management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ts val="1220"/>
                        </a:lnSpc>
                      </a:pPr>
                      <a:r>
                        <a:rPr dirty="0" sz="110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NOT</a:t>
                      </a:r>
                      <a:r>
                        <a:rPr dirty="0" sz="1100" spc="-3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1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STARTED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C5C5"/>
                    </a:solidFill>
                  </a:tcPr>
                </a:tc>
              </a:tr>
              <a:tr h="167640">
                <a:tc gridSpan="3">
                  <a:txBody>
                    <a:bodyPr/>
                    <a:lstStyle/>
                    <a:p>
                      <a:pPr algn="ctr" marL="226695">
                        <a:lnSpc>
                          <a:spcPts val="1220"/>
                        </a:lnSpc>
                      </a:pPr>
                      <a:r>
                        <a:rPr dirty="0" sz="11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Phase</a:t>
                      </a:r>
                      <a:r>
                        <a:rPr dirty="0" sz="1100" spc="-2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4:</a:t>
                      </a:r>
                      <a:r>
                        <a:rPr dirty="0" sz="1100" spc="-4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Project</a:t>
                      </a:r>
                      <a:r>
                        <a:rPr dirty="0" sz="1100" spc="-3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Closure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</a:tr>
              <a:tr h="167005"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21285">
                        <a:lnSpc>
                          <a:spcPct val="100000"/>
                        </a:lnSpc>
                      </a:pPr>
                      <a:r>
                        <a:rPr dirty="0" sz="1100" spc="-25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P4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8763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415">
                        <a:lnSpc>
                          <a:spcPts val="1220"/>
                        </a:lnSpc>
                      </a:pPr>
                      <a:r>
                        <a:rPr dirty="0" sz="110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D4.1</a:t>
                      </a:r>
                      <a:r>
                        <a:rPr dirty="0" sz="11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:</a:t>
                      </a:r>
                      <a:r>
                        <a:rPr dirty="0" sz="1100" spc="-3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Refined</a:t>
                      </a:r>
                      <a:r>
                        <a:rPr dirty="0" sz="1100" spc="-3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SWSA-gw</a:t>
                      </a:r>
                      <a:r>
                        <a:rPr dirty="0" sz="1100" spc="-5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dirty="0" sz="1100" spc="-3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South</a:t>
                      </a:r>
                      <a:r>
                        <a:rPr dirty="0" sz="11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Africa</a:t>
                      </a:r>
                      <a:r>
                        <a:rPr dirty="0" sz="1100" spc="-5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Report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ts val="1220"/>
                        </a:lnSpc>
                      </a:pPr>
                      <a:r>
                        <a:rPr dirty="0" sz="110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T4.1.1</a:t>
                      </a:r>
                      <a:r>
                        <a:rPr dirty="0" sz="11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:</a:t>
                      </a:r>
                      <a:r>
                        <a:rPr dirty="0" sz="1100" spc="-4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Report</a:t>
                      </a:r>
                      <a:r>
                        <a:rPr dirty="0" sz="1100" spc="-3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Integration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ts val="1220"/>
                        </a:lnSpc>
                      </a:pPr>
                      <a:r>
                        <a:rPr dirty="0" sz="110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NOT</a:t>
                      </a:r>
                      <a:r>
                        <a:rPr dirty="0" sz="1100" spc="-3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1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STARTED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C5C5"/>
                    </a:solidFill>
                  </a:tcPr>
                </a:tc>
              </a:tr>
              <a:tr h="16764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8763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415">
                        <a:lnSpc>
                          <a:spcPts val="1220"/>
                        </a:lnSpc>
                      </a:pPr>
                      <a:r>
                        <a:rPr dirty="0" sz="110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D4.2</a:t>
                      </a:r>
                      <a:r>
                        <a:rPr dirty="0" sz="11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:</a:t>
                      </a:r>
                      <a:r>
                        <a:rPr dirty="0" sz="1100" spc="-5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External</a:t>
                      </a:r>
                      <a:r>
                        <a:rPr dirty="0" sz="1100" spc="-5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Review</a:t>
                      </a:r>
                      <a:r>
                        <a:rPr dirty="0" sz="1100" spc="-2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Summary</a:t>
                      </a:r>
                      <a:r>
                        <a:rPr dirty="0" sz="1100" spc="-6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Report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ts val="1220"/>
                        </a:lnSpc>
                      </a:pPr>
                      <a:r>
                        <a:rPr dirty="0" sz="110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NOT</a:t>
                      </a:r>
                      <a:r>
                        <a:rPr dirty="0" sz="1100" spc="-3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1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STARTED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C5C5"/>
                    </a:solidFill>
                  </a:tcPr>
                </a:tc>
              </a:tr>
              <a:tr h="16764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8763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415">
                        <a:lnSpc>
                          <a:spcPts val="1220"/>
                        </a:lnSpc>
                      </a:pPr>
                      <a:r>
                        <a:rPr dirty="0" sz="110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D4.3</a:t>
                      </a:r>
                      <a:r>
                        <a:rPr dirty="0" sz="11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:</a:t>
                      </a:r>
                      <a:r>
                        <a:rPr dirty="0" sz="1100" spc="-5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Electronic</a:t>
                      </a:r>
                      <a:r>
                        <a:rPr dirty="0" sz="1100" spc="-4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Database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ts val="1220"/>
                        </a:lnSpc>
                      </a:pPr>
                      <a:r>
                        <a:rPr dirty="0" sz="110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NOT</a:t>
                      </a:r>
                      <a:r>
                        <a:rPr dirty="0" sz="1100" spc="-3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1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STARTED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C5C5"/>
                    </a:solidFill>
                  </a:tcPr>
                </a:tc>
              </a:tr>
              <a:tr h="16764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8763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415">
                        <a:lnSpc>
                          <a:spcPts val="1220"/>
                        </a:lnSpc>
                      </a:pPr>
                      <a:r>
                        <a:rPr dirty="0" sz="110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D4.4</a:t>
                      </a:r>
                      <a:r>
                        <a:rPr dirty="0" sz="11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:</a:t>
                      </a:r>
                      <a:r>
                        <a:rPr dirty="0" sz="1100" spc="-3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Close</a:t>
                      </a:r>
                      <a:r>
                        <a:rPr dirty="0" sz="1100" spc="-2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Out</a:t>
                      </a:r>
                      <a:r>
                        <a:rPr dirty="0" sz="1100" spc="-5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Report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ts val="1220"/>
                        </a:lnSpc>
                      </a:pPr>
                      <a:r>
                        <a:rPr dirty="0" sz="110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NOT</a:t>
                      </a:r>
                      <a:r>
                        <a:rPr dirty="0" sz="1100" spc="-3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00" spc="-1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STARTED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C5C5"/>
                    </a:solidFill>
                  </a:tcPr>
                </a:tc>
              </a:tr>
            </a:tbl>
          </a:graphicData>
        </a:graphic>
      </p:graphicFrame>
      <p:grpSp>
        <p:nvGrpSpPr>
          <p:cNvPr id="3" name="object 3" descr=""/>
          <p:cNvGrpSpPr/>
          <p:nvPr/>
        </p:nvGrpSpPr>
        <p:grpSpPr>
          <a:xfrm>
            <a:off x="0" y="0"/>
            <a:ext cx="9144000" cy="847725"/>
            <a:chOff x="0" y="0"/>
            <a:chExt cx="9144000" cy="847725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847674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380" y="109728"/>
              <a:ext cx="8413242" cy="454913"/>
            </a:xfrm>
            <a:prstGeom prst="rect">
              <a:avLst/>
            </a:prstGeom>
          </p:spPr>
        </p:pic>
      </p:grpSp>
      <p:sp>
        <p:nvSpPr>
          <p:cNvPr id="6" name="object 6" descr=""/>
          <p:cNvSpPr txBox="1"/>
          <p:nvPr/>
        </p:nvSpPr>
        <p:spPr>
          <a:xfrm>
            <a:off x="487781" y="158623"/>
            <a:ext cx="816864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REFINEMENT</a:t>
            </a:r>
            <a:r>
              <a:rPr dirty="0" sz="16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STRATEGIC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 GROUNDWATER</a:t>
            </a:r>
            <a:r>
              <a:rPr dirty="0" sz="1600" spc="-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SOURCE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AREAS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SOUTH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AFRICA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54559" rIns="0" bIns="0" rtlCol="0" vert="horz">
            <a:spAutoFit/>
          </a:bodyPr>
          <a:lstStyle/>
          <a:p>
            <a:pPr marL="144780">
              <a:lnSpc>
                <a:spcPts val="1650"/>
              </a:lnSpc>
            </a:pPr>
            <a:fld id="{81D60167-4931-47E6-BA6A-407CBD079E47}" type="slidenum">
              <a:rPr dirty="0" spc="-50">
                <a:solidFill>
                  <a:srgbClr val="17375E"/>
                </a:solidFill>
              </a:rPr>
              <a:t>2</a:t>
            </a:fld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204720" y="629158"/>
            <a:ext cx="4733925" cy="2997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PROJECT</a:t>
            </a:r>
            <a:r>
              <a:rPr dirty="0" spc="-30"/>
              <a:t> </a:t>
            </a:r>
            <a:r>
              <a:rPr dirty="0"/>
              <a:t>PHASES</a:t>
            </a:r>
            <a:r>
              <a:rPr dirty="0" spc="15"/>
              <a:t> </a:t>
            </a:r>
            <a:r>
              <a:rPr dirty="0"/>
              <a:t>&amp;</a:t>
            </a:r>
            <a:r>
              <a:rPr dirty="0" spc="-30"/>
              <a:t> </a:t>
            </a:r>
            <a:r>
              <a:rPr dirty="0"/>
              <a:t>PROGRESS</a:t>
            </a:r>
            <a:r>
              <a:rPr dirty="0" spc="-30"/>
              <a:t> </a:t>
            </a:r>
            <a:r>
              <a:rPr dirty="0"/>
              <a:t>TO</a:t>
            </a:r>
            <a:r>
              <a:rPr dirty="0" spc="-25"/>
              <a:t> DATE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9144000" cy="847725"/>
            <a:chOff x="0" y="0"/>
            <a:chExt cx="9144000" cy="84772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847674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380" y="109728"/>
              <a:ext cx="8413242" cy="454913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487781" y="158623"/>
            <a:ext cx="816864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REFINEMENT</a:t>
            </a:r>
            <a:r>
              <a:rPr dirty="0" sz="16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STRATEGIC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 GROUNDWATER</a:t>
            </a:r>
            <a:r>
              <a:rPr dirty="0" sz="1600" spc="-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SOURCE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AREAS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SOUTH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AFRICA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72770" rIns="0" bIns="0" rtlCol="0" vert="horz">
            <a:spAutoFit/>
          </a:bodyPr>
          <a:lstStyle/>
          <a:p>
            <a:pPr marL="1398270">
              <a:lnSpc>
                <a:spcPct val="100000"/>
              </a:lnSpc>
              <a:spcBef>
                <a:spcPts val="100"/>
              </a:spcBef>
            </a:pPr>
            <a:r>
              <a:rPr dirty="0" spc="-20"/>
              <a:t>UNPACKING</a:t>
            </a:r>
            <a:r>
              <a:rPr dirty="0"/>
              <a:t> THE</a:t>
            </a:r>
            <a:r>
              <a:rPr dirty="0" spc="-40"/>
              <a:t> </a:t>
            </a:r>
            <a:r>
              <a:rPr dirty="0" spc="-25"/>
              <a:t>SWSA-</a:t>
            </a:r>
            <a:r>
              <a:rPr dirty="0"/>
              <a:t>GW 2018</a:t>
            </a:r>
            <a:r>
              <a:rPr dirty="0" spc="-30"/>
              <a:t> </a:t>
            </a:r>
            <a:r>
              <a:rPr dirty="0" spc="-10"/>
              <a:t>METHODOLOGY</a:t>
            </a:r>
          </a:p>
        </p:txBody>
      </p:sp>
      <p:graphicFrame>
        <p:nvGraphicFramePr>
          <p:cNvPr id="7" name="object 7" descr=""/>
          <p:cNvGraphicFramePr>
            <a:graphicFrameLocks noGrp="1"/>
          </p:cNvGraphicFramePr>
          <p:nvPr/>
        </p:nvGraphicFramePr>
        <p:xfrm>
          <a:off x="312661" y="1282509"/>
          <a:ext cx="8595360" cy="24644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17320"/>
                <a:gridCol w="2366010"/>
                <a:gridCol w="2366010"/>
                <a:gridCol w="2366010"/>
              </a:tblGrid>
              <a:tr h="228600">
                <a:tc>
                  <a:txBody>
                    <a:bodyPr/>
                    <a:lstStyle/>
                    <a:p>
                      <a:pPr algn="ctr" marL="317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dirty="0" sz="9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Category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4254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dirty="0" sz="9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Groundwater</a:t>
                      </a:r>
                      <a:r>
                        <a:rPr dirty="0" sz="900" spc="-6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2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Use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4254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28600">
                <a:tc>
                  <a:txBody>
                    <a:bodyPr/>
                    <a:lstStyle/>
                    <a:p>
                      <a:pPr algn="ctr" marL="635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dirty="0" sz="9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Sub-Category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4254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92C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dirty="0" sz="9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Licenced</a:t>
                      </a:r>
                      <a:r>
                        <a:rPr dirty="0" sz="900" spc="-4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2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Use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4254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92CDDD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81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dirty="0" sz="9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Domestic</a:t>
                      </a:r>
                      <a:r>
                        <a:rPr dirty="0" sz="900" spc="-6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Supply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4254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92C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dirty="0" sz="9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Strategic</a:t>
                      </a:r>
                      <a:r>
                        <a:rPr dirty="0" sz="900" spc="-3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&amp;</a:t>
                      </a:r>
                      <a:r>
                        <a:rPr dirty="0" sz="900" spc="-2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Future</a:t>
                      </a:r>
                      <a:r>
                        <a:rPr dirty="0" sz="900" spc="-3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2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Use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4254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92CDDD"/>
                    </a:solidFill>
                  </a:tcPr>
                </a:tc>
              </a:tr>
              <a:tr h="3625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dirty="0" sz="90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Modelled</a:t>
                      </a:r>
                      <a:r>
                        <a:rPr dirty="0" sz="900" spc="-4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2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Data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10985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WARMS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10985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DWS</a:t>
                      </a:r>
                      <a:r>
                        <a:rPr dirty="0" sz="900" spc="-4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All</a:t>
                      </a:r>
                      <a:r>
                        <a:rPr dirty="0" sz="900" spc="-1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Towns</a:t>
                      </a:r>
                      <a:r>
                        <a:rPr dirty="0" sz="900" spc="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(2012</a:t>
                      </a:r>
                      <a:r>
                        <a:rPr dirty="0" sz="9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&amp;</a:t>
                      </a:r>
                      <a:r>
                        <a:rPr dirty="0" sz="900" spc="-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2016)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10985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NWRS</a:t>
                      </a:r>
                      <a:r>
                        <a:rPr dirty="0" sz="900" spc="-4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II</a:t>
                      </a:r>
                      <a:r>
                        <a:rPr dirty="0" sz="900" spc="-1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(2013)</a:t>
                      </a:r>
                      <a:r>
                        <a:rPr dirty="0" sz="900" spc="-1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Towns</a:t>
                      </a:r>
                      <a:r>
                        <a:rPr dirty="0" sz="900" spc="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&amp;</a:t>
                      </a:r>
                      <a:r>
                        <a:rPr dirty="0" sz="900" spc="-1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2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SGWCA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10985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0228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 spc="-1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Analysis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4889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8285" marR="175895" indent="-6604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Converted</a:t>
                      </a:r>
                      <a:r>
                        <a:rPr dirty="0" sz="900" spc="-2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licensed</a:t>
                      </a:r>
                      <a:r>
                        <a:rPr dirty="0" sz="900" spc="-5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volumes</a:t>
                      </a:r>
                      <a:r>
                        <a:rPr dirty="0" sz="900" spc="-3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(m</a:t>
                      </a:r>
                      <a:r>
                        <a:rPr dirty="0" baseline="27777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/a)</a:t>
                      </a:r>
                      <a:r>
                        <a:rPr dirty="0" sz="900" spc="-1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to</a:t>
                      </a: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5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flow</a:t>
                      </a:r>
                      <a:r>
                        <a:rPr dirty="0" sz="9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rate</a:t>
                      </a:r>
                      <a:r>
                        <a:rPr dirty="0" sz="900" spc="-1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(l/s)</a:t>
                      </a: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and</a:t>
                      </a:r>
                      <a:r>
                        <a:rPr dirty="0" sz="900" spc="-1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then</a:t>
                      </a:r>
                      <a:r>
                        <a:rPr dirty="0" sz="9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used</a:t>
                      </a: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dirty="0" sz="900" spc="-1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Kernal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Density</a:t>
                      </a:r>
                      <a:r>
                        <a:rPr dirty="0" sz="900" spc="-2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Function</a:t>
                      </a:r>
                      <a:r>
                        <a:rPr dirty="0" sz="900" spc="-4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to</a:t>
                      </a:r>
                      <a:r>
                        <a:rPr dirty="0" sz="900" spc="-1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estimate</a:t>
                      </a:r>
                      <a:r>
                        <a:rPr dirty="0" sz="900" spc="-2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l/s/km</a:t>
                      </a:r>
                      <a:r>
                        <a:rPr dirty="0" baseline="27777" sz="900" spc="-1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4318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01320" marR="248920" indent="-146685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Towns</a:t>
                      </a: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with</a:t>
                      </a:r>
                      <a:r>
                        <a:rPr dirty="0" sz="900" spc="-2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&gt;</a:t>
                      </a:r>
                      <a:r>
                        <a:rPr dirty="0" sz="900" spc="-3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50%</a:t>
                      </a:r>
                      <a:r>
                        <a:rPr dirty="0" sz="9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Groundwater</a:t>
                      </a:r>
                      <a:r>
                        <a:rPr dirty="0" sz="900" spc="-3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was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considered</a:t>
                      </a:r>
                      <a:r>
                        <a:rPr dirty="0" sz="900" spc="-5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Sole</a:t>
                      </a:r>
                      <a:r>
                        <a:rPr dirty="0" sz="900" spc="-1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Supply</a:t>
                      </a:r>
                      <a:r>
                        <a:rPr dirty="0" sz="9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towns.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11176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27990" marR="390525" indent="-30480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26</a:t>
                      </a:r>
                      <a:r>
                        <a:rPr dirty="0" sz="900" spc="-1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Areas</a:t>
                      </a: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dirty="0" sz="900" spc="-1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National</a:t>
                      </a:r>
                      <a:r>
                        <a:rPr dirty="0" sz="900" spc="-2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Economic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Significance</a:t>
                      </a:r>
                      <a:r>
                        <a:rPr dirty="0" sz="900" spc="-3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listed</a:t>
                      </a:r>
                      <a:r>
                        <a:rPr dirty="0" sz="900" spc="-2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in</a:t>
                      </a: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NWRS</a:t>
                      </a:r>
                      <a:r>
                        <a:rPr dirty="0" sz="900" spc="-4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II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11176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772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Threshold</a:t>
                      </a:r>
                      <a:r>
                        <a:rPr dirty="0" sz="900" spc="-6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Tested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029335" indent="-229235">
                        <a:lnSpc>
                          <a:spcPct val="100000"/>
                        </a:lnSpc>
                        <a:buAutoNum type="arabicPeriod"/>
                        <a:tabLst>
                          <a:tab pos="1029335" algn="l"/>
                        </a:tabLst>
                      </a:pP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0.1</a:t>
                      </a:r>
                      <a:r>
                        <a:rPr dirty="0" sz="9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l/s/km</a:t>
                      </a:r>
                      <a:r>
                        <a:rPr dirty="0" baseline="27777" sz="900" spc="-1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baseline="27777" sz="900">
                        <a:latin typeface="Arial"/>
                        <a:cs typeface="Arial"/>
                      </a:endParaRPr>
                    </a:p>
                    <a:p>
                      <a:pPr marL="1029335" indent="-229235">
                        <a:lnSpc>
                          <a:spcPct val="100000"/>
                        </a:lnSpc>
                        <a:buAutoNum type="arabicPeriod"/>
                        <a:tabLst>
                          <a:tab pos="1029335" algn="l"/>
                        </a:tabLst>
                      </a:pP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0.3</a:t>
                      </a:r>
                      <a:r>
                        <a:rPr dirty="0" sz="9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l/s/km</a:t>
                      </a:r>
                      <a:r>
                        <a:rPr dirty="0" baseline="27777" sz="900" spc="-1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baseline="27777" sz="900">
                        <a:latin typeface="Arial"/>
                        <a:cs typeface="Arial"/>
                      </a:endParaRPr>
                    </a:p>
                    <a:p>
                      <a:pPr marL="1029335" indent="-229235">
                        <a:lnSpc>
                          <a:spcPct val="100000"/>
                        </a:lnSpc>
                        <a:buAutoNum type="arabicPeriod"/>
                        <a:tabLst>
                          <a:tab pos="1029335" algn="l"/>
                        </a:tabLst>
                      </a:pP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0.5</a:t>
                      </a:r>
                      <a:r>
                        <a:rPr dirty="0" sz="9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l/s/km</a:t>
                      </a:r>
                      <a:r>
                        <a:rPr dirty="0" baseline="27777" sz="900" spc="-1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baseline="27777" sz="900">
                        <a:latin typeface="Arial"/>
                        <a:cs typeface="Arial"/>
                      </a:endParaRPr>
                    </a:p>
                  </a:txBody>
                  <a:tcPr marL="0" marR="0" marB="0" marT="4889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588645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1.</a:t>
                      </a:r>
                      <a:r>
                        <a:rPr dirty="0" sz="900" spc="409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Buffer</a:t>
                      </a: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10km</a:t>
                      </a:r>
                      <a:r>
                        <a:rPr dirty="0" sz="9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Radius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8140" indent="-180340">
                        <a:lnSpc>
                          <a:spcPct val="100000"/>
                        </a:lnSpc>
                        <a:spcBef>
                          <a:spcPts val="340"/>
                        </a:spcBef>
                        <a:buAutoNum type="arabicPeriod"/>
                        <a:tabLst>
                          <a:tab pos="358140" algn="l"/>
                        </a:tabLst>
                      </a:pP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If</a:t>
                      </a:r>
                      <a:r>
                        <a:rPr dirty="0" sz="9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Aquifer</a:t>
                      </a:r>
                      <a:r>
                        <a:rPr dirty="0" sz="9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Model</a:t>
                      </a:r>
                      <a:r>
                        <a:rPr dirty="0" sz="900" spc="-1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Boundary</a:t>
                      </a:r>
                      <a:r>
                        <a:rPr dirty="0" sz="900" spc="-4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Exists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357505" marR="187325" indent="-180340">
                        <a:lnSpc>
                          <a:spcPct val="100000"/>
                        </a:lnSpc>
                        <a:buAutoNum type="arabicPeriod"/>
                        <a:tabLst>
                          <a:tab pos="358775" algn="l"/>
                        </a:tabLst>
                      </a:pP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If</a:t>
                      </a:r>
                      <a:r>
                        <a:rPr dirty="0" sz="900" spc="-2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no</a:t>
                      </a: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Aquifer</a:t>
                      </a:r>
                      <a:r>
                        <a:rPr dirty="0" sz="900" spc="-3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Boundary,</a:t>
                      </a:r>
                      <a:r>
                        <a:rPr dirty="0" sz="900" spc="-3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Buffer</a:t>
                      </a:r>
                      <a:r>
                        <a:rPr dirty="0" sz="900" spc="-2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Town </a:t>
                      </a:r>
                      <a:r>
                        <a:rPr dirty="0" sz="900" spc="-2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with</a:t>
                      </a:r>
                      <a:r>
                        <a:rPr dirty="0" sz="900" spc="-2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10km</a:t>
                      </a:r>
                      <a:r>
                        <a:rPr dirty="0" sz="900" spc="-3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Radius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357505" marR="397510" indent="-180340">
                        <a:lnSpc>
                          <a:spcPct val="100000"/>
                        </a:lnSpc>
                        <a:buAutoNum type="arabicPeriod"/>
                        <a:tabLst>
                          <a:tab pos="358775" algn="l"/>
                        </a:tabLst>
                      </a:pP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If</a:t>
                      </a:r>
                      <a:r>
                        <a:rPr dirty="0" sz="900" spc="-2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10km</a:t>
                      </a: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Buffer</a:t>
                      </a:r>
                      <a:r>
                        <a:rPr dirty="0" sz="900" spc="-3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was</a:t>
                      </a:r>
                      <a:r>
                        <a:rPr dirty="0" sz="900" spc="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deemed </a:t>
                      </a:r>
                      <a:r>
                        <a:rPr dirty="0" sz="9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insufficient,</a:t>
                      </a:r>
                      <a:r>
                        <a:rPr dirty="0" sz="900" spc="-3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then</a:t>
                      </a:r>
                      <a:r>
                        <a:rPr dirty="0" sz="900" spc="-1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SGWCA</a:t>
                      </a:r>
                      <a:r>
                        <a:rPr dirty="0" sz="900" spc="-3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2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taken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4318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dirty="0" sz="900" spc="-10" b="1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Criteria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11176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BEBEB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dirty="0" sz="900" b="1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Licenced</a:t>
                      </a:r>
                      <a:r>
                        <a:rPr dirty="0" sz="900" spc="-30" b="1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b="1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use</a:t>
                      </a:r>
                      <a:r>
                        <a:rPr dirty="0" sz="900" spc="-15" b="1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b="1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=</a:t>
                      </a:r>
                      <a:r>
                        <a:rPr dirty="0" sz="900" spc="-20" b="1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b="1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0.3</a:t>
                      </a:r>
                      <a:r>
                        <a:rPr dirty="0" sz="900" spc="-15" b="1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 b="1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l/s/km</a:t>
                      </a:r>
                      <a:r>
                        <a:rPr dirty="0" baseline="27777" sz="900" spc="-15" b="1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baseline="27777" sz="900">
                        <a:latin typeface="Arial"/>
                        <a:cs typeface="Arial"/>
                      </a:endParaRPr>
                    </a:p>
                  </a:txBody>
                  <a:tcPr marL="0" marR="0" marB="0" marT="11176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BEBEB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dirty="0" sz="900" spc="-20" b="1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None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 b="1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(i.e.</a:t>
                      </a:r>
                      <a:r>
                        <a:rPr dirty="0" sz="900" spc="-20" b="1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b="1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all</a:t>
                      </a:r>
                      <a:r>
                        <a:rPr dirty="0" sz="900" spc="-15" b="1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b="1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areas</a:t>
                      </a:r>
                      <a:r>
                        <a:rPr dirty="0" sz="900" spc="-15" b="1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 b="1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included)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4318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BEBEBE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dirty="0" sz="900" spc="-20" b="1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None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 b="1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(i.e.</a:t>
                      </a:r>
                      <a:r>
                        <a:rPr dirty="0" sz="900" spc="-20" b="1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b="1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all</a:t>
                      </a:r>
                      <a:r>
                        <a:rPr dirty="0" sz="900" spc="-15" b="1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b="1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areas</a:t>
                      </a:r>
                      <a:r>
                        <a:rPr dirty="0" sz="900" spc="-15" b="1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 b="1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included)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4318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BEBEBE"/>
                    </a:solidFill>
                  </a:tcPr>
                </a:tc>
              </a:tr>
            </a:tbl>
          </a:graphicData>
        </a:graphic>
      </p:graphicFrame>
      <p:grpSp>
        <p:nvGrpSpPr>
          <p:cNvPr id="8" name="object 8" descr=""/>
          <p:cNvGrpSpPr/>
          <p:nvPr/>
        </p:nvGrpSpPr>
        <p:grpSpPr>
          <a:xfrm>
            <a:off x="228523" y="4032732"/>
            <a:ext cx="8639175" cy="2108835"/>
            <a:chOff x="228523" y="4032732"/>
            <a:chExt cx="8639175" cy="2108835"/>
          </a:xfrm>
        </p:grpSpPr>
        <p:pic>
          <p:nvPicPr>
            <p:cNvPr id="9" name="object 9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54477" y="4045750"/>
              <a:ext cx="2914523" cy="2086102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3049777" y="4040987"/>
              <a:ext cx="2924175" cy="2096135"/>
            </a:xfrm>
            <a:custGeom>
              <a:avLst/>
              <a:gdLst/>
              <a:ahLst/>
              <a:cxnLst/>
              <a:rect l="l" t="t" r="r" b="b"/>
              <a:pathLst>
                <a:path w="2924175" h="2096135">
                  <a:moveTo>
                    <a:pt x="0" y="2095627"/>
                  </a:moveTo>
                  <a:lnTo>
                    <a:pt x="2924048" y="2095627"/>
                  </a:lnTo>
                  <a:lnTo>
                    <a:pt x="2924048" y="0"/>
                  </a:lnTo>
                  <a:lnTo>
                    <a:pt x="0" y="0"/>
                  </a:lnTo>
                  <a:lnTo>
                    <a:pt x="0" y="2095627"/>
                  </a:lnTo>
                  <a:close/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8048" y="4042257"/>
              <a:ext cx="2760091" cy="2086102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233286" y="4037495"/>
              <a:ext cx="2769870" cy="2096135"/>
            </a:xfrm>
            <a:custGeom>
              <a:avLst/>
              <a:gdLst/>
              <a:ahLst/>
              <a:cxnLst/>
              <a:rect l="l" t="t" r="r" b="b"/>
              <a:pathLst>
                <a:path w="2769870" h="2096135">
                  <a:moveTo>
                    <a:pt x="0" y="2095627"/>
                  </a:moveTo>
                  <a:lnTo>
                    <a:pt x="2769616" y="2095627"/>
                  </a:lnTo>
                  <a:lnTo>
                    <a:pt x="2769616" y="0"/>
                  </a:lnTo>
                  <a:lnTo>
                    <a:pt x="0" y="0"/>
                  </a:lnTo>
                  <a:lnTo>
                    <a:pt x="0" y="2095627"/>
                  </a:lnTo>
                  <a:close/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25388" y="4042257"/>
              <a:ext cx="2832100" cy="2086102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6020688" y="4037495"/>
              <a:ext cx="2842260" cy="2096135"/>
            </a:xfrm>
            <a:custGeom>
              <a:avLst/>
              <a:gdLst/>
              <a:ahLst/>
              <a:cxnLst/>
              <a:rect l="l" t="t" r="r" b="b"/>
              <a:pathLst>
                <a:path w="2842259" h="2096135">
                  <a:moveTo>
                    <a:pt x="0" y="2095627"/>
                  </a:moveTo>
                  <a:lnTo>
                    <a:pt x="2841751" y="2095627"/>
                  </a:lnTo>
                  <a:lnTo>
                    <a:pt x="2841751" y="0"/>
                  </a:lnTo>
                  <a:lnTo>
                    <a:pt x="0" y="0"/>
                  </a:lnTo>
                  <a:lnTo>
                    <a:pt x="0" y="2095627"/>
                  </a:lnTo>
                  <a:close/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dirty="0" spc="-25"/>
              <a:t>51</a:t>
            </a:fld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9144000" cy="847725"/>
            <a:chOff x="0" y="0"/>
            <a:chExt cx="9144000" cy="84772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847674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380" y="109728"/>
              <a:ext cx="8413242" cy="454913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487781" y="158623"/>
            <a:ext cx="816864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REFINEMENT</a:t>
            </a:r>
            <a:r>
              <a:rPr dirty="0" sz="16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STRATEGIC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 GROUNDWATER</a:t>
            </a:r>
            <a:r>
              <a:rPr dirty="0" sz="1600" spc="-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SOURCE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AREAS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SOUTH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AFRICA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72770" rIns="0" bIns="0" rtlCol="0" vert="horz">
            <a:spAutoFit/>
          </a:bodyPr>
          <a:lstStyle/>
          <a:p>
            <a:pPr marL="1398270">
              <a:lnSpc>
                <a:spcPct val="100000"/>
              </a:lnSpc>
              <a:spcBef>
                <a:spcPts val="100"/>
              </a:spcBef>
            </a:pPr>
            <a:r>
              <a:rPr dirty="0" spc="-20"/>
              <a:t>UNPACKING</a:t>
            </a:r>
            <a:r>
              <a:rPr dirty="0"/>
              <a:t> THE</a:t>
            </a:r>
            <a:r>
              <a:rPr dirty="0" spc="-40"/>
              <a:t> </a:t>
            </a:r>
            <a:r>
              <a:rPr dirty="0" spc="-25"/>
              <a:t>SWSA-</a:t>
            </a:r>
            <a:r>
              <a:rPr dirty="0"/>
              <a:t>GW 2018</a:t>
            </a:r>
            <a:r>
              <a:rPr dirty="0" spc="-30"/>
              <a:t> </a:t>
            </a:r>
            <a:r>
              <a:rPr dirty="0" spc="-10"/>
              <a:t>METHODOLOGY</a:t>
            </a:r>
          </a:p>
        </p:txBody>
      </p:sp>
      <p:pic>
        <p:nvPicPr>
          <p:cNvPr id="7" name="object 7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302" y="1093571"/>
            <a:ext cx="8948166" cy="4997196"/>
          </a:xfrm>
          <a:prstGeom prst="rect">
            <a:avLst/>
          </a:prstGeom>
        </p:spPr>
      </p:pic>
      <p:sp>
        <p:nvSpPr>
          <p:cNvPr id="8" name="object 8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dirty="0" spc="-25"/>
              <a:t>51</a:t>
            </a:fld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9144000" cy="847725"/>
            <a:chOff x="0" y="0"/>
            <a:chExt cx="9144000" cy="84772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847674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380" y="109728"/>
              <a:ext cx="8413242" cy="454913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487781" y="158623"/>
            <a:ext cx="816864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REFINEMENT</a:t>
            </a:r>
            <a:r>
              <a:rPr dirty="0" sz="16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STRATEGIC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 GROUNDWATER</a:t>
            </a:r>
            <a:r>
              <a:rPr dirty="0" sz="1600" spc="-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SOURCE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AREAS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SOUTH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AFRICA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72770" rIns="0" bIns="0" rtlCol="0" vert="horz">
            <a:spAutoFit/>
          </a:bodyPr>
          <a:lstStyle/>
          <a:p>
            <a:pPr marL="1398270">
              <a:lnSpc>
                <a:spcPct val="100000"/>
              </a:lnSpc>
              <a:spcBef>
                <a:spcPts val="100"/>
              </a:spcBef>
            </a:pPr>
            <a:r>
              <a:rPr dirty="0" spc="-20"/>
              <a:t>UNPACKING</a:t>
            </a:r>
            <a:r>
              <a:rPr dirty="0"/>
              <a:t> THE</a:t>
            </a:r>
            <a:r>
              <a:rPr dirty="0" spc="-40"/>
              <a:t> </a:t>
            </a:r>
            <a:r>
              <a:rPr dirty="0" spc="-25"/>
              <a:t>SWSA-</a:t>
            </a:r>
            <a:r>
              <a:rPr dirty="0"/>
              <a:t>GW 2018</a:t>
            </a:r>
            <a:r>
              <a:rPr dirty="0" spc="-30"/>
              <a:t> </a:t>
            </a:r>
            <a:r>
              <a:rPr dirty="0" spc="-10"/>
              <a:t>METHODOLOGY</a:t>
            </a:r>
          </a:p>
        </p:txBody>
      </p:sp>
      <p:grpSp>
        <p:nvGrpSpPr>
          <p:cNvPr id="7" name="object 7" descr=""/>
          <p:cNvGrpSpPr/>
          <p:nvPr/>
        </p:nvGrpSpPr>
        <p:grpSpPr>
          <a:xfrm>
            <a:off x="107585" y="1153160"/>
            <a:ext cx="8959215" cy="5187950"/>
            <a:chOff x="107585" y="1153160"/>
            <a:chExt cx="8959215" cy="5187950"/>
          </a:xfrm>
        </p:grpSpPr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7585" y="1153160"/>
              <a:ext cx="3705605" cy="1966341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73017" y="2065870"/>
              <a:ext cx="4993513" cy="3541522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7110" y="3167291"/>
              <a:ext cx="4454906" cy="3173222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7110" y="3255264"/>
              <a:ext cx="1342771" cy="1162812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13174" y="1702562"/>
              <a:ext cx="1735708" cy="1555114"/>
            </a:xfrm>
            <a:prstGeom prst="rect">
              <a:avLst/>
            </a:prstGeom>
          </p:spPr>
        </p:pic>
      </p:grpSp>
      <p:sp>
        <p:nvSpPr>
          <p:cNvPr id="13" name="object 1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dirty="0" spc="-25"/>
              <a:t>51</a:t>
            </a:fld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9144000" cy="847725"/>
            <a:chOff x="0" y="0"/>
            <a:chExt cx="9144000" cy="84772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847674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380" y="109728"/>
              <a:ext cx="8413242" cy="454913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487781" y="158623"/>
            <a:ext cx="816864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REFINEMENT</a:t>
            </a:r>
            <a:r>
              <a:rPr dirty="0" sz="16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STRATEGIC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 GROUNDWATER</a:t>
            </a:r>
            <a:r>
              <a:rPr dirty="0" sz="1600" spc="-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SOURCE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AREAS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SOUTH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AFRICA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dirty="0" spc="-25"/>
              <a:t>51</a:t>
            </a:fld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9191" rIns="0" bIns="0" rtlCol="0" vert="horz">
            <a:spAutoFit/>
          </a:bodyPr>
          <a:lstStyle/>
          <a:p>
            <a:pPr marL="946150">
              <a:lnSpc>
                <a:spcPct val="100000"/>
              </a:lnSpc>
              <a:spcBef>
                <a:spcPts val="100"/>
              </a:spcBef>
            </a:pPr>
            <a:r>
              <a:rPr dirty="0"/>
              <a:t>SHORTCOMINGS</a:t>
            </a:r>
            <a:r>
              <a:rPr dirty="0" spc="-10"/>
              <a:t> </a:t>
            </a:r>
            <a:r>
              <a:rPr dirty="0"/>
              <a:t>OF</a:t>
            </a:r>
            <a:r>
              <a:rPr dirty="0" spc="-10"/>
              <a:t> </a:t>
            </a:r>
            <a:r>
              <a:rPr dirty="0"/>
              <a:t>THE</a:t>
            </a:r>
            <a:r>
              <a:rPr dirty="0" spc="-10"/>
              <a:t> </a:t>
            </a:r>
            <a:r>
              <a:rPr dirty="0" spc="-20"/>
              <a:t>SWSA-</a:t>
            </a:r>
            <a:r>
              <a:rPr dirty="0"/>
              <a:t>GW</a:t>
            </a:r>
            <a:r>
              <a:rPr dirty="0" spc="35"/>
              <a:t> </a:t>
            </a:r>
            <a:r>
              <a:rPr dirty="0"/>
              <a:t>2018</a:t>
            </a:r>
            <a:r>
              <a:rPr dirty="0" spc="-5"/>
              <a:t> </a:t>
            </a:r>
            <a:r>
              <a:rPr dirty="0" spc="-10"/>
              <a:t>METHODOLOGY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26795" y="1601851"/>
            <a:ext cx="8093709" cy="42329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100"/>
              </a:spcBef>
            </a:pP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Recharge</a:t>
            </a:r>
            <a:r>
              <a:rPr dirty="0" sz="1200" spc="-85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As Proxy</a:t>
            </a:r>
            <a:r>
              <a:rPr dirty="0" sz="1200" spc="-4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For</a:t>
            </a:r>
            <a:r>
              <a:rPr dirty="0" sz="1200" spc="-55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548ED4"/>
                </a:solidFill>
                <a:latin typeface="Arial"/>
                <a:cs typeface="Arial"/>
              </a:rPr>
              <a:t>Availability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200">
              <a:latin typeface="Arial"/>
              <a:cs typeface="Arial"/>
            </a:endParaRPr>
          </a:p>
          <a:p>
            <a:pPr algn="just" marL="12700" marR="5080">
              <a:lnSpc>
                <a:spcPct val="100000"/>
              </a:lnSpc>
            </a:pP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Recharge</a:t>
            </a:r>
            <a:r>
              <a:rPr dirty="0" sz="1200" spc="-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from GRA</a:t>
            </a:r>
            <a:r>
              <a:rPr dirty="0" sz="1200" spc="-6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II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(2006)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is</a:t>
            </a:r>
            <a:r>
              <a:rPr dirty="0" sz="12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carried</a:t>
            </a:r>
            <a:r>
              <a:rPr dirty="0" sz="1200" spc="-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over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from</a:t>
            </a:r>
            <a:r>
              <a:rPr dirty="0" sz="1200" spc="-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Nel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et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al.</a:t>
            </a:r>
            <a:r>
              <a:rPr dirty="0" sz="1200" spc="-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(2013)</a:t>
            </a:r>
            <a:r>
              <a:rPr dirty="0" sz="12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as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the main</a:t>
            </a:r>
            <a:r>
              <a:rPr dirty="0" sz="1200" spc="-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indicator</a:t>
            </a:r>
            <a:r>
              <a:rPr dirty="0" sz="1200" spc="-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of groundwater</a:t>
            </a:r>
            <a:r>
              <a:rPr dirty="0" sz="1200" spc="-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availability. </a:t>
            </a:r>
            <a:r>
              <a:rPr dirty="0" sz="1200" spc="-25">
                <a:solidFill>
                  <a:srgbClr val="17375E"/>
                </a:solidFill>
                <a:latin typeface="Arial"/>
                <a:cs typeface="Arial"/>
              </a:rPr>
              <a:t>The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report</a:t>
            </a:r>
            <a:r>
              <a:rPr dirty="0" sz="1200" spc="18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concedes</a:t>
            </a:r>
            <a:r>
              <a:rPr dirty="0" sz="1200" spc="18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that</a:t>
            </a:r>
            <a:r>
              <a:rPr dirty="0" sz="1200" spc="18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recharge</a:t>
            </a:r>
            <a:r>
              <a:rPr dirty="0" sz="1200" spc="19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is</a:t>
            </a:r>
            <a:r>
              <a:rPr dirty="0" sz="1200" spc="18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not</a:t>
            </a:r>
            <a:r>
              <a:rPr dirty="0" sz="1200" spc="18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the</a:t>
            </a:r>
            <a:r>
              <a:rPr dirty="0" sz="1200" spc="18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same</a:t>
            </a:r>
            <a:r>
              <a:rPr dirty="0" sz="1200" spc="17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as</a:t>
            </a:r>
            <a:r>
              <a:rPr dirty="0" sz="1200" spc="18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sustainable</a:t>
            </a:r>
            <a:r>
              <a:rPr dirty="0" sz="1200" spc="19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yield,</a:t>
            </a:r>
            <a:r>
              <a:rPr dirty="0" sz="1200" spc="18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yet</a:t>
            </a:r>
            <a:r>
              <a:rPr dirty="0" sz="1200" spc="18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argues</a:t>
            </a:r>
            <a:r>
              <a:rPr dirty="0" sz="1200" spc="18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it</a:t>
            </a:r>
            <a:r>
              <a:rPr dirty="0" sz="1200" spc="18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is</a:t>
            </a:r>
            <a:r>
              <a:rPr dirty="0" sz="1200" spc="18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broadly</a:t>
            </a:r>
            <a:r>
              <a:rPr dirty="0" sz="1200" spc="16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proportional</a:t>
            </a:r>
            <a:r>
              <a:rPr dirty="0" sz="1200" spc="18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to</a:t>
            </a:r>
            <a:r>
              <a:rPr dirty="0" sz="1200" spc="18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natural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discharge</a:t>
            </a:r>
            <a:r>
              <a:rPr dirty="0" sz="12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and</a:t>
            </a:r>
            <a:r>
              <a:rPr dirty="0" sz="12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therefore</a:t>
            </a:r>
            <a:r>
              <a:rPr dirty="0" sz="12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adequate</a:t>
            </a:r>
            <a:r>
              <a:rPr dirty="0" sz="12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for</a:t>
            </a:r>
            <a:r>
              <a:rPr dirty="0" sz="12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</a:t>
            </a:r>
            <a:r>
              <a:rPr dirty="0" sz="12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national-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scale</a:t>
            </a:r>
            <a:r>
              <a:rPr dirty="0" sz="12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evaluation.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200">
              <a:latin typeface="Arial"/>
              <a:cs typeface="Arial"/>
            </a:endParaRPr>
          </a:p>
          <a:p>
            <a:pPr algn="just" marL="12700">
              <a:lnSpc>
                <a:spcPct val="100000"/>
              </a:lnSpc>
            </a:pPr>
            <a:r>
              <a:rPr dirty="0" sz="1200" spc="-10" b="1">
                <a:solidFill>
                  <a:srgbClr val="548ED4"/>
                </a:solidFill>
                <a:latin typeface="Arial"/>
                <a:cs typeface="Arial"/>
              </a:rPr>
              <a:t>Groundwater-</a:t>
            </a: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Use</a:t>
            </a:r>
            <a:r>
              <a:rPr dirty="0" sz="1200" spc="-35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Density</a:t>
            </a:r>
            <a:r>
              <a:rPr dirty="0" sz="1200" spc="-6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As</a:t>
            </a:r>
            <a:r>
              <a:rPr dirty="0" sz="1200" spc="25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Second</a:t>
            </a:r>
            <a:r>
              <a:rPr dirty="0" sz="1200" spc="-15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spc="-20" b="1">
                <a:solidFill>
                  <a:srgbClr val="548ED4"/>
                </a:solidFill>
                <a:latin typeface="Arial"/>
                <a:cs typeface="Arial"/>
              </a:rPr>
              <a:t>Proxy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200">
              <a:latin typeface="Arial"/>
              <a:cs typeface="Arial"/>
            </a:endParaRPr>
          </a:p>
          <a:p>
            <a:pPr algn="just" marL="12700" marR="5715">
              <a:lnSpc>
                <a:spcPct val="100000"/>
              </a:lnSpc>
            </a:pP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Abstraction</a:t>
            </a:r>
            <a:r>
              <a:rPr dirty="0" sz="1200" spc="6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data</a:t>
            </a:r>
            <a:r>
              <a:rPr dirty="0" sz="1200" spc="6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from</a:t>
            </a:r>
            <a:r>
              <a:rPr dirty="0" sz="1200" spc="6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WARMS</a:t>
            </a:r>
            <a:r>
              <a:rPr dirty="0" sz="1200" spc="7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licences</a:t>
            </a:r>
            <a:r>
              <a:rPr dirty="0" sz="1200" spc="6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and</a:t>
            </a:r>
            <a:r>
              <a:rPr dirty="0" sz="1200" spc="6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the</a:t>
            </a:r>
            <a:r>
              <a:rPr dirty="0" sz="1200" spc="6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All-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Towns</a:t>
            </a:r>
            <a:r>
              <a:rPr dirty="0" sz="1200" spc="7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studies</a:t>
            </a:r>
            <a:r>
              <a:rPr dirty="0" sz="1200" spc="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are</a:t>
            </a:r>
            <a:r>
              <a:rPr dirty="0" sz="1200" spc="5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used</a:t>
            </a:r>
            <a:r>
              <a:rPr dirty="0" sz="1200" spc="6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as</a:t>
            </a:r>
            <a:r>
              <a:rPr dirty="0" sz="1200" spc="6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</a:t>
            </a:r>
            <a:r>
              <a:rPr dirty="0" sz="1200" spc="6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second</a:t>
            </a:r>
            <a:r>
              <a:rPr dirty="0" sz="1200" spc="6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indicator,</a:t>
            </a:r>
            <a:r>
              <a:rPr dirty="0" sz="1200" spc="6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on</a:t>
            </a:r>
            <a:r>
              <a:rPr dirty="0" sz="1200" spc="7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the</a:t>
            </a:r>
            <a:r>
              <a:rPr dirty="0" sz="1200" spc="7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assumption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that</a:t>
            </a:r>
            <a:r>
              <a:rPr dirty="0" sz="1200" spc="1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heavy</a:t>
            </a:r>
            <a:r>
              <a:rPr dirty="0" sz="1200" spc="1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use</a:t>
            </a:r>
            <a:r>
              <a:rPr dirty="0" sz="1200" spc="16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signals</a:t>
            </a:r>
            <a:r>
              <a:rPr dirty="0" sz="1200" spc="15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productive</a:t>
            </a:r>
            <a:r>
              <a:rPr dirty="0" sz="1200" spc="1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aquifers.</a:t>
            </a:r>
            <a:r>
              <a:rPr dirty="0" sz="1200" spc="1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High</a:t>
            </a:r>
            <a:r>
              <a:rPr dirty="0" sz="1200" spc="1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abstraction,</a:t>
            </a:r>
            <a:r>
              <a:rPr dirty="0" sz="1200" spc="1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however,</a:t>
            </a:r>
            <a:r>
              <a:rPr dirty="0" sz="1200" spc="16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can</a:t>
            </a:r>
            <a:r>
              <a:rPr dirty="0" sz="1200" spc="1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equally</a:t>
            </a:r>
            <a:r>
              <a:rPr dirty="0" sz="1200" spc="1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reflect</a:t>
            </a:r>
            <a:r>
              <a:rPr dirty="0" sz="1200" spc="15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</a:t>
            </a:r>
            <a:r>
              <a:rPr dirty="0" sz="1200" spc="15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lack</a:t>
            </a:r>
            <a:r>
              <a:rPr dirty="0" sz="1200" spc="1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of</a:t>
            </a:r>
            <a:r>
              <a:rPr dirty="0" sz="1200" spc="16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reliable</a:t>
            </a:r>
            <a:r>
              <a:rPr dirty="0" sz="1200" spc="16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surface-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water</a:t>
            </a:r>
            <a:r>
              <a:rPr dirty="0" sz="12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supplies</a:t>
            </a:r>
            <a:r>
              <a:rPr dirty="0" sz="12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rather</a:t>
            </a:r>
            <a:r>
              <a:rPr dirty="0" sz="12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than</a:t>
            </a:r>
            <a:r>
              <a:rPr dirty="0" sz="12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intrinsic</a:t>
            </a:r>
            <a:r>
              <a:rPr dirty="0" sz="12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aquifer</a:t>
            </a:r>
            <a:r>
              <a:rPr dirty="0" sz="12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productivity.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200">
              <a:latin typeface="Arial"/>
              <a:cs typeface="Arial"/>
            </a:endParaRPr>
          </a:p>
          <a:p>
            <a:pPr algn="just" marL="12700">
              <a:lnSpc>
                <a:spcPct val="100000"/>
              </a:lnSpc>
            </a:pP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Subjective</a:t>
            </a:r>
            <a:r>
              <a:rPr dirty="0" sz="1200" spc="-4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Threshold</a:t>
            </a:r>
            <a:r>
              <a:rPr dirty="0" sz="1200" spc="-5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548ED4"/>
                </a:solidFill>
                <a:latin typeface="Arial"/>
                <a:cs typeface="Arial"/>
              </a:rPr>
              <a:t>Selection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endParaRPr sz="1200">
              <a:latin typeface="Arial"/>
              <a:cs typeface="Arial"/>
            </a:endParaRPr>
          </a:p>
          <a:p>
            <a:pPr algn="just" marL="12700" marR="5080">
              <a:lnSpc>
                <a:spcPct val="100000"/>
              </a:lnSpc>
            </a:pP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The</a:t>
            </a:r>
            <a:r>
              <a:rPr dirty="0" sz="1200" spc="114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recharge</a:t>
            </a:r>
            <a:r>
              <a:rPr dirty="0" sz="1200" spc="10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threshold</a:t>
            </a:r>
            <a:r>
              <a:rPr dirty="0" sz="1200" spc="1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of</a:t>
            </a:r>
            <a:r>
              <a:rPr dirty="0" sz="1200" spc="1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65</a:t>
            </a:r>
            <a:r>
              <a:rPr dirty="0" sz="1200" spc="11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mm/a</a:t>
            </a:r>
            <a:r>
              <a:rPr dirty="0" sz="1200" spc="114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was</a:t>
            </a:r>
            <a:r>
              <a:rPr dirty="0" sz="1200" spc="114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chosen</a:t>
            </a:r>
            <a:r>
              <a:rPr dirty="0" sz="1200" spc="10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because</a:t>
            </a:r>
            <a:r>
              <a:rPr dirty="0" sz="1200" spc="114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grid</a:t>
            </a:r>
            <a:r>
              <a:rPr dirty="0" sz="1200" spc="114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cells</a:t>
            </a:r>
            <a:r>
              <a:rPr dirty="0" sz="1200" spc="10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above</a:t>
            </a:r>
            <a:r>
              <a:rPr dirty="0" sz="1200" spc="1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this</a:t>
            </a:r>
            <a:r>
              <a:rPr dirty="0" sz="1200" spc="10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value</a:t>
            </a:r>
            <a:r>
              <a:rPr dirty="0" sz="1200" spc="114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together</a:t>
            </a:r>
            <a:r>
              <a:rPr dirty="0" sz="1200" spc="10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provide</a:t>
            </a:r>
            <a:r>
              <a:rPr dirty="0" sz="1200" spc="10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about</a:t>
            </a:r>
            <a:r>
              <a:rPr dirty="0" sz="1200" spc="11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52</a:t>
            </a:r>
            <a:r>
              <a:rPr dirty="0" sz="1200" spc="114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%</a:t>
            </a:r>
            <a:r>
              <a:rPr dirty="0" sz="1200" spc="11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25">
                <a:solidFill>
                  <a:srgbClr val="17375E"/>
                </a:solidFill>
                <a:latin typeface="Arial"/>
                <a:cs typeface="Arial"/>
              </a:rPr>
              <a:t>of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South</a:t>
            </a:r>
            <a:r>
              <a:rPr dirty="0" sz="1200" spc="18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Africa’s</a:t>
            </a:r>
            <a:r>
              <a:rPr dirty="0" sz="1200" spc="16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natural</a:t>
            </a:r>
            <a:r>
              <a:rPr dirty="0" sz="1200" spc="16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groundwater</a:t>
            </a:r>
            <a:r>
              <a:rPr dirty="0" sz="1200" spc="17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recharge.</a:t>
            </a:r>
            <a:r>
              <a:rPr dirty="0" sz="1200" spc="18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This</a:t>
            </a:r>
            <a:r>
              <a:rPr dirty="0" sz="1200" spc="16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“half-of-the-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resource”</a:t>
            </a:r>
            <a:r>
              <a:rPr dirty="0" sz="1200" spc="16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benchmark</a:t>
            </a:r>
            <a:r>
              <a:rPr dirty="0" sz="1200" spc="17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deliberately</a:t>
            </a:r>
            <a:r>
              <a:rPr dirty="0" sz="1200" spc="16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mirrors</a:t>
            </a:r>
            <a:r>
              <a:rPr dirty="0" sz="1200" spc="17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the</a:t>
            </a:r>
            <a:r>
              <a:rPr dirty="0" sz="1200" spc="17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surface-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water</a:t>
            </a:r>
            <a:r>
              <a:rPr dirty="0" sz="12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SWSA</a:t>
            </a:r>
            <a:r>
              <a:rPr dirty="0" sz="1200" spc="-7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criterion,</a:t>
            </a:r>
            <a:r>
              <a:rPr dirty="0" sz="12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which</a:t>
            </a:r>
            <a:r>
              <a:rPr dirty="0" sz="12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flags</a:t>
            </a:r>
            <a:r>
              <a:rPr dirty="0" sz="12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areas</a:t>
            </a:r>
            <a:r>
              <a:rPr dirty="0" sz="12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with</a:t>
            </a:r>
            <a:r>
              <a:rPr dirty="0" sz="12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mean</a:t>
            </a:r>
            <a:r>
              <a:rPr dirty="0" sz="12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annual</a:t>
            </a:r>
            <a:r>
              <a:rPr dirty="0" sz="12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runoff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(MAR)</a:t>
            </a:r>
            <a:r>
              <a:rPr dirty="0" sz="12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over</a:t>
            </a:r>
            <a:r>
              <a:rPr dirty="0" sz="12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135</a:t>
            </a:r>
            <a:r>
              <a:rPr dirty="0" sz="12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mm</a:t>
            </a:r>
            <a:r>
              <a:rPr dirty="0" sz="12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that</a:t>
            </a:r>
            <a:r>
              <a:rPr dirty="0" sz="12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likewise</a:t>
            </a:r>
            <a:r>
              <a:rPr dirty="0" sz="12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supply</a:t>
            </a:r>
            <a:r>
              <a:rPr dirty="0" sz="12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roughly</a:t>
            </a:r>
            <a:r>
              <a:rPr dirty="0" sz="12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50</a:t>
            </a:r>
            <a:r>
              <a:rPr dirty="0" sz="12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50">
                <a:solidFill>
                  <a:srgbClr val="17375E"/>
                </a:solidFill>
                <a:latin typeface="Arial"/>
                <a:cs typeface="Arial"/>
              </a:rPr>
              <a:t>%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of</a:t>
            </a:r>
            <a:r>
              <a:rPr dirty="0" sz="12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national</a:t>
            </a:r>
            <a:r>
              <a:rPr dirty="0" sz="12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runoff.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200">
              <a:latin typeface="Arial"/>
              <a:cs typeface="Arial"/>
            </a:endParaRPr>
          </a:p>
          <a:p>
            <a:pPr algn="just" marL="12700">
              <a:lnSpc>
                <a:spcPct val="100000"/>
              </a:lnSpc>
            </a:pP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Manual</a:t>
            </a:r>
            <a:r>
              <a:rPr dirty="0" sz="1200" spc="-5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Spatial</a:t>
            </a:r>
            <a:r>
              <a:rPr dirty="0" sz="1200" spc="-10" b="1">
                <a:solidFill>
                  <a:srgbClr val="548ED4"/>
                </a:solidFill>
                <a:latin typeface="Arial"/>
                <a:cs typeface="Arial"/>
              </a:rPr>
              <a:t> Delineation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200">
              <a:latin typeface="Arial"/>
              <a:cs typeface="Arial"/>
            </a:endParaRPr>
          </a:p>
          <a:p>
            <a:pPr algn="just" marL="12700" marR="5715">
              <a:lnSpc>
                <a:spcPct val="100000"/>
              </a:lnSpc>
            </a:pP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Final</a:t>
            </a:r>
            <a:r>
              <a:rPr dirty="0" sz="1200" spc="17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SWSA-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gw</a:t>
            </a:r>
            <a:r>
              <a:rPr dirty="0" sz="1200" spc="16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polygons</a:t>
            </a:r>
            <a:r>
              <a:rPr dirty="0" sz="1200" spc="17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were</a:t>
            </a:r>
            <a:r>
              <a:rPr dirty="0" sz="1200" spc="17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hand-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drawn</a:t>
            </a:r>
            <a:r>
              <a:rPr dirty="0" sz="1200" spc="16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to</a:t>
            </a:r>
            <a:r>
              <a:rPr dirty="0" sz="1200" spc="18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outline</a:t>
            </a:r>
            <a:r>
              <a:rPr dirty="0" sz="1200" spc="17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zones</a:t>
            </a:r>
            <a:r>
              <a:rPr dirty="0" sz="1200" spc="18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where</a:t>
            </a:r>
            <a:r>
              <a:rPr dirty="0" sz="1200" spc="17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criteria</a:t>
            </a:r>
            <a:r>
              <a:rPr dirty="0" sz="1200" spc="17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overlap.</a:t>
            </a:r>
            <a:r>
              <a:rPr dirty="0" sz="1200" spc="17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Some</a:t>
            </a:r>
            <a:r>
              <a:rPr dirty="0" sz="1200" spc="16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boundaries</a:t>
            </a:r>
            <a:r>
              <a:rPr dirty="0" sz="1200" spc="17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track</a:t>
            </a:r>
            <a:r>
              <a:rPr dirty="0" sz="1200" spc="16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surface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geology</a:t>
            </a:r>
            <a:r>
              <a:rPr dirty="0" sz="12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or</a:t>
            </a:r>
            <a:r>
              <a:rPr dirty="0" sz="1200" spc="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lithostratigraphic</a:t>
            </a:r>
            <a:r>
              <a:rPr dirty="0" sz="12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contacts;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others</a:t>
            </a:r>
            <a:r>
              <a:rPr dirty="0" sz="12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are smoothed,</a:t>
            </a:r>
            <a:r>
              <a:rPr dirty="0" sz="12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interpolation-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based</a:t>
            </a:r>
            <a:r>
              <a:rPr dirty="0" sz="12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shapes.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23797" y="3223971"/>
            <a:ext cx="6305550" cy="3917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003E6B"/>
                </a:solidFill>
              </a:rPr>
              <a:t>REFINED</a:t>
            </a:r>
            <a:r>
              <a:rPr dirty="0" sz="2400" spc="-20">
                <a:solidFill>
                  <a:srgbClr val="003E6B"/>
                </a:solidFill>
              </a:rPr>
              <a:t> </a:t>
            </a:r>
            <a:r>
              <a:rPr dirty="0" sz="2400">
                <a:solidFill>
                  <a:srgbClr val="003E6B"/>
                </a:solidFill>
              </a:rPr>
              <a:t>METHODOLOGY</a:t>
            </a:r>
            <a:r>
              <a:rPr dirty="0" sz="2400" spc="-100">
                <a:solidFill>
                  <a:srgbClr val="003E6B"/>
                </a:solidFill>
              </a:rPr>
              <a:t> </a:t>
            </a:r>
            <a:r>
              <a:rPr dirty="0" sz="2400">
                <a:solidFill>
                  <a:srgbClr val="003E6B"/>
                </a:solidFill>
              </a:rPr>
              <a:t>&amp;</a:t>
            </a:r>
            <a:r>
              <a:rPr dirty="0" sz="2400" spc="-25">
                <a:solidFill>
                  <a:srgbClr val="003E6B"/>
                </a:solidFill>
              </a:rPr>
              <a:t> </a:t>
            </a:r>
            <a:r>
              <a:rPr dirty="0" sz="2400" spc="-10">
                <a:solidFill>
                  <a:srgbClr val="003E6B"/>
                </a:solidFill>
              </a:rPr>
              <a:t>FRAMEWORK</a:t>
            </a:r>
            <a:endParaRPr sz="2400"/>
          </a:p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9144000" cy="847725"/>
            <a:chOff x="0" y="0"/>
            <a:chExt cx="9144000" cy="847725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847674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380" y="109728"/>
              <a:ext cx="8413242" cy="454913"/>
            </a:xfrm>
            <a:prstGeom prst="rect">
              <a:avLst/>
            </a:prstGeom>
          </p:spPr>
        </p:pic>
      </p:grpSp>
      <p:sp>
        <p:nvSpPr>
          <p:cNvPr id="6" name="object 6" descr=""/>
          <p:cNvSpPr txBox="1"/>
          <p:nvPr/>
        </p:nvSpPr>
        <p:spPr>
          <a:xfrm>
            <a:off x="487781" y="158623"/>
            <a:ext cx="816864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REFINEMENT</a:t>
            </a:r>
            <a:r>
              <a:rPr dirty="0" sz="16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STRATEGIC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 GROUNDWATER</a:t>
            </a:r>
            <a:r>
              <a:rPr dirty="0" sz="1600" spc="-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SOURCE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AREAS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SOUTH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AFRICA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dirty="0" spc="-25"/>
              <a:t>51</a:t>
            </a:fld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9144000" cy="847725"/>
            <a:chOff x="0" y="0"/>
            <a:chExt cx="9144000" cy="84772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847674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380" y="109728"/>
              <a:ext cx="8413242" cy="454913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487781" y="158623"/>
            <a:ext cx="816864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REFINEMENT</a:t>
            </a:r>
            <a:r>
              <a:rPr dirty="0" sz="16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STRATEGIC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 GROUNDWATER</a:t>
            </a:r>
            <a:r>
              <a:rPr dirty="0" sz="1600" spc="-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SOURCE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AREAS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SOUTH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AFRICA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72770" rIns="0" bIns="0" rtlCol="0" vert="horz">
            <a:spAutoFit/>
          </a:bodyPr>
          <a:lstStyle/>
          <a:p>
            <a:pPr marL="932180">
              <a:lnSpc>
                <a:spcPct val="100000"/>
              </a:lnSpc>
              <a:spcBef>
                <a:spcPts val="100"/>
              </a:spcBef>
            </a:pPr>
            <a:r>
              <a:rPr dirty="0" spc="-10"/>
              <a:t>CHALLENGES</a:t>
            </a:r>
            <a:r>
              <a:rPr dirty="0" spc="-75"/>
              <a:t> </a:t>
            </a:r>
            <a:r>
              <a:rPr dirty="0"/>
              <a:t>AND</a:t>
            </a:r>
            <a:r>
              <a:rPr dirty="0" spc="-5"/>
              <a:t> </a:t>
            </a:r>
            <a:r>
              <a:rPr dirty="0"/>
              <a:t>METHODOLOGICAL</a:t>
            </a:r>
            <a:r>
              <a:rPr dirty="0" spc="-45"/>
              <a:t> </a:t>
            </a:r>
            <a:r>
              <a:rPr dirty="0" spc="-10"/>
              <a:t>CONSIDERATIONS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845616" y="3730828"/>
            <a:ext cx="6226810" cy="24041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1200" b="1">
                <a:solidFill>
                  <a:srgbClr val="17375E"/>
                </a:solidFill>
                <a:uFill>
                  <a:solidFill>
                    <a:srgbClr val="17375E"/>
                  </a:solidFill>
                </a:uFill>
                <a:latin typeface="Arial"/>
                <a:cs typeface="Arial"/>
              </a:rPr>
              <a:t>What</a:t>
            </a:r>
            <a:r>
              <a:rPr dirty="0" u="sng" sz="1200" spc="-25" b="1">
                <a:solidFill>
                  <a:srgbClr val="17375E"/>
                </a:solidFill>
                <a:uFill>
                  <a:solidFill>
                    <a:srgbClr val="17375E"/>
                  </a:solidFill>
                </a:uFill>
                <a:latin typeface="Arial"/>
                <a:cs typeface="Arial"/>
              </a:rPr>
              <a:t> </a:t>
            </a:r>
            <a:r>
              <a:rPr dirty="0" u="sng" sz="1200" b="1">
                <a:solidFill>
                  <a:srgbClr val="17375E"/>
                </a:solidFill>
                <a:uFill>
                  <a:solidFill>
                    <a:srgbClr val="17375E"/>
                  </a:solidFill>
                </a:uFill>
                <a:latin typeface="Arial"/>
                <a:cs typeface="Arial"/>
              </a:rPr>
              <a:t>We</a:t>
            </a:r>
            <a:r>
              <a:rPr dirty="0" u="sng" sz="1200" spc="-35" b="1">
                <a:solidFill>
                  <a:srgbClr val="17375E"/>
                </a:solidFill>
                <a:uFill>
                  <a:solidFill>
                    <a:srgbClr val="17375E"/>
                  </a:solidFill>
                </a:uFill>
                <a:latin typeface="Arial"/>
                <a:cs typeface="Arial"/>
              </a:rPr>
              <a:t> </a:t>
            </a:r>
            <a:r>
              <a:rPr dirty="0" u="sng" sz="1200" spc="-20" b="1">
                <a:solidFill>
                  <a:srgbClr val="17375E"/>
                </a:solidFill>
                <a:uFill>
                  <a:solidFill>
                    <a:srgbClr val="17375E"/>
                  </a:solidFill>
                </a:uFill>
                <a:latin typeface="Arial"/>
                <a:cs typeface="Arial"/>
              </a:rPr>
              <a:t>Know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endParaRPr sz="1200">
              <a:latin typeface="Arial"/>
              <a:cs typeface="Arial"/>
            </a:endParaRPr>
          </a:p>
          <a:p>
            <a:pPr marL="698500" indent="-229235">
              <a:lnSpc>
                <a:spcPct val="100000"/>
              </a:lnSpc>
              <a:buAutoNum type="arabicPeriod"/>
              <a:tabLst>
                <a:tab pos="698500" algn="l"/>
              </a:tabLst>
            </a:pP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The</a:t>
            </a:r>
            <a:r>
              <a:rPr dirty="0" sz="12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SWSA-gw</a:t>
            </a:r>
            <a:r>
              <a:rPr dirty="0" sz="12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delineations</a:t>
            </a:r>
            <a:r>
              <a:rPr dirty="0" sz="12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must</a:t>
            </a:r>
            <a:r>
              <a:rPr dirty="0" sz="12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be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aquifer-specific.</a:t>
            </a:r>
            <a:endParaRPr sz="1200">
              <a:latin typeface="Arial"/>
              <a:cs typeface="Arial"/>
            </a:endParaRPr>
          </a:p>
          <a:p>
            <a:pPr marL="697865" marR="609600" indent="-228600">
              <a:lnSpc>
                <a:spcPct val="100000"/>
              </a:lnSpc>
              <a:buAutoNum type="arabicPeriod"/>
              <a:tabLst>
                <a:tab pos="697865" algn="l"/>
              </a:tabLst>
            </a:pP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The</a:t>
            </a:r>
            <a:r>
              <a:rPr dirty="0" sz="12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delineation</a:t>
            </a:r>
            <a:r>
              <a:rPr dirty="0" sz="12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required</a:t>
            </a:r>
            <a:r>
              <a:rPr dirty="0" sz="12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an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updated</a:t>
            </a:r>
            <a:r>
              <a:rPr dirty="0" sz="12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set</a:t>
            </a:r>
            <a:r>
              <a:rPr dirty="0" sz="1200" spc="-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of</a:t>
            </a:r>
            <a:r>
              <a:rPr dirty="0" sz="12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hydrogeological</a:t>
            </a:r>
            <a:r>
              <a:rPr dirty="0" sz="12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categories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(and</a:t>
            </a:r>
            <a:r>
              <a:rPr dirty="0" sz="12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associated</a:t>
            </a:r>
            <a:r>
              <a:rPr dirty="0" sz="12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parameters)</a:t>
            </a:r>
            <a:r>
              <a:rPr dirty="0" sz="12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to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be</a:t>
            </a:r>
            <a:r>
              <a:rPr dirty="0" sz="1200" spc="-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incorporated</a:t>
            </a:r>
            <a:r>
              <a:rPr dirty="0" sz="12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to improve</a:t>
            </a:r>
            <a:r>
              <a:rPr dirty="0" sz="12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accuracy</a:t>
            </a:r>
            <a:r>
              <a:rPr dirty="0" sz="12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25">
                <a:solidFill>
                  <a:srgbClr val="17375E"/>
                </a:solidFill>
                <a:latin typeface="Arial"/>
                <a:cs typeface="Arial"/>
              </a:rPr>
              <a:t>and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relevance</a:t>
            </a:r>
            <a:r>
              <a:rPr dirty="0" sz="12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of</a:t>
            </a:r>
            <a:r>
              <a:rPr dirty="0" sz="1200" spc="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the</a:t>
            </a:r>
            <a:r>
              <a:rPr dirty="0" sz="12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SWSA-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gw</a:t>
            </a:r>
            <a:r>
              <a:rPr dirty="0" sz="12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delineations.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u="sng" sz="1200" b="1">
                <a:solidFill>
                  <a:srgbClr val="17375E"/>
                </a:solidFill>
                <a:uFill>
                  <a:solidFill>
                    <a:srgbClr val="17375E"/>
                  </a:solidFill>
                </a:uFill>
                <a:latin typeface="Arial"/>
                <a:cs typeface="Arial"/>
              </a:rPr>
              <a:t>Key</a:t>
            </a:r>
            <a:r>
              <a:rPr dirty="0" u="sng" sz="1200" spc="-50" b="1">
                <a:solidFill>
                  <a:srgbClr val="17375E"/>
                </a:solidFill>
                <a:uFill>
                  <a:solidFill>
                    <a:srgbClr val="17375E"/>
                  </a:solidFill>
                </a:uFill>
                <a:latin typeface="Arial"/>
                <a:cs typeface="Arial"/>
              </a:rPr>
              <a:t> </a:t>
            </a:r>
            <a:r>
              <a:rPr dirty="0" u="sng" sz="1200" b="1">
                <a:solidFill>
                  <a:srgbClr val="17375E"/>
                </a:solidFill>
                <a:uFill>
                  <a:solidFill>
                    <a:srgbClr val="17375E"/>
                  </a:solidFill>
                </a:uFill>
                <a:latin typeface="Arial"/>
                <a:cs typeface="Arial"/>
              </a:rPr>
              <a:t>Challenges</a:t>
            </a:r>
            <a:r>
              <a:rPr dirty="0" u="sng" sz="1200" spc="-40" b="1">
                <a:solidFill>
                  <a:srgbClr val="17375E"/>
                </a:solidFill>
                <a:uFill>
                  <a:solidFill>
                    <a:srgbClr val="17375E"/>
                  </a:solidFill>
                </a:uFill>
                <a:latin typeface="Arial"/>
                <a:cs typeface="Arial"/>
              </a:rPr>
              <a:t> </a:t>
            </a:r>
            <a:r>
              <a:rPr dirty="0" u="sng" sz="1200" b="1">
                <a:solidFill>
                  <a:srgbClr val="17375E"/>
                </a:solidFill>
                <a:uFill>
                  <a:solidFill>
                    <a:srgbClr val="17375E"/>
                  </a:solidFill>
                </a:uFill>
                <a:latin typeface="Arial"/>
                <a:cs typeface="Arial"/>
              </a:rPr>
              <a:t>Shaping</a:t>
            </a:r>
            <a:r>
              <a:rPr dirty="0" u="sng" sz="1200" spc="-20" b="1">
                <a:solidFill>
                  <a:srgbClr val="17375E"/>
                </a:solidFill>
                <a:uFill>
                  <a:solidFill>
                    <a:srgbClr val="17375E"/>
                  </a:solidFill>
                </a:uFill>
                <a:latin typeface="Arial"/>
                <a:cs typeface="Arial"/>
              </a:rPr>
              <a:t> </a:t>
            </a:r>
            <a:r>
              <a:rPr dirty="0" u="sng" sz="1200" b="1">
                <a:solidFill>
                  <a:srgbClr val="17375E"/>
                </a:solidFill>
                <a:uFill>
                  <a:solidFill>
                    <a:srgbClr val="17375E"/>
                  </a:solidFill>
                </a:uFill>
                <a:latin typeface="Arial"/>
                <a:cs typeface="Arial"/>
              </a:rPr>
              <a:t>the</a:t>
            </a:r>
            <a:r>
              <a:rPr dirty="0" u="sng" sz="1200" spc="-35" b="1">
                <a:solidFill>
                  <a:srgbClr val="17375E"/>
                </a:solidFill>
                <a:uFill>
                  <a:solidFill>
                    <a:srgbClr val="17375E"/>
                  </a:solidFill>
                </a:uFill>
                <a:latin typeface="Arial"/>
                <a:cs typeface="Arial"/>
              </a:rPr>
              <a:t> </a:t>
            </a:r>
            <a:r>
              <a:rPr dirty="0" u="sng" sz="1200" spc="-10" b="1">
                <a:solidFill>
                  <a:srgbClr val="17375E"/>
                </a:solidFill>
                <a:uFill>
                  <a:solidFill>
                    <a:srgbClr val="17375E"/>
                  </a:solidFill>
                </a:uFill>
                <a:latin typeface="Arial"/>
                <a:cs typeface="Arial"/>
              </a:rPr>
              <a:t>Methodology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200">
              <a:latin typeface="Arial"/>
              <a:cs typeface="Arial"/>
            </a:endParaRPr>
          </a:p>
          <a:p>
            <a:pPr marL="698500" indent="-229235">
              <a:lnSpc>
                <a:spcPct val="100000"/>
              </a:lnSpc>
              <a:buAutoNum type="arabicPeriod"/>
              <a:tabLst>
                <a:tab pos="698500" algn="l"/>
              </a:tabLst>
            </a:pP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Aquifer</a:t>
            </a:r>
            <a:r>
              <a:rPr dirty="0" sz="12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boundaries</a:t>
            </a:r>
            <a:r>
              <a:rPr dirty="0" sz="12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based</a:t>
            </a:r>
            <a:r>
              <a:rPr dirty="0" sz="1200" spc="-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solely</a:t>
            </a:r>
            <a:r>
              <a:rPr dirty="0" sz="12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on</a:t>
            </a:r>
            <a:r>
              <a:rPr dirty="0" sz="12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surface</a:t>
            </a:r>
            <a:r>
              <a:rPr dirty="0" sz="12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geology</a:t>
            </a:r>
            <a:r>
              <a:rPr dirty="0" sz="12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are</a:t>
            </a:r>
            <a:r>
              <a:rPr dirty="0" sz="12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inadequate.</a:t>
            </a:r>
            <a:endParaRPr sz="1200">
              <a:latin typeface="Arial"/>
              <a:cs typeface="Arial"/>
            </a:endParaRPr>
          </a:p>
          <a:p>
            <a:pPr marL="698500" indent="-229235">
              <a:lnSpc>
                <a:spcPct val="100000"/>
              </a:lnSpc>
              <a:buAutoNum type="arabicPeriod"/>
              <a:tabLst>
                <a:tab pos="698500" algn="l"/>
              </a:tabLst>
            </a:pP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Groundwater</a:t>
            </a:r>
            <a:r>
              <a:rPr dirty="0" sz="1200" spc="-5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behaviour</a:t>
            </a:r>
            <a:r>
              <a:rPr dirty="0" sz="12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is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influenced</a:t>
            </a:r>
            <a:r>
              <a:rPr dirty="0" sz="12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by</a:t>
            </a:r>
            <a:r>
              <a:rPr dirty="0" sz="12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more</a:t>
            </a:r>
            <a:r>
              <a:rPr dirty="0" sz="12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complex</a:t>
            </a:r>
            <a:r>
              <a:rPr dirty="0" sz="12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hydrogeological</a:t>
            </a:r>
            <a:r>
              <a:rPr dirty="0" sz="12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conditions</a:t>
            </a:r>
            <a:endParaRPr sz="1200">
              <a:latin typeface="Arial"/>
              <a:cs typeface="Arial"/>
            </a:endParaRPr>
          </a:p>
          <a:p>
            <a:pPr marL="698500" indent="-229235">
              <a:lnSpc>
                <a:spcPct val="100000"/>
              </a:lnSpc>
              <a:buAutoNum type="arabicPeriod"/>
              <a:tabLst>
                <a:tab pos="698500" algn="l"/>
              </a:tabLst>
            </a:pP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GRUs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must</a:t>
            </a:r>
            <a:r>
              <a:rPr dirty="0" sz="12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be</a:t>
            </a:r>
            <a:r>
              <a:rPr dirty="0" sz="12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clearly</a:t>
            </a:r>
            <a:r>
              <a:rPr dirty="0" sz="12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defined</a:t>
            </a:r>
            <a:r>
              <a:rPr dirty="0" sz="12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based</a:t>
            </a:r>
            <a:r>
              <a:rPr dirty="0" sz="12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on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hydrogeological</a:t>
            </a:r>
            <a:r>
              <a:rPr dirty="0" sz="12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functioning.</a:t>
            </a:r>
            <a:endParaRPr sz="1200">
              <a:latin typeface="Arial"/>
              <a:cs typeface="Arial"/>
            </a:endParaRPr>
          </a:p>
          <a:p>
            <a:pPr marL="698500" indent="-229235">
              <a:lnSpc>
                <a:spcPct val="100000"/>
              </a:lnSpc>
              <a:buAutoNum type="arabicPeriod"/>
              <a:tabLst>
                <a:tab pos="698500" algn="l"/>
              </a:tabLst>
            </a:pP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Current</a:t>
            </a:r>
            <a:r>
              <a:rPr dirty="0" sz="12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threshold</a:t>
            </a:r>
            <a:r>
              <a:rPr dirty="0" sz="12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values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may</a:t>
            </a:r>
            <a:r>
              <a:rPr dirty="0" sz="12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not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apply</a:t>
            </a:r>
            <a:r>
              <a:rPr dirty="0" sz="12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uniformly</a:t>
            </a:r>
            <a:r>
              <a:rPr dirty="0" sz="12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across</a:t>
            </a:r>
            <a:r>
              <a:rPr dirty="0" sz="1200" spc="-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all</a:t>
            </a:r>
            <a:r>
              <a:rPr dirty="0" sz="12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aquifers</a:t>
            </a:r>
            <a:r>
              <a:rPr dirty="0" sz="12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and</a:t>
            </a:r>
            <a:r>
              <a:rPr dirty="0" sz="12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GRUs.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2041969" y="1164780"/>
            <a:ext cx="5060315" cy="2428875"/>
            <a:chOff x="2041969" y="1164780"/>
            <a:chExt cx="5060315" cy="2428875"/>
          </a:xfrm>
        </p:grpSpPr>
        <p:pic>
          <p:nvPicPr>
            <p:cNvPr id="9" name="object 9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51431" y="1174241"/>
              <a:ext cx="5041138" cy="2409570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2046732" y="1169542"/>
              <a:ext cx="5050790" cy="2419350"/>
            </a:xfrm>
            <a:custGeom>
              <a:avLst/>
              <a:gdLst/>
              <a:ahLst/>
              <a:cxnLst/>
              <a:rect l="l" t="t" r="r" b="b"/>
              <a:pathLst>
                <a:path w="5050790" h="2419350">
                  <a:moveTo>
                    <a:pt x="0" y="2419095"/>
                  </a:moveTo>
                  <a:lnTo>
                    <a:pt x="5050663" y="2419095"/>
                  </a:lnTo>
                  <a:lnTo>
                    <a:pt x="5050663" y="0"/>
                  </a:lnTo>
                  <a:lnTo>
                    <a:pt x="0" y="0"/>
                  </a:lnTo>
                  <a:lnTo>
                    <a:pt x="0" y="2419095"/>
                  </a:lnTo>
                  <a:close/>
                </a:path>
              </a:pathLst>
            </a:custGeom>
            <a:ln w="9525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dirty="0" spc="-25"/>
              <a:t>51</a:t>
            </a:fld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9144000" cy="847725"/>
            <a:chOff x="0" y="0"/>
            <a:chExt cx="9144000" cy="84772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847674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380" y="109728"/>
              <a:ext cx="8413242" cy="454913"/>
            </a:xfrm>
            <a:prstGeom prst="rect">
              <a:avLst/>
            </a:prstGeom>
          </p:spPr>
        </p:pic>
      </p:grpSp>
      <p:grpSp>
        <p:nvGrpSpPr>
          <p:cNvPr id="5" name="object 5" descr=""/>
          <p:cNvGrpSpPr/>
          <p:nvPr/>
        </p:nvGrpSpPr>
        <p:grpSpPr>
          <a:xfrm>
            <a:off x="1040764" y="3046920"/>
            <a:ext cx="7062470" cy="1764030"/>
            <a:chOff x="1040764" y="3046920"/>
            <a:chExt cx="7062470" cy="1764030"/>
          </a:xfrm>
        </p:grpSpPr>
        <p:sp>
          <p:nvSpPr>
            <p:cNvPr id="6" name="object 6" descr=""/>
            <p:cNvSpPr/>
            <p:nvPr/>
          </p:nvSpPr>
          <p:spPr>
            <a:xfrm>
              <a:off x="1045527" y="3051682"/>
              <a:ext cx="7052945" cy="1754505"/>
            </a:xfrm>
            <a:custGeom>
              <a:avLst/>
              <a:gdLst/>
              <a:ahLst/>
              <a:cxnLst/>
              <a:rect l="l" t="t" r="r" b="b"/>
              <a:pathLst>
                <a:path w="7052945" h="1754504">
                  <a:moveTo>
                    <a:pt x="7052945" y="0"/>
                  </a:moveTo>
                  <a:lnTo>
                    <a:pt x="0" y="0"/>
                  </a:lnTo>
                  <a:lnTo>
                    <a:pt x="0" y="1754377"/>
                  </a:lnTo>
                  <a:lnTo>
                    <a:pt x="7052945" y="1754377"/>
                  </a:lnTo>
                  <a:lnTo>
                    <a:pt x="7052945" y="0"/>
                  </a:lnTo>
                  <a:close/>
                </a:path>
              </a:pathLst>
            </a:custGeom>
            <a:solidFill>
              <a:srgbClr val="DBEDF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1045527" y="3051682"/>
              <a:ext cx="7052945" cy="1754505"/>
            </a:xfrm>
            <a:custGeom>
              <a:avLst/>
              <a:gdLst/>
              <a:ahLst/>
              <a:cxnLst/>
              <a:rect l="l" t="t" r="r" b="b"/>
              <a:pathLst>
                <a:path w="7052945" h="1754504">
                  <a:moveTo>
                    <a:pt x="0" y="1754377"/>
                  </a:moveTo>
                  <a:lnTo>
                    <a:pt x="7052945" y="1754377"/>
                  </a:lnTo>
                  <a:lnTo>
                    <a:pt x="7052945" y="0"/>
                  </a:lnTo>
                  <a:lnTo>
                    <a:pt x="0" y="0"/>
                  </a:lnTo>
                  <a:lnTo>
                    <a:pt x="0" y="1754377"/>
                  </a:lnTo>
                  <a:close/>
                </a:path>
              </a:pathLst>
            </a:custGeom>
            <a:ln w="9525">
              <a:solidFill>
                <a:srgbClr val="17375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 txBox="1"/>
          <p:nvPr/>
        </p:nvSpPr>
        <p:spPr>
          <a:xfrm>
            <a:off x="1137208" y="2074545"/>
            <a:ext cx="6882765" cy="26765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339850" marR="92075" indent="-1257300">
              <a:lnSpc>
                <a:spcPct val="100000"/>
              </a:lnSpc>
              <a:spcBef>
                <a:spcPts val="105"/>
              </a:spcBef>
            </a:pPr>
            <a:r>
              <a:rPr dirty="0" sz="2000">
                <a:solidFill>
                  <a:srgbClr val="17375E"/>
                </a:solidFill>
                <a:latin typeface="Arial"/>
                <a:cs typeface="Arial"/>
              </a:rPr>
              <a:t>Le</a:t>
            </a:r>
            <a:r>
              <a:rPr dirty="0" sz="20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17375E"/>
                </a:solidFill>
                <a:latin typeface="Arial"/>
                <a:cs typeface="Arial"/>
              </a:rPr>
              <a:t>Maître</a:t>
            </a:r>
            <a:r>
              <a:rPr dirty="0" sz="20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17375E"/>
                </a:solidFill>
                <a:latin typeface="Arial"/>
                <a:cs typeface="Arial"/>
              </a:rPr>
              <a:t>et</a:t>
            </a:r>
            <a:r>
              <a:rPr dirty="0" sz="20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17375E"/>
                </a:solidFill>
                <a:latin typeface="Arial"/>
                <a:cs typeface="Arial"/>
              </a:rPr>
              <a:t>al.</a:t>
            </a:r>
            <a:r>
              <a:rPr dirty="0" sz="20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17375E"/>
                </a:solidFill>
                <a:latin typeface="Arial"/>
                <a:cs typeface="Arial"/>
              </a:rPr>
              <a:t>(2018)</a:t>
            </a:r>
            <a:r>
              <a:rPr dirty="0" sz="20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17375E"/>
                </a:solidFill>
                <a:latin typeface="Arial"/>
                <a:cs typeface="Arial"/>
              </a:rPr>
              <a:t>Define</a:t>
            </a:r>
            <a:r>
              <a:rPr dirty="0" sz="20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17375E"/>
                </a:solidFill>
                <a:latin typeface="Arial"/>
                <a:cs typeface="Arial"/>
              </a:rPr>
              <a:t>Strategic</a:t>
            </a:r>
            <a:r>
              <a:rPr dirty="0" sz="20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17375E"/>
                </a:solidFill>
                <a:latin typeface="Arial"/>
                <a:cs typeface="Arial"/>
              </a:rPr>
              <a:t>Water</a:t>
            </a:r>
            <a:r>
              <a:rPr dirty="0" sz="2000" spc="-6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17375E"/>
                </a:solidFill>
                <a:latin typeface="Arial"/>
                <a:cs typeface="Arial"/>
              </a:rPr>
              <a:t>Source</a:t>
            </a:r>
            <a:r>
              <a:rPr dirty="0" sz="2000" spc="-1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2000" spc="-10">
                <a:solidFill>
                  <a:srgbClr val="17375E"/>
                </a:solidFill>
                <a:latin typeface="Arial"/>
                <a:cs typeface="Arial"/>
              </a:rPr>
              <a:t>Areas </a:t>
            </a:r>
            <a:r>
              <a:rPr dirty="0" sz="2000">
                <a:solidFill>
                  <a:srgbClr val="17375E"/>
                </a:solidFill>
                <a:latin typeface="Arial"/>
                <a:cs typeface="Arial"/>
              </a:rPr>
              <a:t>(SWSAs)</a:t>
            </a:r>
            <a:r>
              <a:rPr dirty="0" sz="20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17375E"/>
                </a:solidFill>
                <a:latin typeface="Arial"/>
                <a:cs typeface="Arial"/>
              </a:rPr>
              <a:t>as</a:t>
            </a:r>
            <a:r>
              <a:rPr dirty="0" sz="20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17375E"/>
                </a:solidFill>
                <a:latin typeface="Arial"/>
                <a:cs typeface="Arial"/>
              </a:rPr>
              <a:t>areas</a:t>
            </a:r>
            <a:r>
              <a:rPr dirty="0" sz="20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17375E"/>
                </a:solidFill>
                <a:latin typeface="Arial"/>
                <a:cs typeface="Arial"/>
              </a:rPr>
              <a:t>of</a:t>
            </a:r>
            <a:r>
              <a:rPr dirty="0" sz="20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17375E"/>
                </a:solidFill>
                <a:latin typeface="Arial"/>
                <a:cs typeface="Arial"/>
              </a:rPr>
              <a:t>land</a:t>
            </a:r>
            <a:r>
              <a:rPr dirty="0" sz="20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17375E"/>
                </a:solidFill>
                <a:latin typeface="Arial"/>
                <a:cs typeface="Arial"/>
              </a:rPr>
              <a:t>that</a:t>
            </a:r>
            <a:r>
              <a:rPr dirty="0" sz="20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2000" spc="-10">
                <a:solidFill>
                  <a:srgbClr val="17375E"/>
                </a:solidFill>
                <a:latin typeface="Arial"/>
                <a:cs typeface="Arial"/>
              </a:rPr>
              <a:t>either: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805"/>
              </a:spcBef>
            </a:pPr>
            <a:endParaRPr sz="2000">
              <a:latin typeface="Arial"/>
              <a:cs typeface="Arial"/>
            </a:endParaRPr>
          </a:p>
          <a:p>
            <a:pPr algn="just" marL="456565" marR="5080" indent="-457200">
              <a:lnSpc>
                <a:spcPct val="100000"/>
              </a:lnSpc>
              <a:buAutoNum type="alphaLcParenR"/>
              <a:tabLst>
                <a:tab pos="456565" algn="l"/>
              </a:tabLst>
            </a:pP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Supply</a:t>
            </a:r>
            <a:r>
              <a:rPr dirty="0" sz="1800" spc="38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a</a:t>
            </a:r>
            <a:r>
              <a:rPr dirty="0" sz="1800" spc="39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disproportionate</a:t>
            </a:r>
            <a:r>
              <a:rPr dirty="0" sz="1800" spc="40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quantity</a:t>
            </a:r>
            <a:r>
              <a:rPr dirty="0" sz="1800" spc="38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of</a:t>
            </a:r>
            <a:r>
              <a:rPr dirty="0" sz="1800" spc="40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548ED4"/>
                </a:solidFill>
                <a:latin typeface="Arial"/>
                <a:cs typeface="Arial"/>
              </a:rPr>
              <a:t>mean</a:t>
            </a:r>
            <a:r>
              <a:rPr dirty="0" sz="1800" spc="405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548ED4"/>
                </a:solidFill>
                <a:latin typeface="Arial"/>
                <a:cs typeface="Arial"/>
              </a:rPr>
              <a:t>annual</a:t>
            </a:r>
            <a:r>
              <a:rPr dirty="0" sz="1800" spc="395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800" spc="-10" b="1">
                <a:solidFill>
                  <a:srgbClr val="548ED4"/>
                </a:solidFill>
                <a:latin typeface="Arial"/>
                <a:cs typeface="Arial"/>
              </a:rPr>
              <a:t>surface </a:t>
            </a:r>
            <a:r>
              <a:rPr dirty="0" sz="1800" b="1">
                <a:solidFill>
                  <a:srgbClr val="548ED4"/>
                </a:solidFill>
                <a:latin typeface="Arial"/>
                <a:cs typeface="Arial"/>
              </a:rPr>
              <a:t>water</a:t>
            </a:r>
            <a:r>
              <a:rPr dirty="0" sz="1800" spc="80" b="1">
                <a:solidFill>
                  <a:srgbClr val="548ED4"/>
                </a:solidFill>
                <a:latin typeface="Arial"/>
                <a:cs typeface="Arial"/>
              </a:rPr>
              <a:t>  </a:t>
            </a:r>
            <a:r>
              <a:rPr dirty="0" sz="1800" b="1">
                <a:solidFill>
                  <a:srgbClr val="548ED4"/>
                </a:solidFill>
                <a:latin typeface="Arial"/>
                <a:cs typeface="Arial"/>
              </a:rPr>
              <a:t>runoff</a:t>
            </a:r>
            <a:r>
              <a:rPr dirty="0" sz="1800" spc="75" b="1">
                <a:solidFill>
                  <a:srgbClr val="548ED4"/>
                </a:solidFill>
                <a:latin typeface="Arial"/>
                <a:cs typeface="Arial"/>
              </a:rPr>
              <a:t>  </a:t>
            </a: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in</a:t>
            </a:r>
            <a:r>
              <a:rPr dirty="0" sz="1800" spc="80">
                <a:solidFill>
                  <a:srgbClr val="17375E"/>
                </a:solidFill>
                <a:latin typeface="Arial"/>
                <a:cs typeface="Arial"/>
              </a:rPr>
              <a:t>  </a:t>
            </a: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relation</a:t>
            </a:r>
            <a:r>
              <a:rPr dirty="0" sz="1800" spc="85">
                <a:solidFill>
                  <a:srgbClr val="17375E"/>
                </a:solidFill>
                <a:latin typeface="Arial"/>
                <a:cs typeface="Arial"/>
              </a:rPr>
              <a:t>  </a:t>
            </a: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to</a:t>
            </a:r>
            <a:r>
              <a:rPr dirty="0" sz="1800" spc="90">
                <a:solidFill>
                  <a:srgbClr val="17375E"/>
                </a:solidFill>
                <a:latin typeface="Arial"/>
                <a:cs typeface="Arial"/>
              </a:rPr>
              <a:t>  </a:t>
            </a: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their</a:t>
            </a:r>
            <a:r>
              <a:rPr dirty="0" sz="1800" spc="80">
                <a:solidFill>
                  <a:srgbClr val="17375E"/>
                </a:solidFill>
                <a:latin typeface="Arial"/>
                <a:cs typeface="Arial"/>
              </a:rPr>
              <a:t>  </a:t>
            </a: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size</a:t>
            </a:r>
            <a:r>
              <a:rPr dirty="0" sz="1800" spc="85">
                <a:solidFill>
                  <a:srgbClr val="17375E"/>
                </a:solidFill>
                <a:latin typeface="Arial"/>
                <a:cs typeface="Arial"/>
              </a:rPr>
              <a:t>  </a:t>
            </a:r>
            <a:r>
              <a:rPr dirty="0" u="sng" sz="1800" i="1">
                <a:solidFill>
                  <a:srgbClr val="17375E"/>
                </a:solidFill>
                <a:uFill>
                  <a:solidFill>
                    <a:srgbClr val="17375E"/>
                  </a:solidFill>
                </a:uFill>
                <a:latin typeface="Arial"/>
                <a:cs typeface="Arial"/>
              </a:rPr>
              <a:t>and</a:t>
            </a:r>
            <a:r>
              <a:rPr dirty="0" sz="1800" spc="85" i="1">
                <a:solidFill>
                  <a:srgbClr val="17375E"/>
                </a:solidFill>
                <a:latin typeface="Arial"/>
                <a:cs typeface="Arial"/>
              </a:rPr>
              <a:t>  </a:t>
            </a: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are</a:t>
            </a:r>
            <a:r>
              <a:rPr dirty="0" sz="1800" spc="80">
                <a:solidFill>
                  <a:srgbClr val="17375E"/>
                </a:solidFill>
                <a:latin typeface="Arial"/>
                <a:cs typeface="Arial"/>
              </a:rPr>
              <a:t>  </a:t>
            </a:r>
            <a:r>
              <a:rPr dirty="0" sz="1800" spc="-10">
                <a:solidFill>
                  <a:srgbClr val="17375E"/>
                </a:solidFill>
                <a:latin typeface="Arial"/>
                <a:cs typeface="Arial"/>
              </a:rPr>
              <a:t>considered </a:t>
            </a: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nationally</a:t>
            </a:r>
            <a:r>
              <a:rPr dirty="0" sz="18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important;</a:t>
            </a:r>
            <a:r>
              <a:rPr dirty="0" sz="1800" spc="-5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 spc="-25">
                <a:solidFill>
                  <a:srgbClr val="17375E"/>
                </a:solidFill>
                <a:latin typeface="Arial"/>
                <a:cs typeface="Arial"/>
              </a:rPr>
              <a:t>or</a:t>
            </a:r>
            <a:endParaRPr sz="1800">
              <a:latin typeface="Arial"/>
              <a:cs typeface="Arial"/>
            </a:endParaRPr>
          </a:p>
          <a:p>
            <a:pPr algn="just" marL="456565" indent="-456565">
              <a:lnSpc>
                <a:spcPct val="100000"/>
              </a:lnSpc>
              <a:buAutoNum type="alphaLcParenR"/>
              <a:tabLst>
                <a:tab pos="456565" algn="l"/>
              </a:tabLst>
            </a:pP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Have</a:t>
            </a:r>
            <a:r>
              <a:rPr dirty="0" sz="18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548ED4"/>
                </a:solidFill>
                <a:latin typeface="Arial"/>
                <a:cs typeface="Arial"/>
              </a:rPr>
              <a:t>high</a:t>
            </a:r>
            <a:r>
              <a:rPr dirty="0" sz="1800" spc="-15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548ED4"/>
                </a:solidFill>
                <a:latin typeface="Arial"/>
                <a:cs typeface="Arial"/>
              </a:rPr>
              <a:t>groundwater</a:t>
            </a:r>
            <a:r>
              <a:rPr dirty="0" sz="1800" spc="-3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548ED4"/>
                </a:solidFill>
                <a:latin typeface="Arial"/>
                <a:cs typeface="Arial"/>
              </a:rPr>
              <a:t>recharge</a:t>
            </a:r>
            <a:r>
              <a:rPr dirty="0" sz="1800" spc="-3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u="sng" sz="1800" i="1">
                <a:solidFill>
                  <a:srgbClr val="17375E"/>
                </a:solidFill>
                <a:uFill>
                  <a:solidFill>
                    <a:srgbClr val="17375E"/>
                  </a:solidFill>
                </a:uFill>
                <a:latin typeface="Arial"/>
                <a:cs typeface="Arial"/>
              </a:rPr>
              <a:t>and</a:t>
            </a:r>
            <a:r>
              <a:rPr dirty="0" sz="1800" i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where</a:t>
            </a:r>
            <a:r>
              <a:rPr dirty="0" sz="18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the</a:t>
            </a:r>
            <a:r>
              <a:rPr dirty="0" sz="18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17375E"/>
                </a:solidFill>
                <a:latin typeface="Arial"/>
                <a:cs typeface="Arial"/>
              </a:rPr>
              <a:t>groundwater</a:t>
            </a:r>
            <a:endParaRPr sz="1800">
              <a:latin typeface="Arial"/>
              <a:cs typeface="Arial"/>
            </a:endParaRPr>
          </a:p>
          <a:p>
            <a:pPr algn="just" marL="456565">
              <a:lnSpc>
                <a:spcPct val="100000"/>
              </a:lnSpc>
            </a:pP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forms</a:t>
            </a:r>
            <a:r>
              <a:rPr dirty="0" sz="18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a</a:t>
            </a:r>
            <a:r>
              <a:rPr dirty="0" sz="18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548ED4"/>
                </a:solidFill>
                <a:latin typeface="Arial"/>
                <a:cs typeface="Arial"/>
              </a:rPr>
              <a:t>nationally</a:t>
            </a:r>
            <a:r>
              <a:rPr dirty="0" sz="1800" spc="-5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548ED4"/>
                </a:solidFill>
                <a:latin typeface="Arial"/>
                <a:cs typeface="Arial"/>
              </a:rPr>
              <a:t>important</a:t>
            </a:r>
            <a:r>
              <a:rPr dirty="0" sz="1800" spc="-2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548ED4"/>
                </a:solidFill>
                <a:latin typeface="Arial"/>
                <a:cs typeface="Arial"/>
              </a:rPr>
              <a:t>resource</a:t>
            </a: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;</a:t>
            </a:r>
            <a:r>
              <a:rPr dirty="0" sz="18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 spc="-25">
                <a:solidFill>
                  <a:srgbClr val="17375E"/>
                </a:solidFill>
                <a:latin typeface="Arial"/>
                <a:cs typeface="Arial"/>
              </a:rPr>
              <a:t>or</a:t>
            </a:r>
            <a:endParaRPr sz="1800">
              <a:latin typeface="Arial"/>
              <a:cs typeface="Arial"/>
            </a:endParaRPr>
          </a:p>
          <a:p>
            <a:pPr algn="just" marL="455930" indent="-455930">
              <a:lnSpc>
                <a:spcPct val="100000"/>
              </a:lnSpc>
              <a:spcBef>
                <a:spcPts val="5"/>
              </a:spcBef>
              <a:buAutoNum type="alphaLcParenR" startAt="3"/>
              <a:tabLst>
                <a:tab pos="455930" algn="l"/>
              </a:tabLst>
            </a:pP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Areas</a:t>
            </a:r>
            <a:r>
              <a:rPr dirty="0" sz="18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that</a:t>
            </a:r>
            <a:r>
              <a:rPr dirty="0" sz="1800" spc="-1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meet</a:t>
            </a:r>
            <a:r>
              <a:rPr dirty="0" sz="18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both</a:t>
            </a:r>
            <a:r>
              <a:rPr dirty="0" sz="18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criteria</a:t>
            </a:r>
            <a:r>
              <a:rPr dirty="0" sz="1800" spc="-1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(a)</a:t>
            </a:r>
            <a:r>
              <a:rPr dirty="0" sz="18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and</a:t>
            </a:r>
            <a:r>
              <a:rPr dirty="0" sz="1800" spc="-1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 spc="-20">
                <a:solidFill>
                  <a:srgbClr val="17375E"/>
                </a:solidFill>
                <a:latin typeface="Arial"/>
                <a:cs typeface="Arial"/>
              </a:rPr>
              <a:t>(b).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dirty="0" spc="-25"/>
              <a:t>51</a:t>
            </a:fld>
          </a:p>
        </p:txBody>
      </p:sp>
      <p:sp>
        <p:nvSpPr>
          <p:cNvPr id="9" name="object 9" descr=""/>
          <p:cNvSpPr txBox="1"/>
          <p:nvPr/>
        </p:nvSpPr>
        <p:spPr>
          <a:xfrm>
            <a:off x="487781" y="158623"/>
            <a:ext cx="8168640" cy="76517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REFINEMENT</a:t>
            </a:r>
            <a:r>
              <a:rPr dirty="0" sz="16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STRATEGIC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 GROUNDWATER</a:t>
            </a:r>
            <a:r>
              <a:rPr dirty="0" sz="1600" spc="-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SOURCE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AREAS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SOUTH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AFRICA</a:t>
            </a:r>
            <a:endParaRPr sz="1600">
              <a:latin typeface="Arial"/>
              <a:cs typeface="Arial"/>
            </a:endParaRPr>
          </a:p>
          <a:p>
            <a:pPr algn="ctr" marL="4445">
              <a:lnSpc>
                <a:spcPct val="100000"/>
              </a:lnSpc>
              <a:spcBef>
                <a:spcPts val="1745"/>
              </a:spcBef>
            </a:pPr>
            <a:r>
              <a:rPr dirty="0" sz="1800" b="1">
                <a:solidFill>
                  <a:srgbClr val="17375E"/>
                </a:solidFill>
                <a:latin typeface="Arial"/>
                <a:cs typeface="Arial"/>
              </a:rPr>
              <a:t>DEFINITION</a:t>
            </a:r>
            <a:r>
              <a:rPr dirty="0" sz="1800" spc="-7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17375E"/>
                </a:solidFill>
                <a:latin typeface="Arial"/>
                <a:cs typeface="Arial"/>
              </a:rPr>
              <a:t>OF</a:t>
            </a:r>
            <a:r>
              <a:rPr dirty="0" sz="1800" spc="-6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 spc="-20" b="1">
                <a:solidFill>
                  <a:srgbClr val="17375E"/>
                </a:solidFill>
                <a:latin typeface="Arial"/>
                <a:cs typeface="Arial"/>
              </a:rPr>
              <a:t>SWSA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9144000" cy="847725"/>
            <a:chOff x="0" y="0"/>
            <a:chExt cx="9144000" cy="84772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847674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380" y="109728"/>
              <a:ext cx="8413242" cy="454913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1045527" y="3002152"/>
            <a:ext cx="7052945" cy="1754505"/>
          </a:xfrm>
          <a:prstGeom prst="rect">
            <a:avLst/>
          </a:prstGeom>
          <a:solidFill>
            <a:srgbClr val="DBEDF4"/>
          </a:solidFill>
          <a:ln w="9525">
            <a:solidFill>
              <a:srgbClr val="17375E"/>
            </a:solidFill>
          </a:ln>
        </p:spPr>
        <p:txBody>
          <a:bodyPr wrap="square" lIns="0" tIns="40005" rIns="0" bIns="0" rtlCol="0" vert="horz">
            <a:spAutoFit/>
          </a:bodyPr>
          <a:lstStyle/>
          <a:p>
            <a:pPr algn="ctr" marL="135890" marR="129539" indent="-1270">
              <a:lnSpc>
                <a:spcPct val="100000"/>
              </a:lnSpc>
              <a:spcBef>
                <a:spcPts val="315"/>
              </a:spcBef>
              <a:tabLst>
                <a:tab pos="3309620" algn="l"/>
              </a:tabLst>
            </a:pP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A</a:t>
            </a:r>
            <a:r>
              <a:rPr dirty="0" sz="1800" spc="-1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strategic</a:t>
            </a:r>
            <a:r>
              <a:rPr dirty="0" sz="18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water</a:t>
            </a:r>
            <a:r>
              <a:rPr dirty="0" sz="1800" spc="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source</a:t>
            </a:r>
            <a:r>
              <a:rPr dirty="0" sz="18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area</a:t>
            </a:r>
            <a:r>
              <a:rPr dirty="0" sz="18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means</a:t>
            </a:r>
            <a:r>
              <a:rPr dirty="0" sz="18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areas</a:t>
            </a:r>
            <a:r>
              <a:rPr dirty="0" sz="18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of</a:t>
            </a:r>
            <a:r>
              <a:rPr dirty="0" sz="18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land</a:t>
            </a:r>
            <a:r>
              <a:rPr dirty="0" sz="18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that</a:t>
            </a:r>
            <a:r>
              <a:rPr dirty="0" sz="18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17375E"/>
                </a:solidFill>
                <a:latin typeface="Arial"/>
                <a:cs typeface="Arial"/>
              </a:rPr>
              <a:t>either </a:t>
            </a: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supplies</a:t>
            </a:r>
            <a:r>
              <a:rPr dirty="0" sz="18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a</a:t>
            </a:r>
            <a:r>
              <a:rPr dirty="0" sz="18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disproportionately</a:t>
            </a:r>
            <a:r>
              <a:rPr dirty="0" sz="1800" spc="-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large</a:t>
            </a:r>
            <a:r>
              <a:rPr dirty="0" sz="18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quantity</a:t>
            </a:r>
            <a:r>
              <a:rPr dirty="0" sz="18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of</a:t>
            </a:r>
            <a:r>
              <a:rPr dirty="0" sz="18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mean</a:t>
            </a:r>
            <a:r>
              <a:rPr dirty="0" sz="18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annual</a:t>
            </a:r>
            <a:r>
              <a:rPr dirty="0" sz="18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17375E"/>
                </a:solidFill>
                <a:latin typeface="Arial"/>
                <a:cs typeface="Arial"/>
              </a:rPr>
              <a:t>surface </a:t>
            </a: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water</a:t>
            </a:r>
            <a:r>
              <a:rPr dirty="0" sz="1800" spc="-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runoff</a:t>
            </a:r>
            <a:r>
              <a:rPr dirty="0" sz="18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in</a:t>
            </a:r>
            <a:r>
              <a:rPr dirty="0" sz="18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relation</a:t>
            </a:r>
            <a:r>
              <a:rPr dirty="0" sz="18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to</a:t>
            </a:r>
            <a:r>
              <a:rPr dirty="0" sz="18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the</a:t>
            </a:r>
            <a:r>
              <a:rPr dirty="0" sz="18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land</a:t>
            </a:r>
            <a:r>
              <a:rPr dirty="0" sz="18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areas</a:t>
            </a:r>
            <a:r>
              <a:rPr dirty="0" sz="18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and</a:t>
            </a:r>
            <a:r>
              <a:rPr dirty="0" sz="18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is</a:t>
            </a:r>
            <a:r>
              <a:rPr dirty="0" sz="18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 spc="-10" b="1">
                <a:solidFill>
                  <a:srgbClr val="548ED4"/>
                </a:solidFill>
                <a:latin typeface="Arial"/>
                <a:cs typeface="Arial"/>
              </a:rPr>
              <a:t>scientifically </a:t>
            </a: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considered</a:t>
            </a:r>
            <a:r>
              <a:rPr dirty="0" sz="18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nationally</a:t>
            </a:r>
            <a:r>
              <a:rPr dirty="0" sz="18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important</a:t>
            </a:r>
            <a:r>
              <a:rPr dirty="0" sz="18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or</a:t>
            </a:r>
            <a:r>
              <a:rPr dirty="0" sz="18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has</a:t>
            </a:r>
            <a:r>
              <a:rPr dirty="0" sz="18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high</a:t>
            </a:r>
            <a:r>
              <a:rPr dirty="0" sz="18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groundwater</a:t>
            </a:r>
            <a:r>
              <a:rPr dirty="0" sz="1800" spc="1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17375E"/>
                </a:solidFill>
                <a:latin typeface="Arial"/>
                <a:cs typeface="Arial"/>
              </a:rPr>
              <a:t>recharge </a:t>
            </a: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and</a:t>
            </a:r>
            <a:r>
              <a:rPr dirty="0" sz="18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where the</a:t>
            </a:r>
            <a:r>
              <a:rPr dirty="0" sz="18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groundwater</a:t>
            </a:r>
            <a:r>
              <a:rPr dirty="0" sz="1800" spc="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forms</a:t>
            </a:r>
            <a:r>
              <a:rPr dirty="0" sz="18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a</a:t>
            </a:r>
            <a:r>
              <a:rPr dirty="0" sz="18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nationally</a:t>
            </a:r>
            <a:r>
              <a:rPr dirty="0" sz="18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important</a:t>
            </a:r>
            <a:r>
              <a:rPr dirty="0" sz="18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17375E"/>
                </a:solidFill>
                <a:latin typeface="Arial"/>
                <a:cs typeface="Arial"/>
              </a:rPr>
              <a:t>resource, </a:t>
            </a: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or</a:t>
            </a:r>
            <a:r>
              <a:rPr dirty="0" sz="18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a</a:t>
            </a:r>
            <a:r>
              <a:rPr dirty="0" sz="18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land</a:t>
            </a:r>
            <a:r>
              <a:rPr dirty="0" sz="1800" spc="-1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area</a:t>
            </a:r>
            <a:r>
              <a:rPr dirty="0" sz="1800" spc="-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that</a:t>
            </a:r>
            <a:r>
              <a:rPr dirty="0" sz="18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meets</a:t>
            </a:r>
            <a:r>
              <a:rPr dirty="0" sz="1800" spc="-1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 spc="-20">
                <a:solidFill>
                  <a:srgbClr val="17375E"/>
                </a:solidFill>
                <a:latin typeface="Arial"/>
                <a:cs typeface="Arial"/>
              </a:rPr>
              <a:t>both</a:t>
            </a: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	</a:t>
            </a:r>
            <a:r>
              <a:rPr dirty="0" sz="1800" spc="-10">
                <a:solidFill>
                  <a:srgbClr val="17375E"/>
                </a:solidFill>
                <a:latin typeface="Arial"/>
                <a:cs typeface="Arial"/>
              </a:rPr>
              <a:t>criteria”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dirty="0" spc="-25"/>
              <a:t>51</a:t>
            </a:fld>
          </a:p>
        </p:txBody>
      </p:sp>
      <p:sp>
        <p:nvSpPr>
          <p:cNvPr id="6" name="object 6" descr=""/>
          <p:cNvSpPr txBox="1"/>
          <p:nvPr/>
        </p:nvSpPr>
        <p:spPr>
          <a:xfrm>
            <a:off x="1190345" y="1941957"/>
            <a:ext cx="6774815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>
                <a:solidFill>
                  <a:srgbClr val="17375E"/>
                </a:solidFill>
                <a:latin typeface="Arial"/>
                <a:cs typeface="Arial"/>
              </a:rPr>
              <a:t>The</a:t>
            </a:r>
            <a:r>
              <a:rPr dirty="0" sz="20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17375E"/>
                </a:solidFill>
                <a:latin typeface="Arial"/>
                <a:cs typeface="Arial"/>
              </a:rPr>
              <a:t>proposed</a:t>
            </a:r>
            <a:r>
              <a:rPr dirty="0" sz="20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2000" spc="-35">
                <a:solidFill>
                  <a:srgbClr val="17375E"/>
                </a:solidFill>
                <a:latin typeface="Arial"/>
                <a:cs typeface="Arial"/>
              </a:rPr>
              <a:t>NWA</a:t>
            </a:r>
            <a:r>
              <a:rPr dirty="0" sz="2000" spc="-1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17375E"/>
                </a:solidFill>
                <a:latin typeface="Arial"/>
                <a:cs typeface="Arial"/>
              </a:rPr>
              <a:t>amendment</a:t>
            </a:r>
            <a:r>
              <a:rPr dirty="0" sz="2000" spc="-5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17375E"/>
                </a:solidFill>
                <a:latin typeface="Arial"/>
                <a:cs typeface="Arial"/>
              </a:rPr>
              <a:t>has</a:t>
            </a:r>
            <a:r>
              <a:rPr dirty="0" sz="20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17375E"/>
                </a:solidFill>
                <a:latin typeface="Arial"/>
                <a:cs typeface="Arial"/>
              </a:rPr>
              <a:t>the</a:t>
            </a:r>
            <a:r>
              <a:rPr dirty="0" sz="20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17375E"/>
                </a:solidFill>
                <a:latin typeface="Arial"/>
                <a:cs typeface="Arial"/>
              </a:rPr>
              <a:t>following</a:t>
            </a:r>
            <a:r>
              <a:rPr dirty="0" sz="20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2000" spc="-10">
                <a:solidFill>
                  <a:srgbClr val="17375E"/>
                </a:solidFill>
                <a:latin typeface="Arial"/>
                <a:cs typeface="Arial"/>
              </a:rPr>
              <a:t>definition: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487781" y="158623"/>
            <a:ext cx="8168640" cy="76517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REFINEMENT</a:t>
            </a:r>
            <a:r>
              <a:rPr dirty="0" sz="16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STRATEGIC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 GROUNDWATER</a:t>
            </a:r>
            <a:r>
              <a:rPr dirty="0" sz="1600" spc="-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SOURCE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AREAS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SOUTH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AFRICA</a:t>
            </a:r>
            <a:endParaRPr sz="1600">
              <a:latin typeface="Arial"/>
              <a:cs typeface="Arial"/>
            </a:endParaRPr>
          </a:p>
          <a:p>
            <a:pPr algn="ctr" marL="4445">
              <a:lnSpc>
                <a:spcPct val="100000"/>
              </a:lnSpc>
              <a:spcBef>
                <a:spcPts val="1745"/>
              </a:spcBef>
            </a:pPr>
            <a:r>
              <a:rPr dirty="0" sz="1800" b="1">
                <a:solidFill>
                  <a:srgbClr val="17375E"/>
                </a:solidFill>
                <a:latin typeface="Arial"/>
                <a:cs typeface="Arial"/>
              </a:rPr>
              <a:t>DEFINITION</a:t>
            </a:r>
            <a:r>
              <a:rPr dirty="0" sz="1800" spc="-7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17375E"/>
                </a:solidFill>
                <a:latin typeface="Arial"/>
                <a:cs typeface="Arial"/>
              </a:rPr>
              <a:t>OF</a:t>
            </a:r>
            <a:r>
              <a:rPr dirty="0" sz="1800" spc="-6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 spc="-20" b="1">
                <a:solidFill>
                  <a:srgbClr val="17375E"/>
                </a:solidFill>
                <a:latin typeface="Arial"/>
                <a:cs typeface="Arial"/>
              </a:rPr>
              <a:t>SWSA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9144000" cy="847725"/>
            <a:chOff x="0" y="0"/>
            <a:chExt cx="9144000" cy="84772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847674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380" y="109728"/>
              <a:ext cx="8413242" cy="454913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1045527" y="3219830"/>
            <a:ext cx="7052945" cy="1477645"/>
          </a:xfrm>
          <a:prstGeom prst="rect">
            <a:avLst/>
          </a:prstGeom>
          <a:solidFill>
            <a:srgbClr val="DBEDF4"/>
          </a:solidFill>
          <a:ln w="9525">
            <a:solidFill>
              <a:srgbClr val="17375E"/>
            </a:solidFill>
          </a:ln>
        </p:spPr>
        <p:txBody>
          <a:bodyPr wrap="square" lIns="0" tIns="40640" rIns="0" bIns="0" rtlCol="0" vert="horz">
            <a:spAutoFit/>
          </a:bodyPr>
          <a:lstStyle/>
          <a:p>
            <a:pPr algn="ctr" marL="166370" marR="153035" indent="-2540">
              <a:lnSpc>
                <a:spcPct val="100000"/>
              </a:lnSpc>
              <a:spcBef>
                <a:spcPts val="320"/>
              </a:spcBef>
            </a:pP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SWSAs</a:t>
            </a:r>
            <a:r>
              <a:rPr dirty="0" sz="18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are</a:t>
            </a:r>
            <a:r>
              <a:rPr dirty="0" sz="18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548ED4"/>
                </a:solidFill>
                <a:latin typeface="Arial"/>
                <a:cs typeface="Arial"/>
              </a:rPr>
              <a:t>natural</a:t>
            </a:r>
            <a:r>
              <a:rPr dirty="0" sz="1800" spc="-2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548ED4"/>
                </a:solidFill>
                <a:latin typeface="Arial"/>
                <a:cs typeface="Arial"/>
              </a:rPr>
              <a:t>source</a:t>
            </a:r>
            <a:r>
              <a:rPr dirty="0" sz="1800" spc="-15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548ED4"/>
                </a:solidFill>
                <a:latin typeface="Arial"/>
                <a:cs typeface="Arial"/>
              </a:rPr>
              <a:t>areas</a:t>
            </a:r>
            <a:r>
              <a:rPr dirty="0" sz="1800" spc="-45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for</a:t>
            </a:r>
            <a:r>
              <a:rPr dirty="0" sz="18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water</a:t>
            </a:r>
            <a:r>
              <a:rPr dirty="0" sz="1800" spc="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that</a:t>
            </a:r>
            <a:r>
              <a:rPr dirty="0" sz="18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 spc="-10" b="1">
                <a:solidFill>
                  <a:srgbClr val="548ED4"/>
                </a:solidFill>
                <a:latin typeface="Arial"/>
                <a:cs typeface="Arial"/>
              </a:rPr>
              <a:t>supply disproportionately</a:t>
            </a:r>
            <a:r>
              <a:rPr dirty="0" sz="1800" spc="-4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548ED4"/>
                </a:solidFill>
                <a:latin typeface="Arial"/>
                <a:cs typeface="Arial"/>
              </a:rPr>
              <a:t>large</a:t>
            </a:r>
            <a:r>
              <a:rPr dirty="0" sz="1800" spc="-15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548ED4"/>
                </a:solidFill>
                <a:latin typeface="Arial"/>
                <a:cs typeface="Arial"/>
              </a:rPr>
              <a:t>volumes</a:t>
            </a:r>
            <a:r>
              <a:rPr dirty="0" sz="1800" spc="25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of</a:t>
            </a:r>
            <a:r>
              <a:rPr dirty="0" sz="1800" spc="-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water</a:t>
            </a:r>
            <a:r>
              <a:rPr dirty="0" sz="1800" spc="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per</a:t>
            </a:r>
            <a:r>
              <a:rPr dirty="0" sz="1800" spc="-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unit</a:t>
            </a:r>
            <a:r>
              <a:rPr dirty="0" sz="1800" spc="-1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area and</a:t>
            </a:r>
            <a:r>
              <a:rPr dirty="0" sz="1800" spc="-20">
                <a:solidFill>
                  <a:srgbClr val="17375E"/>
                </a:solidFill>
                <a:latin typeface="Arial"/>
                <a:cs typeface="Arial"/>
              </a:rPr>
              <a:t> that </a:t>
            </a: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are</a:t>
            </a:r>
            <a:r>
              <a:rPr dirty="0" sz="18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considered</a:t>
            </a:r>
            <a:r>
              <a:rPr dirty="0" sz="1800" spc="-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of</a:t>
            </a:r>
            <a:r>
              <a:rPr dirty="0" sz="18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548ED4"/>
                </a:solidFill>
                <a:latin typeface="Arial"/>
                <a:cs typeface="Arial"/>
              </a:rPr>
              <a:t>strategic</a:t>
            </a:r>
            <a:r>
              <a:rPr dirty="0" sz="1800" spc="-2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548ED4"/>
                </a:solidFill>
                <a:latin typeface="Arial"/>
                <a:cs typeface="Arial"/>
              </a:rPr>
              <a:t>significance</a:t>
            </a:r>
            <a:r>
              <a:rPr dirty="0" sz="1800" spc="-4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548ED4"/>
                </a:solidFill>
                <a:latin typeface="Arial"/>
                <a:cs typeface="Arial"/>
              </a:rPr>
              <a:t>for</a:t>
            </a:r>
            <a:r>
              <a:rPr dirty="0" sz="1800" spc="-35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548ED4"/>
                </a:solidFill>
                <a:latin typeface="Arial"/>
                <a:cs typeface="Arial"/>
              </a:rPr>
              <a:t>water</a:t>
            </a:r>
            <a:r>
              <a:rPr dirty="0" sz="1800" spc="-55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548ED4"/>
                </a:solidFill>
                <a:latin typeface="Arial"/>
                <a:cs typeface="Arial"/>
              </a:rPr>
              <a:t>security</a:t>
            </a:r>
            <a:r>
              <a:rPr dirty="0" sz="1800" spc="-25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800" spc="-20" b="1">
                <a:solidFill>
                  <a:srgbClr val="548ED4"/>
                </a:solidFill>
                <a:latin typeface="Arial"/>
                <a:cs typeface="Arial"/>
              </a:rPr>
              <a:t>from </a:t>
            </a:r>
            <a:r>
              <a:rPr dirty="0" sz="1800" b="1">
                <a:solidFill>
                  <a:srgbClr val="548ED4"/>
                </a:solidFill>
                <a:latin typeface="Arial"/>
                <a:cs typeface="Arial"/>
              </a:rPr>
              <a:t>a</a:t>
            </a:r>
            <a:r>
              <a:rPr dirty="0" sz="1800" spc="-3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548ED4"/>
                </a:solidFill>
                <a:latin typeface="Arial"/>
                <a:cs typeface="Arial"/>
              </a:rPr>
              <a:t>national</a:t>
            </a:r>
            <a:r>
              <a:rPr dirty="0" sz="1800" spc="-3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548ED4"/>
                </a:solidFill>
                <a:latin typeface="Arial"/>
                <a:cs typeface="Arial"/>
              </a:rPr>
              <a:t>planning</a:t>
            </a:r>
            <a:r>
              <a:rPr dirty="0" sz="1800" spc="-5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548ED4"/>
                </a:solidFill>
                <a:latin typeface="Arial"/>
                <a:cs typeface="Arial"/>
              </a:rPr>
              <a:t>perspective</a:t>
            </a: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,</a:t>
            </a:r>
            <a:r>
              <a:rPr dirty="0" sz="1800" spc="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either</a:t>
            </a:r>
            <a:r>
              <a:rPr dirty="0" sz="18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for</a:t>
            </a:r>
            <a:r>
              <a:rPr dirty="0" sz="18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surface</a:t>
            </a:r>
            <a:r>
              <a:rPr dirty="0" sz="18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17375E"/>
                </a:solidFill>
                <a:latin typeface="Arial"/>
                <a:cs typeface="Arial"/>
              </a:rPr>
              <a:t>water, </a:t>
            </a: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groundwater</a:t>
            </a:r>
            <a:r>
              <a:rPr dirty="0" sz="1800" spc="-1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17375E"/>
                </a:solidFill>
                <a:latin typeface="Arial"/>
                <a:cs typeface="Arial"/>
              </a:rPr>
              <a:t>or</a:t>
            </a:r>
            <a:r>
              <a:rPr dirty="0" sz="1800" spc="-5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 spc="-20">
                <a:solidFill>
                  <a:srgbClr val="17375E"/>
                </a:solidFill>
                <a:latin typeface="Arial"/>
                <a:cs typeface="Arial"/>
              </a:rPr>
              <a:t>both.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dirty="0" spc="-25"/>
              <a:t>51</a:t>
            </a:fld>
          </a:p>
        </p:txBody>
      </p:sp>
      <p:sp>
        <p:nvSpPr>
          <p:cNvPr id="6" name="object 6" descr=""/>
          <p:cNvSpPr txBox="1"/>
          <p:nvPr/>
        </p:nvSpPr>
        <p:spPr>
          <a:xfrm>
            <a:off x="1600580" y="1941957"/>
            <a:ext cx="5939155" cy="6356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244090" marR="5080" indent="-2232025">
              <a:lnSpc>
                <a:spcPct val="100000"/>
              </a:lnSpc>
              <a:spcBef>
                <a:spcPts val="105"/>
              </a:spcBef>
            </a:pPr>
            <a:r>
              <a:rPr dirty="0" sz="2000">
                <a:solidFill>
                  <a:srgbClr val="17375E"/>
                </a:solidFill>
                <a:latin typeface="Arial"/>
                <a:cs typeface="Arial"/>
              </a:rPr>
              <a:t>StatsSA</a:t>
            </a:r>
            <a:r>
              <a:rPr dirty="0" sz="2000" spc="-1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17375E"/>
                </a:solidFill>
                <a:latin typeface="Arial"/>
                <a:cs typeface="Arial"/>
              </a:rPr>
              <a:t>(2023)</a:t>
            </a:r>
            <a:r>
              <a:rPr dirty="0" sz="2000" spc="-8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17375E"/>
                </a:solidFill>
                <a:latin typeface="Arial"/>
                <a:cs typeface="Arial"/>
              </a:rPr>
              <a:t>Define</a:t>
            </a:r>
            <a:r>
              <a:rPr dirty="0" sz="20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17375E"/>
                </a:solidFill>
                <a:latin typeface="Arial"/>
                <a:cs typeface="Arial"/>
              </a:rPr>
              <a:t>Strategic</a:t>
            </a:r>
            <a:r>
              <a:rPr dirty="0" sz="20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17375E"/>
                </a:solidFill>
                <a:latin typeface="Arial"/>
                <a:cs typeface="Arial"/>
              </a:rPr>
              <a:t>Water</a:t>
            </a:r>
            <a:r>
              <a:rPr dirty="0" sz="2000" spc="-7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17375E"/>
                </a:solidFill>
                <a:latin typeface="Arial"/>
                <a:cs typeface="Arial"/>
              </a:rPr>
              <a:t>Source</a:t>
            </a:r>
            <a:r>
              <a:rPr dirty="0" sz="2000" spc="-1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2000" spc="-10">
                <a:solidFill>
                  <a:srgbClr val="17375E"/>
                </a:solidFill>
                <a:latin typeface="Arial"/>
                <a:cs typeface="Arial"/>
              </a:rPr>
              <a:t>Areas </a:t>
            </a:r>
            <a:r>
              <a:rPr dirty="0" sz="2000">
                <a:solidFill>
                  <a:srgbClr val="17375E"/>
                </a:solidFill>
                <a:latin typeface="Arial"/>
                <a:cs typeface="Arial"/>
              </a:rPr>
              <a:t>(SWSAs)</a:t>
            </a:r>
            <a:r>
              <a:rPr dirty="0" sz="2000" spc="-25">
                <a:solidFill>
                  <a:srgbClr val="17375E"/>
                </a:solidFill>
                <a:latin typeface="Arial"/>
                <a:cs typeface="Arial"/>
              </a:rPr>
              <a:t> as: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487781" y="158623"/>
            <a:ext cx="8168640" cy="76517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REFINEMENT</a:t>
            </a:r>
            <a:r>
              <a:rPr dirty="0" sz="16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STRATEGIC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 GROUNDWATER</a:t>
            </a:r>
            <a:r>
              <a:rPr dirty="0" sz="1600" spc="-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SOURCE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AREAS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SOUTH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AFRICA</a:t>
            </a:r>
            <a:endParaRPr sz="1600">
              <a:latin typeface="Arial"/>
              <a:cs typeface="Arial"/>
            </a:endParaRPr>
          </a:p>
          <a:p>
            <a:pPr algn="ctr" marL="4445">
              <a:lnSpc>
                <a:spcPct val="100000"/>
              </a:lnSpc>
              <a:spcBef>
                <a:spcPts val="1745"/>
              </a:spcBef>
            </a:pPr>
            <a:r>
              <a:rPr dirty="0" sz="1800" b="1">
                <a:solidFill>
                  <a:srgbClr val="17375E"/>
                </a:solidFill>
                <a:latin typeface="Arial"/>
                <a:cs typeface="Arial"/>
              </a:rPr>
              <a:t>DEFINITION</a:t>
            </a:r>
            <a:r>
              <a:rPr dirty="0" sz="1800" spc="-7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17375E"/>
                </a:solidFill>
                <a:latin typeface="Arial"/>
                <a:cs typeface="Arial"/>
              </a:rPr>
              <a:t>OF</a:t>
            </a:r>
            <a:r>
              <a:rPr dirty="0" sz="1800" spc="-6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 spc="-20" b="1">
                <a:solidFill>
                  <a:srgbClr val="17375E"/>
                </a:solidFill>
                <a:latin typeface="Arial"/>
                <a:cs typeface="Arial"/>
              </a:rPr>
              <a:t>SWSA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 descr=""/>
          <p:cNvGraphicFramePr>
            <a:graphicFrameLocks noGrp="1"/>
          </p:cNvGraphicFramePr>
          <p:nvPr/>
        </p:nvGraphicFramePr>
        <p:xfrm>
          <a:off x="350837" y="3622230"/>
          <a:ext cx="8670925" cy="24650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48205"/>
                <a:gridCol w="2148205"/>
                <a:gridCol w="2148205"/>
                <a:gridCol w="2148204"/>
              </a:tblGrid>
              <a:tr h="1822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dirty="0" sz="9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Aspect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2032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244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dirty="0" sz="9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Le</a:t>
                      </a:r>
                      <a:r>
                        <a:rPr dirty="0" sz="900" spc="-2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Maître</a:t>
                      </a:r>
                      <a:r>
                        <a:rPr dirty="0" sz="900" spc="-1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et</a:t>
                      </a:r>
                      <a:r>
                        <a:rPr dirty="0" sz="900" spc="-1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al.</a:t>
                      </a:r>
                      <a:r>
                        <a:rPr dirty="0" sz="9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(2018)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2032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244060"/>
                    </a:solidFill>
                  </a:tcPr>
                </a:tc>
                <a:tc>
                  <a:txBody>
                    <a:bodyPr/>
                    <a:lstStyle/>
                    <a:p>
                      <a:pPr marL="657860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dirty="0" sz="9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Stats</a:t>
                      </a:r>
                      <a:r>
                        <a:rPr dirty="0" sz="900" spc="-2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SA</a:t>
                      </a:r>
                      <a:r>
                        <a:rPr dirty="0" sz="900" spc="-1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(2023)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2032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244060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dirty="0" sz="9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NWA</a:t>
                      </a:r>
                      <a:r>
                        <a:rPr dirty="0" sz="900" spc="-3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Draft</a:t>
                      </a:r>
                      <a:r>
                        <a:rPr dirty="0" sz="900" spc="-2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(2024/2025)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2032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244060"/>
                    </a:solidFill>
                  </a:tcPr>
                </a:tc>
              </a:tr>
              <a:tr h="31940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dirty="0" sz="900" spc="-10" b="1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Subject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8890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“areas</a:t>
                      </a:r>
                      <a:r>
                        <a:rPr dirty="0" sz="900" spc="-25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dirty="0" sz="900" spc="-5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land”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8890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“natural</a:t>
                      </a:r>
                      <a:r>
                        <a:rPr dirty="0" sz="900" spc="-3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source</a:t>
                      </a:r>
                      <a:r>
                        <a:rPr dirty="0" sz="900" spc="-25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areas</a:t>
                      </a:r>
                      <a:r>
                        <a:rPr dirty="0" sz="900" spc="-3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for</a:t>
                      </a:r>
                      <a:r>
                        <a:rPr dirty="0" sz="900" spc="-15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water”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algn="ctr" marL="1905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(signals</a:t>
                      </a:r>
                      <a:r>
                        <a:rPr dirty="0" sz="900" spc="-4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an</a:t>
                      </a:r>
                      <a:r>
                        <a:rPr dirty="0" sz="900" spc="-2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b="1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ecological</a:t>
                      </a:r>
                      <a:r>
                        <a:rPr dirty="0" sz="900" spc="-35" b="1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20" b="1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lens</a:t>
                      </a:r>
                      <a:r>
                        <a:rPr dirty="0" sz="900" spc="-2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2032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“areas</a:t>
                      </a:r>
                      <a:r>
                        <a:rPr dirty="0" sz="900" spc="-25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dirty="0" sz="900" spc="-5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land”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8890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937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 b="1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Surface</a:t>
                      </a:r>
                      <a:r>
                        <a:rPr dirty="0" sz="900" spc="-25" b="1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b="1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Water</a:t>
                      </a:r>
                      <a:r>
                        <a:rPr dirty="0" sz="900" spc="-25" b="1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 b="1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Clause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9461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50800" marR="45720" indent="635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dirty="0" sz="900" spc="-1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“disproportionate</a:t>
                      </a:r>
                      <a:r>
                        <a:rPr dirty="0" sz="900" spc="-5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quantity</a:t>
                      </a:r>
                      <a:r>
                        <a:rPr dirty="0" sz="900" spc="3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dirty="0" sz="900" spc="4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2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mean </a:t>
                      </a: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annual</a:t>
                      </a:r>
                      <a:r>
                        <a:rPr dirty="0" sz="900" spc="-3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surface-water</a:t>
                      </a:r>
                      <a:r>
                        <a:rPr dirty="0" sz="900" spc="-35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runoff</a:t>
                      </a:r>
                      <a:r>
                        <a:rPr dirty="0" sz="900" spc="-25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in</a:t>
                      </a:r>
                      <a:r>
                        <a:rPr dirty="0" sz="900" spc="-2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relation</a:t>
                      </a:r>
                      <a:r>
                        <a:rPr dirty="0" sz="900" spc="-25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to </a:t>
                      </a: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their</a:t>
                      </a:r>
                      <a:r>
                        <a:rPr dirty="0" sz="900" spc="-3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size”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8890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68910" marR="163195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dirty="0" sz="900" spc="-1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“disproportionately </a:t>
                      </a: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large</a:t>
                      </a:r>
                      <a:r>
                        <a:rPr dirty="0" sz="900" spc="35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volumes</a:t>
                      </a:r>
                      <a:r>
                        <a:rPr dirty="0" sz="900" spc="2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25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of </a:t>
                      </a: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water</a:t>
                      </a:r>
                      <a:r>
                        <a:rPr dirty="0" sz="900" spc="-15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per</a:t>
                      </a:r>
                      <a:r>
                        <a:rPr dirty="0" sz="900" spc="-2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unit</a:t>
                      </a:r>
                      <a:r>
                        <a:rPr dirty="0" sz="900" spc="-2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area”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algn="ctr" marL="112395" marR="101600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(drops</a:t>
                      </a:r>
                      <a:r>
                        <a:rPr dirty="0" sz="900" spc="-25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“mean</a:t>
                      </a:r>
                      <a:r>
                        <a:rPr dirty="0" sz="900" spc="-15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annual”</a:t>
                      </a:r>
                      <a:r>
                        <a:rPr dirty="0" sz="900" spc="-4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metric</a:t>
                      </a:r>
                      <a:r>
                        <a:rPr dirty="0" sz="900" b="1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dirty="0" sz="900" spc="-30" b="1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 b="1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broader phrasing</a:t>
                      </a:r>
                      <a:r>
                        <a:rPr dirty="0" sz="900" spc="-1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2032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Same</a:t>
                      </a:r>
                      <a:r>
                        <a:rPr dirty="0" sz="900" spc="-15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as</a:t>
                      </a:r>
                      <a:r>
                        <a:rPr dirty="0" sz="900" spc="-5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Le</a:t>
                      </a:r>
                      <a:r>
                        <a:rPr dirty="0" sz="900" spc="-15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Maître.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9461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565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 b="1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Groundwater</a:t>
                      </a:r>
                      <a:r>
                        <a:rPr dirty="0" sz="900" spc="-65" b="1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 b="1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Clause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26034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9085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“high</a:t>
                      </a:r>
                      <a:r>
                        <a:rPr dirty="0" sz="900" spc="-4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groundwater</a:t>
                      </a:r>
                      <a:r>
                        <a:rPr dirty="0" sz="900" spc="-25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recharge</a:t>
                      </a:r>
                      <a:r>
                        <a:rPr dirty="0" sz="900" spc="-35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5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…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250190">
                        <a:lnSpc>
                          <a:spcPct val="100000"/>
                        </a:lnSpc>
                      </a:pPr>
                      <a:r>
                        <a:rPr dirty="0" sz="900" b="1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nationally</a:t>
                      </a:r>
                      <a:r>
                        <a:rPr dirty="0" sz="900" spc="-45" b="1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b="1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important</a:t>
                      </a:r>
                      <a:r>
                        <a:rPr dirty="0" sz="900" spc="-40" b="1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 b="1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resource</a:t>
                      </a:r>
                      <a:r>
                        <a:rPr dirty="0" sz="900" spc="-1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”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8890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35255" marR="128270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Simply</a:t>
                      </a:r>
                      <a:r>
                        <a:rPr dirty="0" sz="900" spc="-3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says</a:t>
                      </a:r>
                      <a:r>
                        <a:rPr dirty="0" sz="900" spc="-15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“either</a:t>
                      </a:r>
                      <a:r>
                        <a:rPr dirty="0" sz="900" spc="-3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for</a:t>
                      </a:r>
                      <a:r>
                        <a:rPr dirty="0" sz="900" spc="-2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surface</a:t>
                      </a:r>
                      <a:r>
                        <a:rPr dirty="0" sz="900" spc="-25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water, </a:t>
                      </a: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groundwater</a:t>
                      </a:r>
                      <a:r>
                        <a:rPr dirty="0" sz="900" spc="-45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or</a:t>
                      </a:r>
                      <a:r>
                        <a:rPr dirty="0" sz="900" spc="-2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both”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(</a:t>
                      </a:r>
                      <a:r>
                        <a:rPr dirty="0" sz="900" b="1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no</a:t>
                      </a:r>
                      <a:r>
                        <a:rPr dirty="0" sz="900" spc="-25" b="1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b="1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recharge</a:t>
                      </a:r>
                      <a:r>
                        <a:rPr dirty="0" sz="900" spc="-25" b="1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 b="1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metric</a:t>
                      </a:r>
                      <a:r>
                        <a:rPr dirty="0" sz="900" spc="-1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2032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Same</a:t>
                      </a:r>
                      <a:r>
                        <a:rPr dirty="0" sz="900" spc="-15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as</a:t>
                      </a:r>
                      <a:r>
                        <a:rPr dirty="0" sz="900" spc="-5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Le</a:t>
                      </a:r>
                      <a:r>
                        <a:rPr dirty="0" sz="900" spc="-15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Maître.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26034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937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 b="1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Qualifier</a:t>
                      </a:r>
                      <a:r>
                        <a:rPr dirty="0" sz="900" spc="-35" b="1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b="1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dirty="0" sz="900" spc="-15" b="1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b="1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National</a:t>
                      </a:r>
                      <a:r>
                        <a:rPr dirty="0" sz="900" spc="-40" b="1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 b="1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Importance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9461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 spc="-1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“considered </a:t>
                      </a: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nationally</a:t>
                      </a:r>
                      <a:r>
                        <a:rPr dirty="0" sz="900" spc="1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important”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9461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223520" marR="217804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“of</a:t>
                      </a:r>
                      <a:r>
                        <a:rPr dirty="0" sz="900" spc="-2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strategic</a:t>
                      </a:r>
                      <a:r>
                        <a:rPr dirty="0" sz="900" spc="-35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significance</a:t>
                      </a:r>
                      <a:r>
                        <a:rPr dirty="0" sz="900" spc="-45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for</a:t>
                      </a:r>
                      <a:r>
                        <a:rPr dirty="0" sz="900" spc="-15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water </a:t>
                      </a: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security</a:t>
                      </a:r>
                      <a:r>
                        <a:rPr dirty="0" sz="900" spc="-35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from</a:t>
                      </a:r>
                      <a:r>
                        <a:rPr dirty="0" sz="900" spc="-1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dirty="0" sz="900" spc="-15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national</a:t>
                      </a:r>
                      <a:r>
                        <a:rPr dirty="0" sz="900" spc="-25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planning perspective”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algn="ctr" marL="127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(</a:t>
                      </a:r>
                      <a:r>
                        <a:rPr dirty="0" sz="900" b="1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planning</a:t>
                      </a:r>
                      <a:r>
                        <a:rPr dirty="0" sz="900" spc="-60" b="1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 b="1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emphasis</a:t>
                      </a:r>
                      <a:r>
                        <a:rPr dirty="0" sz="900" spc="-1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2032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“scientifically</a:t>
                      </a:r>
                      <a:r>
                        <a:rPr dirty="0" sz="900" spc="-45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considered</a:t>
                      </a:r>
                      <a:r>
                        <a:rPr dirty="0" sz="900" spc="-55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nationally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 spc="-1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important”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algn="ctr" marL="6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(</a:t>
                      </a:r>
                      <a:r>
                        <a:rPr dirty="0" sz="900" b="1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adds</a:t>
                      </a:r>
                      <a:r>
                        <a:rPr dirty="0" sz="900" spc="-35" b="1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b="1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evidentiary</a:t>
                      </a:r>
                      <a:r>
                        <a:rPr dirty="0" sz="900" spc="-50" b="1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 b="1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qualifier</a:t>
                      </a:r>
                      <a:r>
                        <a:rPr dirty="0" sz="900" spc="-1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).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8890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1940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dirty="0" sz="900" b="1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Logical</a:t>
                      </a:r>
                      <a:r>
                        <a:rPr dirty="0" sz="900" spc="-45" b="1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 b="1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Structure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8953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Lists</a:t>
                      </a:r>
                      <a:r>
                        <a:rPr dirty="0" sz="900" spc="-35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three</a:t>
                      </a:r>
                      <a:r>
                        <a:rPr dirty="0" sz="900" spc="-2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mutually</a:t>
                      </a:r>
                      <a:r>
                        <a:rPr dirty="0" sz="900" spc="-4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exclusive</a:t>
                      </a:r>
                      <a:r>
                        <a:rPr dirty="0" sz="900" spc="-2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options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(a,</a:t>
                      </a:r>
                      <a:r>
                        <a:rPr dirty="0" sz="900" spc="-15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b,</a:t>
                      </a:r>
                      <a:r>
                        <a:rPr dirty="0" sz="900" spc="-5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or</a:t>
                      </a:r>
                      <a:r>
                        <a:rPr dirty="0" sz="900" spc="-1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both).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2095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Single</a:t>
                      </a:r>
                      <a:r>
                        <a:rPr dirty="0" sz="900" spc="-25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sentence;</a:t>
                      </a:r>
                      <a:r>
                        <a:rPr dirty="0" sz="900" spc="-35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combines</a:t>
                      </a:r>
                      <a:r>
                        <a:rPr dirty="0" sz="900" spc="-35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surface-</a:t>
                      </a:r>
                      <a:r>
                        <a:rPr dirty="0" sz="900" spc="-3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25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and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groundwater</a:t>
                      </a:r>
                      <a:r>
                        <a:rPr dirty="0" sz="900" spc="-4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in</a:t>
                      </a:r>
                      <a:r>
                        <a:rPr dirty="0" sz="900" spc="-1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one</a:t>
                      </a:r>
                      <a:r>
                        <a:rPr dirty="0" sz="900" spc="-35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clause.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2095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Lists</a:t>
                      </a:r>
                      <a:r>
                        <a:rPr dirty="0" sz="900" spc="-35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three</a:t>
                      </a:r>
                      <a:r>
                        <a:rPr dirty="0" sz="900" spc="-2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mutually</a:t>
                      </a:r>
                      <a:r>
                        <a:rPr dirty="0" sz="900" spc="-4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exclusive</a:t>
                      </a:r>
                      <a:r>
                        <a:rPr dirty="0" sz="900" spc="-2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options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(a,</a:t>
                      </a:r>
                      <a:r>
                        <a:rPr dirty="0" sz="900" spc="-15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b,</a:t>
                      </a:r>
                      <a:r>
                        <a:rPr dirty="0" sz="900" spc="-5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or</a:t>
                      </a:r>
                      <a:r>
                        <a:rPr dirty="0" sz="900" spc="-1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both).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2095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pSp>
        <p:nvGrpSpPr>
          <p:cNvPr id="3" name="object 3" descr=""/>
          <p:cNvGrpSpPr/>
          <p:nvPr/>
        </p:nvGrpSpPr>
        <p:grpSpPr>
          <a:xfrm>
            <a:off x="0" y="0"/>
            <a:ext cx="9144000" cy="847725"/>
            <a:chOff x="0" y="0"/>
            <a:chExt cx="9144000" cy="847725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847674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380" y="109728"/>
              <a:ext cx="8413242" cy="454913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87781" y="158623"/>
            <a:ext cx="8168640" cy="26924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>
                <a:solidFill>
                  <a:srgbClr val="FFFFFF"/>
                </a:solidFill>
              </a:rPr>
              <a:t>REFINEMENT</a:t>
            </a:r>
            <a:r>
              <a:rPr dirty="0" sz="1600" spc="-70">
                <a:solidFill>
                  <a:srgbClr val="FFFFFF"/>
                </a:solidFill>
              </a:rPr>
              <a:t> </a:t>
            </a:r>
            <a:r>
              <a:rPr dirty="0" sz="1600">
                <a:solidFill>
                  <a:srgbClr val="FFFFFF"/>
                </a:solidFill>
              </a:rPr>
              <a:t>OF</a:t>
            </a:r>
            <a:r>
              <a:rPr dirty="0" sz="1600" spc="-50">
                <a:solidFill>
                  <a:srgbClr val="FFFFFF"/>
                </a:solidFill>
              </a:rPr>
              <a:t> </a:t>
            </a:r>
            <a:r>
              <a:rPr dirty="0" sz="1600" spc="-10">
                <a:solidFill>
                  <a:srgbClr val="FFFFFF"/>
                </a:solidFill>
              </a:rPr>
              <a:t>STRATEGIC</a:t>
            </a:r>
            <a:r>
              <a:rPr dirty="0" sz="1600" spc="-20">
                <a:solidFill>
                  <a:srgbClr val="FFFFFF"/>
                </a:solidFill>
              </a:rPr>
              <a:t> GROUNDWATER</a:t>
            </a:r>
            <a:r>
              <a:rPr dirty="0" sz="1600" spc="-15">
                <a:solidFill>
                  <a:srgbClr val="FFFFFF"/>
                </a:solidFill>
              </a:rPr>
              <a:t> </a:t>
            </a:r>
            <a:r>
              <a:rPr dirty="0" sz="1600">
                <a:solidFill>
                  <a:srgbClr val="FFFFFF"/>
                </a:solidFill>
              </a:rPr>
              <a:t>SOURCE</a:t>
            </a:r>
            <a:r>
              <a:rPr dirty="0" sz="1600" spc="-110">
                <a:solidFill>
                  <a:srgbClr val="FFFFFF"/>
                </a:solidFill>
              </a:rPr>
              <a:t> </a:t>
            </a:r>
            <a:r>
              <a:rPr dirty="0" sz="1600">
                <a:solidFill>
                  <a:srgbClr val="FFFFFF"/>
                </a:solidFill>
              </a:rPr>
              <a:t>AREAS</a:t>
            </a:r>
            <a:r>
              <a:rPr dirty="0" sz="1600" spc="-10">
                <a:solidFill>
                  <a:srgbClr val="FFFFFF"/>
                </a:solidFill>
              </a:rPr>
              <a:t> </a:t>
            </a:r>
            <a:r>
              <a:rPr dirty="0" sz="1600">
                <a:solidFill>
                  <a:srgbClr val="FFFFFF"/>
                </a:solidFill>
              </a:rPr>
              <a:t>OF</a:t>
            </a:r>
            <a:r>
              <a:rPr dirty="0" sz="1600" spc="-50">
                <a:solidFill>
                  <a:srgbClr val="FFFFFF"/>
                </a:solidFill>
              </a:rPr>
              <a:t> </a:t>
            </a:r>
            <a:r>
              <a:rPr dirty="0" sz="1600">
                <a:solidFill>
                  <a:srgbClr val="FFFFFF"/>
                </a:solidFill>
              </a:rPr>
              <a:t>SOUTH</a:t>
            </a:r>
            <a:r>
              <a:rPr dirty="0" sz="1600" spc="-110">
                <a:solidFill>
                  <a:srgbClr val="FFFFFF"/>
                </a:solidFill>
              </a:rPr>
              <a:t> </a:t>
            </a:r>
            <a:r>
              <a:rPr dirty="0" sz="1600" spc="-10">
                <a:solidFill>
                  <a:srgbClr val="FFFFFF"/>
                </a:solidFill>
              </a:rPr>
              <a:t>AFRICA</a:t>
            </a:r>
            <a:endParaRPr sz="1600"/>
          </a:p>
        </p:txBody>
      </p:sp>
      <p:sp>
        <p:nvSpPr>
          <p:cNvPr id="12" name="object 12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dirty="0" spc="-25"/>
              <a:t>51</a:t>
            </a:fld>
          </a:p>
        </p:txBody>
      </p:sp>
      <p:sp>
        <p:nvSpPr>
          <p:cNvPr id="7" name="object 7" descr=""/>
          <p:cNvSpPr txBox="1"/>
          <p:nvPr/>
        </p:nvSpPr>
        <p:spPr>
          <a:xfrm>
            <a:off x="3348990" y="623696"/>
            <a:ext cx="24511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17375E"/>
                </a:solidFill>
                <a:latin typeface="Arial"/>
                <a:cs typeface="Arial"/>
              </a:rPr>
              <a:t>DEFINITION</a:t>
            </a:r>
            <a:r>
              <a:rPr dirty="0" sz="1800" spc="-7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17375E"/>
                </a:solidFill>
                <a:latin typeface="Arial"/>
                <a:cs typeface="Arial"/>
              </a:rPr>
              <a:t>OF</a:t>
            </a:r>
            <a:r>
              <a:rPr dirty="0" sz="1800" spc="-6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 spc="-20" b="1">
                <a:solidFill>
                  <a:srgbClr val="17375E"/>
                </a:solidFill>
                <a:latin typeface="Arial"/>
                <a:cs typeface="Arial"/>
              </a:rPr>
              <a:t>SWSA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2525648" y="2014854"/>
            <a:ext cx="2075180" cy="1548130"/>
          </a:xfrm>
          <a:prstGeom prst="rect">
            <a:avLst/>
          </a:prstGeom>
          <a:solidFill>
            <a:srgbClr val="DBEDF4"/>
          </a:solidFill>
          <a:ln w="9525">
            <a:solidFill>
              <a:srgbClr val="17375E"/>
            </a:solidFill>
          </a:ln>
        </p:spPr>
        <p:txBody>
          <a:bodyPr wrap="square" lIns="0" tIns="16510" rIns="0" bIns="0" rtlCol="0" vert="horz">
            <a:spAutoFit/>
          </a:bodyPr>
          <a:lstStyle/>
          <a:p>
            <a:pPr marL="279400" marR="90805" indent="196850">
              <a:lnSpc>
                <a:spcPct val="100000"/>
              </a:lnSpc>
              <a:spcBef>
                <a:spcPts val="130"/>
              </a:spcBef>
              <a:buAutoNum type="alphaLcParenR"/>
              <a:tabLst>
                <a:tab pos="476250" algn="l"/>
              </a:tabLst>
            </a:pP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Supply</a:t>
            </a:r>
            <a:r>
              <a:rPr dirty="0" sz="9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a</a:t>
            </a:r>
            <a:r>
              <a:rPr dirty="0" sz="9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 spc="-10">
                <a:solidFill>
                  <a:srgbClr val="17375E"/>
                </a:solidFill>
                <a:latin typeface="Arial"/>
                <a:cs typeface="Arial"/>
              </a:rPr>
              <a:t>disproportionate </a:t>
            </a: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quantity</a:t>
            </a:r>
            <a:r>
              <a:rPr dirty="0" sz="9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of </a:t>
            </a:r>
            <a:r>
              <a:rPr dirty="0" sz="900" b="1">
                <a:solidFill>
                  <a:srgbClr val="548ED4"/>
                </a:solidFill>
                <a:latin typeface="Arial"/>
                <a:cs typeface="Arial"/>
              </a:rPr>
              <a:t>mean</a:t>
            </a:r>
            <a:r>
              <a:rPr dirty="0" sz="900" spc="-25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900" b="1">
                <a:solidFill>
                  <a:srgbClr val="548ED4"/>
                </a:solidFill>
                <a:latin typeface="Arial"/>
                <a:cs typeface="Arial"/>
              </a:rPr>
              <a:t>annual</a:t>
            </a:r>
            <a:r>
              <a:rPr dirty="0" sz="900" spc="-15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900" spc="-10" b="1">
                <a:solidFill>
                  <a:srgbClr val="548ED4"/>
                </a:solidFill>
                <a:latin typeface="Arial"/>
                <a:cs typeface="Arial"/>
              </a:rPr>
              <a:t>surface </a:t>
            </a:r>
            <a:r>
              <a:rPr dirty="0" sz="900" b="1">
                <a:solidFill>
                  <a:srgbClr val="548ED4"/>
                </a:solidFill>
                <a:latin typeface="Arial"/>
                <a:cs typeface="Arial"/>
              </a:rPr>
              <a:t>water</a:t>
            </a:r>
            <a:r>
              <a:rPr dirty="0" sz="900" spc="-4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900" b="1">
                <a:solidFill>
                  <a:srgbClr val="548ED4"/>
                </a:solidFill>
                <a:latin typeface="Arial"/>
                <a:cs typeface="Arial"/>
              </a:rPr>
              <a:t>runoff</a:t>
            </a:r>
            <a:r>
              <a:rPr dirty="0" sz="900" spc="-15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in</a:t>
            </a:r>
            <a:r>
              <a:rPr dirty="0" sz="900" spc="-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relation</a:t>
            </a:r>
            <a:r>
              <a:rPr dirty="0" sz="9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to</a:t>
            </a:r>
            <a:r>
              <a:rPr dirty="0" sz="900" spc="-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 spc="-20">
                <a:solidFill>
                  <a:srgbClr val="17375E"/>
                </a:solidFill>
                <a:latin typeface="Arial"/>
                <a:cs typeface="Arial"/>
              </a:rPr>
              <a:t>their</a:t>
            </a:r>
            <a:endParaRPr sz="900">
              <a:latin typeface="Arial"/>
              <a:cs typeface="Arial"/>
            </a:endParaRPr>
          </a:p>
          <a:p>
            <a:pPr algn="r" marL="549275" marR="331470" indent="-30480">
              <a:lnSpc>
                <a:spcPct val="100000"/>
              </a:lnSpc>
              <a:spcBef>
                <a:spcPts val="5"/>
              </a:spcBef>
            </a:pP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size</a:t>
            </a:r>
            <a:r>
              <a:rPr dirty="0" sz="9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u="sng" sz="900" i="1">
                <a:solidFill>
                  <a:srgbClr val="17375E"/>
                </a:solidFill>
                <a:uFill>
                  <a:solidFill>
                    <a:srgbClr val="17375E"/>
                  </a:solidFill>
                </a:uFill>
                <a:latin typeface="Arial"/>
                <a:cs typeface="Arial"/>
              </a:rPr>
              <a:t>and</a:t>
            </a:r>
            <a:r>
              <a:rPr dirty="0" sz="900" spc="-15" i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are</a:t>
            </a:r>
            <a:r>
              <a:rPr dirty="0" sz="9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 spc="-10">
                <a:solidFill>
                  <a:srgbClr val="17375E"/>
                </a:solidFill>
                <a:latin typeface="Arial"/>
                <a:cs typeface="Arial"/>
              </a:rPr>
              <a:t>considered </a:t>
            </a: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nationally</a:t>
            </a:r>
            <a:r>
              <a:rPr dirty="0" sz="900" spc="-5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important;</a:t>
            </a:r>
            <a:r>
              <a:rPr dirty="0" sz="9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17375E"/>
                </a:solidFill>
                <a:latin typeface="Arial"/>
                <a:cs typeface="Arial"/>
              </a:rPr>
              <a:t>or</a:t>
            </a:r>
            <a:endParaRPr sz="900">
              <a:latin typeface="Arial"/>
              <a:cs typeface="Arial"/>
            </a:endParaRPr>
          </a:p>
          <a:p>
            <a:pPr algn="r" marL="492759" marR="304800" indent="-180340">
              <a:lnSpc>
                <a:spcPct val="100000"/>
              </a:lnSpc>
              <a:buAutoNum type="alphaLcParenR" startAt="2"/>
              <a:tabLst>
                <a:tab pos="508000" algn="l"/>
              </a:tabLst>
            </a:pP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Have</a:t>
            </a:r>
            <a:r>
              <a:rPr dirty="0" sz="900" spc="-1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 b="1">
                <a:solidFill>
                  <a:srgbClr val="548ED4"/>
                </a:solidFill>
                <a:latin typeface="Arial"/>
                <a:cs typeface="Arial"/>
              </a:rPr>
              <a:t>high</a:t>
            </a:r>
            <a:r>
              <a:rPr dirty="0" sz="900" spc="-2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900" spc="-10" b="1">
                <a:solidFill>
                  <a:srgbClr val="548ED4"/>
                </a:solidFill>
                <a:latin typeface="Arial"/>
                <a:cs typeface="Arial"/>
              </a:rPr>
              <a:t>groundwater </a:t>
            </a:r>
            <a:r>
              <a:rPr dirty="0" sz="900" spc="-10" b="1">
                <a:solidFill>
                  <a:srgbClr val="548ED4"/>
                </a:solidFill>
                <a:latin typeface="Arial"/>
                <a:cs typeface="Arial"/>
              </a:rPr>
              <a:t>	</a:t>
            </a:r>
            <a:r>
              <a:rPr dirty="0" sz="900" b="1">
                <a:solidFill>
                  <a:srgbClr val="548ED4"/>
                </a:solidFill>
                <a:latin typeface="Arial"/>
                <a:cs typeface="Arial"/>
              </a:rPr>
              <a:t>recharge</a:t>
            </a:r>
            <a:r>
              <a:rPr dirty="0" sz="900" spc="-35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u="sng" sz="900" i="1">
                <a:solidFill>
                  <a:srgbClr val="17375E"/>
                </a:solidFill>
                <a:uFill>
                  <a:solidFill>
                    <a:srgbClr val="17375E"/>
                  </a:solidFill>
                </a:uFill>
                <a:latin typeface="Arial"/>
                <a:cs typeface="Arial"/>
              </a:rPr>
              <a:t>and</a:t>
            </a:r>
            <a:r>
              <a:rPr dirty="0" sz="900" spc="-30" i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where</a:t>
            </a:r>
            <a:r>
              <a:rPr dirty="0" sz="900" spc="-1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17375E"/>
                </a:solidFill>
                <a:latin typeface="Arial"/>
                <a:cs typeface="Arial"/>
              </a:rPr>
              <a:t>the</a:t>
            </a:r>
            <a:endParaRPr sz="900">
              <a:latin typeface="Arial"/>
              <a:cs typeface="Arial"/>
            </a:endParaRPr>
          </a:p>
          <a:p>
            <a:pPr marL="525145" marR="128270" indent="-201295">
              <a:lnSpc>
                <a:spcPct val="100000"/>
              </a:lnSpc>
            </a:pP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groundwater</a:t>
            </a:r>
            <a:r>
              <a:rPr dirty="0" sz="9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forms</a:t>
            </a:r>
            <a:r>
              <a:rPr dirty="0" sz="9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a</a:t>
            </a:r>
            <a:r>
              <a:rPr dirty="0" sz="9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 spc="-10" b="1">
                <a:solidFill>
                  <a:srgbClr val="548ED4"/>
                </a:solidFill>
                <a:latin typeface="Arial"/>
                <a:cs typeface="Arial"/>
              </a:rPr>
              <a:t>nationally </a:t>
            </a:r>
            <a:r>
              <a:rPr dirty="0" sz="900" b="1">
                <a:solidFill>
                  <a:srgbClr val="548ED4"/>
                </a:solidFill>
                <a:latin typeface="Arial"/>
                <a:cs typeface="Arial"/>
              </a:rPr>
              <a:t>important</a:t>
            </a:r>
            <a:r>
              <a:rPr dirty="0" sz="900" spc="-35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900" b="1">
                <a:solidFill>
                  <a:srgbClr val="548ED4"/>
                </a:solidFill>
                <a:latin typeface="Arial"/>
                <a:cs typeface="Arial"/>
              </a:rPr>
              <a:t>resource</a:t>
            </a: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;</a:t>
            </a:r>
            <a:r>
              <a:rPr dirty="0" sz="9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17375E"/>
                </a:solidFill>
                <a:latin typeface="Arial"/>
                <a:cs typeface="Arial"/>
              </a:rPr>
              <a:t>or</a:t>
            </a:r>
            <a:endParaRPr sz="900">
              <a:latin typeface="Arial"/>
              <a:cs typeface="Arial"/>
            </a:endParaRPr>
          </a:p>
          <a:p>
            <a:pPr marL="324485" indent="-180340">
              <a:lnSpc>
                <a:spcPct val="100000"/>
              </a:lnSpc>
              <a:buAutoNum type="alphaLcParenR" startAt="3"/>
              <a:tabLst>
                <a:tab pos="324485" algn="l"/>
              </a:tabLst>
            </a:pP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Areas</a:t>
            </a:r>
            <a:r>
              <a:rPr dirty="0" sz="9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that</a:t>
            </a:r>
            <a:r>
              <a:rPr dirty="0" sz="9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meet</a:t>
            </a:r>
            <a:r>
              <a:rPr dirty="0" sz="9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both</a:t>
            </a:r>
            <a:r>
              <a:rPr dirty="0" sz="9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criteria</a:t>
            </a:r>
            <a:r>
              <a:rPr dirty="0" sz="9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17375E"/>
                </a:solidFill>
                <a:latin typeface="Arial"/>
                <a:cs typeface="Arial"/>
              </a:rPr>
              <a:t>(a)</a:t>
            </a:r>
            <a:endParaRPr sz="900">
              <a:latin typeface="Arial"/>
              <a:cs typeface="Arial"/>
            </a:endParaRPr>
          </a:p>
          <a:p>
            <a:pPr marL="930275">
              <a:lnSpc>
                <a:spcPct val="100000"/>
              </a:lnSpc>
            </a:pP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and</a:t>
            </a:r>
            <a:r>
              <a:rPr dirty="0" sz="900" spc="-1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 spc="-20">
                <a:solidFill>
                  <a:srgbClr val="17375E"/>
                </a:solidFill>
                <a:latin typeface="Arial"/>
                <a:cs typeface="Arial"/>
              </a:rPr>
              <a:t>(b).</a:t>
            </a:r>
            <a:endParaRPr sz="900">
              <a:latin typeface="Arial"/>
              <a:cs typeface="Arial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4667250" y="2014854"/>
            <a:ext cx="2075180" cy="1548130"/>
          </a:xfrm>
          <a:prstGeom prst="rect">
            <a:avLst/>
          </a:prstGeom>
          <a:solidFill>
            <a:srgbClr val="DBEDF4"/>
          </a:solidFill>
          <a:ln w="9525">
            <a:solidFill>
              <a:srgbClr val="17375E"/>
            </a:solidFill>
          </a:ln>
        </p:spPr>
        <p:txBody>
          <a:bodyPr wrap="square" lIns="0" tIns="914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720"/>
              </a:spcBef>
            </a:pPr>
            <a:endParaRPr sz="900">
              <a:latin typeface="Times New Roman"/>
              <a:cs typeface="Times New Roman"/>
            </a:endParaRPr>
          </a:p>
          <a:p>
            <a:pPr algn="ctr" marL="92710" marR="86360" indent="1905">
              <a:lnSpc>
                <a:spcPct val="100000"/>
              </a:lnSpc>
            </a:pP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SWSAs</a:t>
            </a:r>
            <a:r>
              <a:rPr dirty="0" sz="900" spc="-5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are</a:t>
            </a:r>
            <a:r>
              <a:rPr dirty="0" sz="900" spc="-1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 b="1">
                <a:solidFill>
                  <a:srgbClr val="548ED4"/>
                </a:solidFill>
                <a:latin typeface="Arial"/>
                <a:cs typeface="Arial"/>
              </a:rPr>
              <a:t>natural</a:t>
            </a:r>
            <a:r>
              <a:rPr dirty="0" sz="900" spc="-15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900" b="1">
                <a:solidFill>
                  <a:srgbClr val="548ED4"/>
                </a:solidFill>
                <a:latin typeface="Arial"/>
                <a:cs typeface="Arial"/>
              </a:rPr>
              <a:t>source</a:t>
            </a:r>
            <a:r>
              <a:rPr dirty="0" sz="900" spc="-20" b="1">
                <a:solidFill>
                  <a:srgbClr val="548ED4"/>
                </a:solidFill>
                <a:latin typeface="Arial"/>
                <a:cs typeface="Arial"/>
              </a:rPr>
              <a:t> areas</a:t>
            </a:r>
            <a:r>
              <a:rPr dirty="0" sz="900" spc="50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for</a:t>
            </a:r>
            <a:r>
              <a:rPr dirty="0" sz="9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water</a:t>
            </a:r>
            <a:r>
              <a:rPr dirty="0" sz="900" spc="-1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that</a:t>
            </a:r>
            <a:r>
              <a:rPr dirty="0" sz="9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 spc="-10" b="1">
                <a:solidFill>
                  <a:srgbClr val="548ED4"/>
                </a:solidFill>
                <a:latin typeface="Arial"/>
                <a:cs typeface="Arial"/>
              </a:rPr>
              <a:t>supply disproportionately</a:t>
            </a:r>
            <a:r>
              <a:rPr dirty="0" sz="900" spc="15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900" b="1">
                <a:solidFill>
                  <a:srgbClr val="548ED4"/>
                </a:solidFill>
                <a:latin typeface="Arial"/>
                <a:cs typeface="Arial"/>
              </a:rPr>
              <a:t>large</a:t>
            </a:r>
            <a:r>
              <a:rPr dirty="0" sz="900" spc="45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900" spc="-10" b="1">
                <a:solidFill>
                  <a:srgbClr val="548ED4"/>
                </a:solidFill>
                <a:latin typeface="Arial"/>
                <a:cs typeface="Arial"/>
              </a:rPr>
              <a:t>volumes</a:t>
            </a:r>
            <a:r>
              <a:rPr dirty="0" sz="900" spc="50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of</a:t>
            </a:r>
            <a:r>
              <a:rPr dirty="0" sz="9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water</a:t>
            </a:r>
            <a:r>
              <a:rPr dirty="0" sz="900" spc="-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per</a:t>
            </a:r>
            <a:r>
              <a:rPr dirty="0" sz="900" spc="-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unit</a:t>
            </a:r>
            <a:r>
              <a:rPr dirty="0" sz="9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area</a:t>
            </a:r>
            <a:r>
              <a:rPr dirty="0" sz="9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and</a:t>
            </a:r>
            <a:r>
              <a:rPr dirty="0" sz="9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that</a:t>
            </a:r>
            <a:r>
              <a:rPr dirty="0" sz="9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17375E"/>
                </a:solidFill>
                <a:latin typeface="Arial"/>
                <a:cs typeface="Arial"/>
              </a:rPr>
              <a:t>are </a:t>
            </a: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considered</a:t>
            </a:r>
            <a:r>
              <a:rPr dirty="0" sz="900" spc="-5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of </a:t>
            </a:r>
            <a:r>
              <a:rPr dirty="0" sz="900" b="1">
                <a:solidFill>
                  <a:srgbClr val="FF0000"/>
                </a:solidFill>
                <a:latin typeface="Arial"/>
                <a:cs typeface="Arial"/>
              </a:rPr>
              <a:t>strategic</a:t>
            </a:r>
            <a:r>
              <a:rPr dirty="0" sz="900" spc="-25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900" spc="-10" b="1">
                <a:solidFill>
                  <a:srgbClr val="FF0000"/>
                </a:solidFill>
                <a:latin typeface="Arial"/>
                <a:cs typeface="Arial"/>
              </a:rPr>
              <a:t>significance </a:t>
            </a:r>
            <a:r>
              <a:rPr dirty="0" sz="900" b="1">
                <a:solidFill>
                  <a:srgbClr val="548ED4"/>
                </a:solidFill>
                <a:latin typeface="Arial"/>
                <a:cs typeface="Arial"/>
              </a:rPr>
              <a:t>for</a:t>
            </a:r>
            <a:r>
              <a:rPr dirty="0" sz="900" spc="-1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900" b="1">
                <a:solidFill>
                  <a:srgbClr val="548ED4"/>
                </a:solidFill>
                <a:latin typeface="Arial"/>
                <a:cs typeface="Arial"/>
              </a:rPr>
              <a:t>water</a:t>
            </a:r>
            <a:r>
              <a:rPr dirty="0" sz="900" spc="-5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900" b="1">
                <a:solidFill>
                  <a:srgbClr val="548ED4"/>
                </a:solidFill>
                <a:latin typeface="Arial"/>
                <a:cs typeface="Arial"/>
              </a:rPr>
              <a:t>security</a:t>
            </a:r>
            <a:r>
              <a:rPr dirty="0" sz="900" spc="-15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900" b="1">
                <a:solidFill>
                  <a:srgbClr val="548ED4"/>
                </a:solidFill>
                <a:latin typeface="Arial"/>
                <a:cs typeface="Arial"/>
              </a:rPr>
              <a:t>from</a:t>
            </a:r>
            <a:r>
              <a:rPr dirty="0" sz="900" spc="-2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900" b="1">
                <a:solidFill>
                  <a:srgbClr val="548ED4"/>
                </a:solidFill>
                <a:latin typeface="Arial"/>
                <a:cs typeface="Arial"/>
              </a:rPr>
              <a:t>a</a:t>
            </a:r>
            <a:r>
              <a:rPr dirty="0" sz="900" spc="5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900" spc="-10" b="1">
                <a:solidFill>
                  <a:srgbClr val="FF0000"/>
                </a:solidFill>
                <a:latin typeface="Arial"/>
                <a:cs typeface="Arial"/>
              </a:rPr>
              <a:t>national </a:t>
            </a:r>
            <a:r>
              <a:rPr dirty="0" sz="900" b="1">
                <a:solidFill>
                  <a:srgbClr val="FF0000"/>
                </a:solidFill>
                <a:latin typeface="Arial"/>
                <a:cs typeface="Arial"/>
              </a:rPr>
              <a:t>planning</a:t>
            </a:r>
            <a:r>
              <a:rPr dirty="0" sz="900" spc="-40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900" b="1">
                <a:solidFill>
                  <a:srgbClr val="FF0000"/>
                </a:solidFill>
                <a:latin typeface="Arial"/>
                <a:cs typeface="Arial"/>
              </a:rPr>
              <a:t>perspective</a:t>
            </a: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,</a:t>
            </a:r>
            <a:r>
              <a:rPr dirty="0" sz="9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either</a:t>
            </a:r>
            <a:r>
              <a:rPr dirty="0" sz="9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17375E"/>
                </a:solidFill>
                <a:latin typeface="Arial"/>
                <a:cs typeface="Arial"/>
              </a:rPr>
              <a:t>for </a:t>
            </a: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surface</a:t>
            </a:r>
            <a:r>
              <a:rPr dirty="0" sz="9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water,</a:t>
            </a:r>
            <a:r>
              <a:rPr dirty="0" sz="9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groundwater</a:t>
            </a:r>
            <a:r>
              <a:rPr dirty="0" sz="9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or</a:t>
            </a:r>
            <a:r>
              <a:rPr dirty="0" sz="9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 spc="-20">
                <a:solidFill>
                  <a:srgbClr val="17375E"/>
                </a:solidFill>
                <a:latin typeface="Arial"/>
                <a:cs typeface="Arial"/>
              </a:rPr>
              <a:t>both.</a:t>
            </a:r>
            <a:endParaRPr sz="900">
              <a:latin typeface="Arial"/>
              <a:cs typeface="Arial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799326" y="2014854"/>
            <a:ext cx="2145030" cy="1548130"/>
          </a:xfrm>
          <a:prstGeom prst="rect">
            <a:avLst/>
          </a:prstGeom>
          <a:solidFill>
            <a:srgbClr val="DBEDF4"/>
          </a:solidFill>
          <a:ln w="9525">
            <a:solidFill>
              <a:srgbClr val="17375E"/>
            </a:solidFill>
          </a:ln>
        </p:spPr>
        <p:txBody>
          <a:bodyPr wrap="square" lIns="0" tIns="85725" rIns="0" bIns="0" rtlCol="0" vert="horz">
            <a:spAutoFit/>
          </a:bodyPr>
          <a:lstStyle/>
          <a:p>
            <a:pPr algn="ctr" marL="104775" marR="99060" indent="-1905">
              <a:lnSpc>
                <a:spcPct val="100000"/>
              </a:lnSpc>
              <a:spcBef>
                <a:spcPts val="675"/>
              </a:spcBef>
            </a:pP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A</a:t>
            </a:r>
            <a:r>
              <a:rPr dirty="0" sz="900" spc="-1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strategic</a:t>
            </a:r>
            <a:r>
              <a:rPr dirty="0" sz="9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water</a:t>
            </a:r>
            <a:r>
              <a:rPr dirty="0" sz="900" spc="-1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source</a:t>
            </a:r>
            <a:r>
              <a:rPr dirty="0" sz="9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area</a:t>
            </a:r>
            <a:r>
              <a:rPr dirty="0" sz="900" spc="-20">
                <a:solidFill>
                  <a:srgbClr val="17375E"/>
                </a:solidFill>
                <a:latin typeface="Arial"/>
                <a:cs typeface="Arial"/>
              </a:rPr>
              <a:t> means </a:t>
            </a: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areas</a:t>
            </a:r>
            <a:r>
              <a:rPr dirty="0" sz="9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of</a:t>
            </a:r>
            <a:r>
              <a:rPr dirty="0" sz="900" spc="-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land</a:t>
            </a:r>
            <a:r>
              <a:rPr dirty="0" sz="9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that</a:t>
            </a:r>
            <a:r>
              <a:rPr dirty="0" sz="900" spc="-1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either</a:t>
            </a:r>
            <a:r>
              <a:rPr dirty="0" sz="9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supplies</a:t>
            </a:r>
            <a:r>
              <a:rPr dirty="0" sz="9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 spc="-50">
                <a:solidFill>
                  <a:srgbClr val="17375E"/>
                </a:solidFill>
                <a:latin typeface="Arial"/>
                <a:cs typeface="Arial"/>
              </a:rPr>
              <a:t>a</a:t>
            </a:r>
            <a:r>
              <a:rPr dirty="0" sz="900" spc="-10">
                <a:solidFill>
                  <a:srgbClr val="17375E"/>
                </a:solidFill>
                <a:latin typeface="Arial"/>
                <a:cs typeface="Arial"/>
              </a:rPr>
              <a:t> disproportionately</a:t>
            </a:r>
            <a:r>
              <a:rPr dirty="0" sz="900" spc="-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large</a:t>
            </a:r>
            <a:r>
              <a:rPr dirty="0" sz="900" spc="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quantity</a:t>
            </a:r>
            <a:r>
              <a:rPr dirty="0" sz="900" spc="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17375E"/>
                </a:solidFill>
                <a:latin typeface="Arial"/>
                <a:cs typeface="Arial"/>
              </a:rPr>
              <a:t>of </a:t>
            </a: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mean</a:t>
            </a:r>
            <a:r>
              <a:rPr dirty="0" sz="9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annual</a:t>
            </a:r>
            <a:r>
              <a:rPr dirty="0" sz="9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surface</a:t>
            </a:r>
            <a:r>
              <a:rPr dirty="0" sz="9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water</a:t>
            </a:r>
            <a:r>
              <a:rPr dirty="0" sz="900" spc="-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runoff</a:t>
            </a:r>
            <a:r>
              <a:rPr dirty="0" sz="9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17375E"/>
                </a:solidFill>
                <a:latin typeface="Arial"/>
                <a:cs typeface="Arial"/>
              </a:rPr>
              <a:t>in </a:t>
            </a: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relation</a:t>
            </a:r>
            <a:r>
              <a:rPr dirty="0" sz="9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to</a:t>
            </a:r>
            <a:r>
              <a:rPr dirty="0" sz="9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the</a:t>
            </a:r>
            <a:r>
              <a:rPr dirty="0" sz="9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land</a:t>
            </a:r>
            <a:r>
              <a:rPr dirty="0" sz="9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areas</a:t>
            </a:r>
            <a:r>
              <a:rPr dirty="0" sz="900" spc="-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and</a:t>
            </a:r>
            <a:r>
              <a:rPr dirty="0" sz="9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17375E"/>
                </a:solidFill>
                <a:latin typeface="Arial"/>
                <a:cs typeface="Arial"/>
              </a:rPr>
              <a:t>is </a:t>
            </a:r>
            <a:r>
              <a:rPr dirty="0" sz="900" b="1">
                <a:solidFill>
                  <a:srgbClr val="FF0000"/>
                </a:solidFill>
                <a:latin typeface="Arial"/>
                <a:cs typeface="Arial"/>
              </a:rPr>
              <a:t>scientifically</a:t>
            </a:r>
            <a:r>
              <a:rPr dirty="0" sz="900" spc="-60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900" b="1">
                <a:solidFill>
                  <a:srgbClr val="FF0000"/>
                </a:solidFill>
                <a:latin typeface="Arial"/>
                <a:cs typeface="Arial"/>
              </a:rPr>
              <a:t>considered</a:t>
            </a:r>
            <a:r>
              <a:rPr dirty="0" sz="900" spc="-25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900" spc="-10">
                <a:solidFill>
                  <a:srgbClr val="17375E"/>
                </a:solidFill>
                <a:latin typeface="Arial"/>
                <a:cs typeface="Arial"/>
              </a:rPr>
              <a:t>nationally </a:t>
            </a: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important</a:t>
            </a:r>
            <a:r>
              <a:rPr dirty="0" sz="9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or</a:t>
            </a:r>
            <a:r>
              <a:rPr dirty="0" sz="900" spc="-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has</a:t>
            </a:r>
            <a:r>
              <a:rPr dirty="0" sz="9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high</a:t>
            </a:r>
            <a:r>
              <a:rPr dirty="0" sz="9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 spc="-10">
                <a:solidFill>
                  <a:srgbClr val="17375E"/>
                </a:solidFill>
                <a:latin typeface="Arial"/>
                <a:cs typeface="Arial"/>
              </a:rPr>
              <a:t>groundwater </a:t>
            </a: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recharge</a:t>
            </a:r>
            <a:r>
              <a:rPr dirty="0" sz="9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and</a:t>
            </a:r>
            <a:r>
              <a:rPr dirty="0" sz="9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where</a:t>
            </a:r>
            <a:r>
              <a:rPr dirty="0" sz="900" spc="-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the</a:t>
            </a:r>
            <a:r>
              <a:rPr dirty="0" sz="9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 spc="-10">
                <a:solidFill>
                  <a:srgbClr val="17375E"/>
                </a:solidFill>
                <a:latin typeface="Arial"/>
                <a:cs typeface="Arial"/>
              </a:rPr>
              <a:t>groundwater </a:t>
            </a: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forms</a:t>
            </a:r>
            <a:r>
              <a:rPr dirty="0" sz="9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a</a:t>
            </a:r>
            <a:r>
              <a:rPr dirty="0" sz="900" spc="-1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nationally</a:t>
            </a:r>
            <a:r>
              <a:rPr dirty="0" sz="9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important</a:t>
            </a:r>
            <a:r>
              <a:rPr dirty="0" sz="9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 spc="-10">
                <a:solidFill>
                  <a:srgbClr val="17375E"/>
                </a:solidFill>
                <a:latin typeface="Arial"/>
                <a:cs typeface="Arial"/>
              </a:rPr>
              <a:t>resource, </a:t>
            </a: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or</a:t>
            </a:r>
            <a:r>
              <a:rPr dirty="0" sz="9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a</a:t>
            </a:r>
            <a:r>
              <a:rPr dirty="0" sz="900" spc="-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land</a:t>
            </a:r>
            <a:r>
              <a:rPr dirty="0" sz="9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area</a:t>
            </a:r>
            <a:r>
              <a:rPr dirty="0" sz="9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that</a:t>
            </a:r>
            <a:r>
              <a:rPr dirty="0" sz="9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meets</a:t>
            </a:r>
            <a:r>
              <a:rPr dirty="0" sz="9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both</a:t>
            </a:r>
            <a:r>
              <a:rPr dirty="0" sz="900" spc="2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 spc="-10">
                <a:solidFill>
                  <a:srgbClr val="17375E"/>
                </a:solidFill>
                <a:latin typeface="Arial"/>
                <a:cs typeface="Arial"/>
              </a:rPr>
              <a:t>criteria</a:t>
            </a:r>
            <a:endParaRPr sz="900">
              <a:latin typeface="Arial"/>
              <a:cs typeface="Arial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669442" y="1234821"/>
            <a:ext cx="7804784" cy="4826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dirty="0" sz="1000" b="1">
                <a:solidFill>
                  <a:srgbClr val="548ED4"/>
                </a:solidFill>
                <a:latin typeface="Arial"/>
                <a:cs typeface="Arial"/>
              </a:rPr>
              <a:t>Vision</a:t>
            </a:r>
            <a:r>
              <a:rPr dirty="0" sz="1000" spc="-2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000" b="1">
                <a:solidFill>
                  <a:srgbClr val="548ED4"/>
                </a:solidFill>
                <a:latin typeface="Arial"/>
                <a:cs typeface="Arial"/>
              </a:rPr>
              <a:t>of</a:t>
            </a:r>
            <a:r>
              <a:rPr dirty="0" sz="1000" spc="-1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000" b="1">
                <a:solidFill>
                  <a:srgbClr val="548ED4"/>
                </a:solidFill>
                <a:latin typeface="Arial"/>
                <a:cs typeface="Arial"/>
              </a:rPr>
              <a:t>the</a:t>
            </a:r>
            <a:r>
              <a:rPr dirty="0" sz="1000" spc="-2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000" b="1">
                <a:solidFill>
                  <a:srgbClr val="548ED4"/>
                </a:solidFill>
                <a:latin typeface="Arial"/>
                <a:cs typeface="Arial"/>
              </a:rPr>
              <a:t>NWRS</a:t>
            </a:r>
            <a:r>
              <a:rPr dirty="0" sz="1000" spc="-1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000" b="1">
                <a:solidFill>
                  <a:srgbClr val="548ED4"/>
                </a:solidFill>
                <a:latin typeface="Arial"/>
                <a:cs typeface="Arial"/>
              </a:rPr>
              <a:t>III</a:t>
            </a:r>
            <a:r>
              <a:rPr dirty="0" sz="1000" spc="-2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000" spc="-10" b="1">
                <a:solidFill>
                  <a:srgbClr val="548ED4"/>
                </a:solidFill>
                <a:latin typeface="Arial"/>
                <a:cs typeface="Arial"/>
              </a:rPr>
              <a:t>(2013)</a:t>
            </a:r>
            <a:endParaRPr sz="1000">
              <a:latin typeface="Arial"/>
              <a:cs typeface="Arial"/>
            </a:endParaRPr>
          </a:p>
          <a:p>
            <a:pPr algn="ctr" marL="12065" marR="5080">
              <a:lnSpc>
                <a:spcPct val="100000"/>
              </a:lnSpc>
            </a:pPr>
            <a:r>
              <a:rPr dirty="0" sz="1000">
                <a:solidFill>
                  <a:srgbClr val="17375E"/>
                </a:solidFill>
                <a:latin typeface="Arial"/>
                <a:cs typeface="Arial"/>
              </a:rPr>
              <a:t>“The</a:t>
            </a:r>
            <a:r>
              <a:rPr dirty="0" sz="10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>
                <a:solidFill>
                  <a:srgbClr val="17375E"/>
                </a:solidFill>
                <a:latin typeface="Arial"/>
                <a:cs typeface="Arial"/>
              </a:rPr>
              <a:t>protection</a:t>
            </a:r>
            <a:r>
              <a:rPr dirty="0" sz="10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>
                <a:solidFill>
                  <a:srgbClr val="17375E"/>
                </a:solidFill>
                <a:latin typeface="Arial"/>
                <a:cs typeface="Arial"/>
              </a:rPr>
              <a:t>and</a:t>
            </a:r>
            <a:r>
              <a:rPr dirty="0" sz="10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 spc="-10">
                <a:solidFill>
                  <a:srgbClr val="17375E"/>
                </a:solidFill>
                <a:latin typeface="Arial"/>
                <a:cs typeface="Arial"/>
              </a:rPr>
              <a:t>management</a:t>
            </a:r>
            <a:r>
              <a:rPr dirty="0" sz="10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>
                <a:solidFill>
                  <a:srgbClr val="17375E"/>
                </a:solidFill>
                <a:latin typeface="Arial"/>
                <a:cs typeface="Arial"/>
              </a:rPr>
              <a:t>of</a:t>
            </a:r>
            <a:r>
              <a:rPr dirty="0" sz="10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>
                <a:solidFill>
                  <a:srgbClr val="17375E"/>
                </a:solidFill>
                <a:latin typeface="Arial"/>
                <a:cs typeface="Arial"/>
              </a:rPr>
              <a:t>water</a:t>
            </a:r>
            <a:r>
              <a:rPr dirty="0" sz="1000" spc="-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>
                <a:solidFill>
                  <a:srgbClr val="17375E"/>
                </a:solidFill>
                <a:latin typeface="Arial"/>
                <a:cs typeface="Arial"/>
              </a:rPr>
              <a:t>resources</a:t>
            </a:r>
            <a:r>
              <a:rPr dirty="0" sz="10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>
                <a:solidFill>
                  <a:srgbClr val="17375E"/>
                </a:solidFill>
                <a:latin typeface="Arial"/>
                <a:cs typeface="Arial"/>
              </a:rPr>
              <a:t>to</a:t>
            </a:r>
            <a:r>
              <a:rPr dirty="0" sz="10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>
                <a:solidFill>
                  <a:srgbClr val="17375E"/>
                </a:solidFill>
                <a:latin typeface="Arial"/>
                <a:cs typeface="Arial"/>
              </a:rPr>
              <a:t>enable</a:t>
            </a:r>
            <a:r>
              <a:rPr dirty="0" sz="1000" spc="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>
                <a:solidFill>
                  <a:srgbClr val="FF0000"/>
                </a:solidFill>
                <a:latin typeface="Arial"/>
                <a:cs typeface="Arial"/>
              </a:rPr>
              <a:t>equitable</a:t>
            </a:r>
            <a:r>
              <a:rPr dirty="0" sz="1000" spc="-2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000">
                <a:solidFill>
                  <a:srgbClr val="FF0000"/>
                </a:solidFill>
                <a:latin typeface="Arial"/>
                <a:cs typeface="Arial"/>
              </a:rPr>
              <a:t>and</a:t>
            </a:r>
            <a:r>
              <a:rPr dirty="0" sz="1000" spc="-2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000">
                <a:solidFill>
                  <a:srgbClr val="FF0000"/>
                </a:solidFill>
                <a:latin typeface="Arial"/>
                <a:cs typeface="Arial"/>
              </a:rPr>
              <a:t>sustainable</a:t>
            </a:r>
            <a:r>
              <a:rPr dirty="0" sz="1000" spc="-1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000">
                <a:solidFill>
                  <a:srgbClr val="FF0000"/>
                </a:solidFill>
                <a:latin typeface="Arial"/>
                <a:cs typeface="Arial"/>
              </a:rPr>
              <a:t>access</a:t>
            </a:r>
            <a:r>
              <a:rPr dirty="0" sz="1000" spc="-3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000">
                <a:solidFill>
                  <a:srgbClr val="FF0000"/>
                </a:solidFill>
                <a:latin typeface="Arial"/>
                <a:cs typeface="Arial"/>
              </a:rPr>
              <a:t>to</a:t>
            </a:r>
            <a:r>
              <a:rPr dirty="0" sz="1000" spc="-2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000">
                <a:solidFill>
                  <a:srgbClr val="FF0000"/>
                </a:solidFill>
                <a:latin typeface="Arial"/>
                <a:cs typeface="Arial"/>
              </a:rPr>
              <a:t>water and</a:t>
            </a:r>
            <a:r>
              <a:rPr dirty="0" sz="1000" spc="-2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000">
                <a:solidFill>
                  <a:srgbClr val="FF0000"/>
                </a:solidFill>
                <a:latin typeface="Arial"/>
                <a:cs typeface="Arial"/>
              </a:rPr>
              <a:t>sanitation</a:t>
            </a:r>
            <a:r>
              <a:rPr dirty="0" sz="1000" spc="-2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000" spc="-10">
                <a:solidFill>
                  <a:srgbClr val="FF0000"/>
                </a:solidFill>
                <a:latin typeface="Arial"/>
                <a:cs typeface="Arial"/>
              </a:rPr>
              <a:t>services</a:t>
            </a:r>
            <a:r>
              <a:rPr dirty="0" sz="1000" spc="-6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000">
                <a:solidFill>
                  <a:srgbClr val="17375E"/>
                </a:solidFill>
                <a:latin typeface="Arial"/>
                <a:cs typeface="Arial"/>
              </a:rPr>
              <a:t>in</a:t>
            </a:r>
            <a:r>
              <a:rPr dirty="0" sz="10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 spc="-10">
                <a:solidFill>
                  <a:srgbClr val="17375E"/>
                </a:solidFill>
                <a:latin typeface="Arial"/>
                <a:cs typeface="Arial"/>
              </a:rPr>
              <a:t>support </a:t>
            </a:r>
            <a:r>
              <a:rPr dirty="0" sz="1000">
                <a:solidFill>
                  <a:srgbClr val="17375E"/>
                </a:solidFill>
                <a:latin typeface="Arial"/>
                <a:cs typeface="Arial"/>
              </a:rPr>
              <a:t>of</a:t>
            </a:r>
            <a:r>
              <a:rPr dirty="0" sz="10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 spc="-10">
                <a:solidFill>
                  <a:srgbClr val="FF0000"/>
                </a:solidFill>
                <a:latin typeface="Arial"/>
                <a:cs typeface="Arial"/>
              </a:rPr>
              <a:t>socio-</a:t>
            </a:r>
            <a:r>
              <a:rPr dirty="0" sz="1000">
                <a:solidFill>
                  <a:srgbClr val="FF0000"/>
                </a:solidFill>
                <a:latin typeface="Arial"/>
                <a:cs typeface="Arial"/>
              </a:rPr>
              <a:t>economic</a:t>
            </a:r>
            <a:r>
              <a:rPr dirty="0" sz="1000" spc="-4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000">
                <a:solidFill>
                  <a:srgbClr val="FF0000"/>
                </a:solidFill>
                <a:latin typeface="Arial"/>
                <a:cs typeface="Arial"/>
              </a:rPr>
              <a:t>growth</a:t>
            </a:r>
            <a:r>
              <a:rPr dirty="0" sz="1000">
                <a:solidFill>
                  <a:srgbClr val="17375E"/>
                </a:solidFill>
                <a:latin typeface="Arial"/>
                <a:cs typeface="Arial"/>
              </a:rPr>
              <a:t>,</a:t>
            </a:r>
            <a:r>
              <a:rPr dirty="0" sz="10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>
                <a:solidFill>
                  <a:srgbClr val="17375E"/>
                </a:solidFill>
                <a:latin typeface="Arial"/>
                <a:cs typeface="Arial"/>
              </a:rPr>
              <a:t>development</a:t>
            </a:r>
            <a:r>
              <a:rPr dirty="0" sz="10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>
                <a:solidFill>
                  <a:srgbClr val="17375E"/>
                </a:solidFill>
                <a:latin typeface="Arial"/>
                <a:cs typeface="Arial"/>
              </a:rPr>
              <a:t>and</a:t>
            </a:r>
            <a:r>
              <a:rPr dirty="0" sz="10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>
                <a:solidFill>
                  <a:srgbClr val="FF0000"/>
                </a:solidFill>
                <a:latin typeface="Arial"/>
                <a:cs typeface="Arial"/>
              </a:rPr>
              <a:t>sustained</a:t>
            </a:r>
            <a:r>
              <a:rPr dirty="0" sz="1000" spc="-3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000">
                <a:solidFill>
                  <a:srgbClr val="FF0000"/>
                </a:solidFill>
                <a:latin typeface="Arial"/>
                <a:cs typeface="Arial"/>
              </a:rPr>
              <a:t>ecosystem functioning</a:t>
            </a:r>
            <a:r>
              <a:rPr dirty="0" sz="1000" spc="-2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000">
                <a:solidFill>
                  <a:srgbClr val="17375E"/>
                </a:solidFill>
                <a:latin typeface="Arial"/>
                <a:cs typeface="Arial"/>
              </a:rPr>
              <a:t>for</a:t>
            </a:r>
            <a:r>
              <a:rPr dirty="0" sz="10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>
                <a:solidFill>
                  <a:srgbClr val="17375E"/>
                </a:solidFill>
                <a:latin typeface="Arial"/>
                <a:cs typeface="Arial"/>
              </a:rPr>
              <a:t>the</a:t>
            </a:r>
            <a:r>
              <a:rPr dirty="0" sz="10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 spc="-20">
                <a:solidFill>
                  <a:srgbClr val="FF0000"/>
                </a:solidFill>
                <a:latin typeface="Arial"/>
                <a:cs typeface="Arial"/>
              </a:rPr>
              <a:t>well-</a:t>
            </a:r>
            <a:r>
              <a:rPr dirty="0" sz="1000">
                <a:solidFill>
                  <a:srgbClr val="FF0000"/>
                </a:solidFill>
                <a:latin typeface="Arial"/>
                <a:cs typeface="Arial"/>
              </a:rPr>
              <a:t>being</a:t>
            </a:r>
            <a:r>
              <a:rPr dirty="0" sz="1000" spc="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000">
                <a:solidFill>
                  <a:srgbClr val="FF0000"/>
                </a:solidFill>
                <a:latin typeface="Arial"/>
                <a:cs typeface="Arial"/>
              </a:rPr>
              <a:t>of</a:t>
            </a:r>
            <a:r>
              <a:rPr dirty="0" sz="1000" spc="-3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000">
                <a:solidFill>
                  <a:srgbClr val="FF0000"/>
                </a:solidFill>
                <a:latin typeface="Arial"/>
                <a:cs typeface="Arial"/>
              </a:rPr>
              <a:t>current</a:t>
            </a:r>
            <a:r>
              <a:rPr dirty="0" sz="1000" spc="-2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000">
                <a:solidFill>
                  <a:srgbClr val="FF0000"/>
                </a:solidFill>
                <a:latin typeface="Arial"/>
                <a:cs typeface="Arial"/>
              </a:rPr>
              <a:t>and</a:t>
            </a:r>
            <a:r>
              <a:rPr dirty="0" sz="1000" spc="-3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000">
                <a:solidFill>
                  <a:srgbClr val="FF0000"/>
                </a:solidFill>
                <a:latin typeface="Arial"/>
                <a:cs typeface="Arial"/>
              </a:rPr>
              <a:t>future</a:t>
            </a:r>
            <a:r>
              <a:rPr dirty="0" sz="1000" spc="-4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000" spc="-10">
                <a:solidFill>
                  <a:srgbClr val="FF0000"/>
                </a:solidFill>
                <a:latin typeface="Arial"/>
                <a:cs typeface="Arial"/>
              </a:rPr>
              <a:t>generations</a:t>
            </a:r>
            <a:r>
              <a:rPr dirty="0" sz="1000" spc="-10">
                <a:solidFill>
                  <a:srgbClr val="17375E"/>
                </a:solidFill>
                <a:latin typeface="Arial"/>
                <a:cs typeface="Arial"/>
              </a:rPr>
              <a:t>.”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8821293" y="6271056"/>
            <a:ext cx="125095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0">
                <a:latin typeface="Arial"/>
                <a:cs typeface="Arial"/>
              </a:rPr>
              <a:t>5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9144000" cy="847725"/>
            <a:chOff x="0" y="0"/>
            <a:chExt cx="9144000" cy="847725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847674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380" y="109728"/>
              <a:ext cx="8413242" cy="454913"/>
            </a:xfrm>
            <a:prstGeom prst="rect">
              <a:avLst/>
            </a:prstGeom>
          </p:spPr>
        </p:pic>
      </p:grpSp>
      <p:sp>
        <p:nvSpPr>
          <p:cNvPr id="6" name="object 6" descr=""/>
          <p:cNvSpPr txBox="1"/>
          <p:nvPr/>
        </p:nvSpPr>
        <p:spPr>
          <a:xfrm>
            <a:off x="487781" y="158623"/>
            <a:ext cx="816864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REFINEMENT</a:t>
            </a:r>
            <a:r>
              <a:rPr dirty="0" sz="16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STRATEGIC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 GROUNDWATER</a:t>
            </a:r>
            <a:r>
              <a:rPr dirty="0" sz="1600" spc="-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SOURCE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AREAS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SOUTH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AFRICA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78232" rIns="0" bIns="0" rtlCol="0" vert="horz">
            <a:spAutoFit/>
          </a:bodyPr>
          <a:lstStyle/>
          <a:p>
            <a:pPr marL="2550160">
              <a:lnSpc>
                <a:spcPct val="100000"/>
              </a:lnSpc>
              <a:spcBef>
                <a:spcPts val="100"/>
              </a:spcBef>
            </a:pPr>
            <a:r>
              <a:rPr dirty="0"/>
              <a:t>COMPLETED</a:t>
            </a:r>
            <a:r>
              <a:rPr dirty="0" spc="-105"/>
              <a:t> </a:t>
            </a:r>
            <a:r>
              <a:rPr dirty="0" spc="-10"/>
              <a:t>DELIVERABLES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474370" y="1275714"/>
            <a:ext cx="4453255" cy="13068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b="1">
                <a:solidFill>
                  <a:srgbClr val="548ED4"/>
                </a:solidFill>
                <a:latin typeface="Arial"/>
                <a:cs typeface="Arial"/>
              </a:rPr>
              <a:t>INCEPTION</a:t>
            </a:r>
            <a:r>
              <a:rPr dirty="0" sz="1400" spc="-6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400" spc="-10" b="1">
                <a:solidFill>
                  <a:srgbClr val="548ED4"/>
                </a:solidFill>
                <a:latin typeface="Arial"/>
                <a:cs typeface="Arial"/>
              </a:rPr>
              <a:t>REPORT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endParaRPr sz="140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spcBef>
                <a:spcPts val="5"/>
              </a:spcBef>
              <a:buChar char="•"/>
              <a:tabLst>
                <a:tab pos="184150" algn="l"/>
              </a:tabLst>
            </a:pP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Project's</a:t>
            </a:r>
            <a:r>
              <a:rPr dirty="0" sz="14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scope</a:t>
            </a:r>
            <a:endParaRPr sz="140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buChar char="•"/>
              <a:tabLst>
                <a:tab pos="184150" algn="l"/>
              </a:tabLst>
            </a:pP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Overview of</a:t>
            </a:r>
            <a:r>
              <a:rPr dirty="0" sz="14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the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evolution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of</a:t>
            </a:r>
            <a:r>
              <a:rPr dirty="0" sz="14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SWSA-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gw</a:t>
            </a:r>
            <a:r>
              <a:rPr dirty="0" sz="14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of</a:t>
            </a:r>
            <a:r>
              <a:rPr dirty="0" sz="14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South</a:t>
            </a:r>
            <a:r>
              <a:rPr dirty="0" sz="1400" spc="-9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Africa</a:t>
            </a:r>
            <a:endParaRPr sz="140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buChar char="•"/>
              <a:tabLst>
                <a:tab pos="184150" algn="l"/>
              </a:tabLst>
            </a:pP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Stakeholder</a:t>
            </a:r>
            <a:r>
              <a:rPr dirty="0" sz="14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engagement</a:t>
            </a:r>
            <a:r>
              <a:rPr dirty="0" sz="1400" spc="-5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20">
                <a:solidFill>
                  <a:srgbClr val="17375E"/>
                </a:solidFill>
                <a:latin typeface="Arial"/>
                <a:cs typeface="Arial"/>
              </a:rPr>
              <a:t>plan</a:t>
            </a:r>
            <a:endParaRPr sz="140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buChar char="•"/>
              <a:tabLst>
                <a:tab pos="184150" algn="l"/>
              </a:tabLst>
            </a:pP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Capacity-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building</a:t>
            </a:r>
            <a:r>
              <a:rPr dirty="0" sz="1400" spc="-5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and</a:t>
            </a:r>
            <a:r>
              <a:rPr dirty="0" sz="14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mentorship</a:t>
            </a:r>
            <a:r>
              <a:rPr dirty="0" sz="1400" spc="-6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program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5190871" y="6264960"/>
            <a:ext cx="3524885" cy="1943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u="sng" sz="1100" spc="-1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4"/>
              </a:rPr>
              <a:t>https://www.dws.gov.za/wem/currentstudies/default.aspx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10" name="object 10" descr=""/>
          <p:cNvGrpSpPr/>
          <p:nvPr/>
        </p:nvGrpSpPr>
        <p:grpSpPr>
          <a:xfrm>
            <a:off x="5078666" y="1176337"/>
            <a:ext cx="3838575" cy="4758055"/>
            <a:chOff x="5078666" y="1176337"/>
            <a:chExt cx="3838575" cy="4758055"/>
          </a:xfrm>
        </p:grpSpPr>
        <p:pic>
          <p:nvPicPr>
            <p:cNvPr id="11" name="object 11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81904" y="1179449"/>
              <a:ext cx="1542796" cy="2160016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5080253" y="1177925"/>
              <a:ext cx="1546225" cy="2163445"/>
            </a:xfrm>
            <a:custGeom>
              <a:avLst/>
              <a:gdLst/>
              <a:ahLst/>
              <a:cxnLst/>
              <a:rect l="l" t="t" r="r" b="b"/>
              <a:pathLst>
                <a:path w="1546225" h="2163445">
                  <a:moveTo>
                    <a:pt x="0" y="2163191"/>
                  </a:moveTo>
                  <a:lnTo>
                    <a:pt x="1545971" y="2163191"/>
                  </a:lnTo>
                  <a:lnTo>
                    <a:pt x="1545971" y="0"/>
                  </a:lnTo>
                  <a:lnTo>
                    <a:pt x="0" y="0"/>
                  </a:lnTo>
                  <a:lnTo>
                    <a:pt x="0" y="2163191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45986" y="2364613"/>
              <a:ext cx="1488313" cy="2132330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6244462" y="2362961"/>
              <a:ext cx="1491615" cy="2135505"/>
            </a:xfrm>
            <a:custGeom>
              <a:avLst/>
              <a:gdLst/>
              <a:ahLst/>
              <a:cxnLst/>
              <a:rect l="l" t="t" r="r" b="b"/>
              <a:pathLst>
                <a:path w="1491615" h="2135504">
                  <a:moveTo>
                    <a:pt x="0" y="2135505"/>
                  </a:moveTo>
                  <a:lnTo>
                    <a:pt x="1491488" y="2135505"/>
                  </a:lnTo>
                  <a:lnTo>
                    <a:pt x="1491488" y="0"/>
                  </a:lnTo>
                  <a:lnTo>
                    <a:pt x="0" y="0"/>
                  </a:lnTo>
                  <a:lnTo>
                    <a:pt x="0" y="2135505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80096" y="3770693"/>
              <a:ext cx="1533905" cy="2160016"/>
            </a:xfrm>
            <a:prstGeom prst="rect">
              <a:avLst/>
            </a:prstGeom>
          </p:spPr>
        </p:pic>
        <p:sp>
          <p:nvSpPr>
            <p:cNvPr id="16" name="object 16" descr=""/>
            <p:cNvSpPr/>
            <p:nvPr/>
          </p:nvSpPr>
          <p:spPr>
            <a:xfrm>
              <a:off x="7378445" y="3769105"/>
              <a:ext cx="1537335" cy="2163445"/>
            </a:xfrm>
            <a:custGeom>
              <a:avLst/>
              <a:gdLst/>
              <a:ahLst/>
              <a:cxnLst/>
              <a:rect l="l" t="t" r="r" b="b"/>
              <a:pathLst>
                <a:path w="1537334" h="2163445">
                  <a:moveTo>
                    <a:pt x="0" y="2163191"/>
                  </a:moveTo>
                  <a:lnTo>
                    <a:pt x="1537207" y="2163191"/>
                  </a:lnTo>
                  <a:lnTo>
                    <a:pt x="1537207" y="0"/>
                  </a:lnTo>
                  <a:lnTo>
                    <a:pt x="0" y="0"/>
                  </a:lnTo>
                  <a:lnTo>
                    <a:pt x="0" y="2163191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 descr=""/>
          <p:cNvSpPr txBox="1"/>
          <p:nvPr/>
        </p:nvSpPr>
        <p:spPr>
          <a:xfrm>
            <a:off x="474370" y="3139567"/>
            <a:ext cx="5034915" cy="27419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spc="-10" b="1">
                <a:solidFill>
                  <a:srgbClr val="548ED4"/>
                </a:solidFill>
                <a:latin typeface="Arial"/>
                <a:cs typeface="Arial"/>
              </a:rPr>
              <a:t>GAP</a:t>
            </a:r>
            <a:r>
              <a:rPr dirty="0" sz="1400" spc="-9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400" spc="-20" b="1">
                <a:solidFill>
                  <a:srgbClr val="548ED4"/>
                </a:solidFill>
                <a:latin typeface="Arial"/>
                <a:cs typeface="Arial"/>
              </a:rPr>
              <a:t>ANALYSIS</a:t>
            </a:r>
            <a:r>
              <a:rPr dirty="0" sz="1400" spc="-10" b="1">
                <a:solidFill>
                  <a:srgbClr val="548ED4"/>
                </a:solidFill>
                <a:latin typeface="Arial"/>
                <a:cs typeface="Arial"/>
              </a:rPr>
              <a:t> REPORT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endParaRPr sz="140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spcBef>
                <a:spcPts val="5"/>
              </a:spcBef>
              <a:buChar char="•"/>
              <a:tabLst>
                <a:tab pos="184150" algn="l"/>
              </a:tabLst>
            </a:pP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Existing</a:t>
            </a:r>
            <a:r>
              <a:rPr dirty="0" sz="14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data</a:t>
            </a:r>
            <a:r>
              <a:rPr dirty="0" sz="1400" spc="-5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catalogue</a:t>
            </a:r>
            <a:endParaRPr sz="140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buChar char="•"/>
              <a:tabLst>
                <a:tab pos="184150" algn="l"/>
              </a:tabLst>
            </a:pP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Gap</a:t>
            </a:r>
            <a:r>
              <a:rPr dirty="0" sz="14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analysis</a:t>
            </a:r>
            <a:r>
              <a:rPr dirty="0" sz="14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and</a:t>
            </a:r>
            <a:r>
              <a:rPr dirty="0" sz="14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20">
                <a:solidFill>
                  <a:srgbClr val="17375E"/>
                </a:solidFill>
                <a:latin typeface="Arial"/>
                <a:cs typeface="Arial"/>
              </a:rPr>
              <a:t>Technical</a:t>
            </a:r>
            <a:r>
              <a:rPr dirty="0" sz="14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feasibility</a:t>
            </a:r>
            <a:r>
              <a:rPr dirty="0" sz="14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assessment</a:t>
            </a:r>
            <a:endParaRPr sz="140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buChar char="•"/>
              <a:tabLst>
                <a:tab pos="184150" algn="l"/>
              </a:tabLst>
            </a:pP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Recommendations</a:t>
            </a:r>
            <a:r>
              <a:rPr dirty="0" sz="14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on incorporating</a:t>
            </a:r>
            <a:r>
              <a:rPr dirty="0" sz="14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new</a:t>
            </a:r>
            <a:r>
              <a:rPr dirty="0" sz="1400" spc="-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20">
                <a:solidFill>
                  <a:srgbClr val="17375E"/>
                </a:solidFill>
                <a:latin typeface="Arial"/>
                <a:cs typeface="Arial"/>
              </a:rPr>
              <a:t>data</a:t>
            </a:r>
            <a:endParaRPr sz="140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buChar char="•"/>
              <a:tabLst>
                <a:tab pos="184150" algn="l"/>
              </a:tabLst>
            </a:pP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Recommendations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and strategic</a:t>
            </a:r>
            <a:r>
              <a:rPr dirty="0" sz="14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prioritization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285"/>
              </a:spcBef>
              <a:buClr>
                <a:srgbClr val="17375E"/>
              </a:buClr>
              <a:buFont typeface="Arial"/>
              <a:buChar char="•"/>
            </a:pPr>
            <a:endParaRPr sz="1400">
              <a:latin typeface="Arial"/>
              <a:cs typeface="Arial"/>
            </a:endParaRPr>
          </a:p>
          <a:p>
            <a:pPr marL="56515">
              <a:lnSpc>
                <a:spcPct val="100000"/>
              </a:lnSpc>
            </a:pPr>
            <a:r>
              <a:rPr dirty="0" sz="1400" spc="-30" b="1">
                <a:solidFill>
                  <a:srgbClr val="548ED4"/>
                </a:solidFill>
                <a:latin typeface="Arial"/>
                <a:cs typeface="Arial"/>
              </a:rPr>
              <a:t>STATUS</a:t>
            </a:r>
            <a:r>
              <a:rPr dirty="0" sz="1400" spc="-15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548ED4"/>
                </a:solidFill>
                <a:latin typeface="Arial"/>
                <a:cs typeface="Arial"/>
              </a:rPr>
              <a:t>QUO</a:t>
            </a:r>
            <a:r>
              <a:rPr dirty="0" sz="1400" spc="-65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400" spc="-10" b="1">
                <a:solidFill>
                  <a:srgbClr val="548ED4"/>
                </a:solidFill>
                <a:latin typeface="Arial"/>
                <a:cs typeface="Arial"/>
              </a:rPr>
              <a:t>REPORT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5"/>
              </a:spcBef>
            </a:pPr>
            <a:endParaRPr sz="1400">
              <a:latin typeface="Arial"/>
              <a:cs typeface="Arial"/>
            </a:endParaRPr>
          </a:p>
          <a:p>
            <a:pPr marL="236854" indent="-180340">
              <a:lnSpc>
                <a:spcPct val="100000"/>
              </a:lnSpc>
              <a:buChar char="•"/>
              <a:tabLst>
                <a:tab pos="236854" algn="l"/>
              </a:tabLst>
            </a:pP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Motivation</a:t>
            </a:r>
            <a:r>
              <a:rPr dirty="0" sz="1400" spc="-5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and</a:t>
            </a:r>
            <a:r>
              <a:rPr dirty="0" sz="14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legislative</a:t>
            </a:r>
            <a:r>
              <a:rPr dirty="0" sz="14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context</a:t>
            </a:r>
            <a:endParaRPr sz="1400">
              <a:latin typeface="Arial"/>
              <a:cs typeface="Arial"/>
            </a:endParaRPr>
          </a:p>
          <a:p>
            <a:pPr marL="236854" indent="-180340">
              <a:lnSpc>
                <a:spcPct val="100000"/>
              </a:lnSpc>
              <a:buChar char="•"/>
              <a:tabLst>
                <a:tab pos="236854" algn="l"/>
              </a:tabLst>
            </a:pP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Assessment</a:t>
            </a:r>
            <a:r>
              <a:rPr dirty="0" sz="14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of</a:t>
            </a:r>
            <a:r>
              <a:rPr dirty="0" sz="14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the</a:t>
            </a:r>
            <a:r>
              <a:rPr dirty="0" sz="14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current</a:t>
            </a:r>
            <a:r>
              <a:rPr dirty="0" sz="14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status</a:t>
            </a:r>
            <a:r>
              <a:rPr dirty="0" sz="14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of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the</a:t>
            </a:r>
            <a:r>
              <a:rPr dirty="0" sz="14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37</a:t>
            </a:r>
            <a:r>
              <a:rPr dirty="0" sz="14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current</a:t>
            </a:r>
            <a:r>
              <a:rPr dirty="0" sz="14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SWSA-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gw</a:t>
            </a:r>
            <a:endParaRPr sz="1400">
              <a:latin typeface="Arial"/>
              <a:cs typeface="Arial"/>
            </a:endParaRPr>
          </a:p>
          <a:p>
            <a:pPr marL="236854" indent="-180340">
              <a:lnSpc>
                <a:spcPct val="100000"/>
              </a:lnSpc>
              <a:buChar char="•"/>
              <a:tabLst>
                <a:tab pos="236854" algn="l"/>
              </a:tabLst>
            </a:pP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Maps,</a:t>
            </a:r>
            <a:r>
              <a:rPr dirty="0" sz="14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tables</a:t>
            </a:r>
            <a:r>
              <a:rPr dirty="0" sz="14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&amp;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charts</a:t>
            </a:r>
            <a:r>
              <a:rPr dirty="0" sz="14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to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support</a:t>
            </a:r>
            <a:r>
              <a:rPr dirty="0" sz="14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findings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9144000" cy="847725"/>
            <a:chOff x="0" y="0"/>
            <a:chExt cx="9144000" cy="84772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847674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380" y="109728"/>
              <a:ext cx="8413242" cy="454913"/>
            </a:xfrm>
            <a:prstGeom prst="rect">
              <a:avLst/>
            </a:prstGeom>
          </p:spPr>
        </p:pic>
      </p:grpSp>
      <p:graphicFrame>
        <p:nvGraphicFramePr>
          <p:cNvPr id="5" name="object 5" descr=""/>
          <p:cNvGraphicFramePr>
            <a:graphicFrameLocks noGrp="1"/>
          </p:cNvGraphicFramePr>
          <p:nvPr/>
        </p:nvGraphicFramePr>
        <p:xfrm>
          <a:off x="567690" y="1118933"/>
          <a:ext cx="8084820" cy="51403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03040"/>
                <a:gridCol w="4003040"/>
              </a:tblGrid>
              <a:tr h="370205">
                <a:tc>
                  <a:txBody>
                    <a:bodyPr/>
                    <a:lstStyle/>
                    <a:p>
                      <a:pPr marL="800100"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r>
                        <a:rPr dirty="0" sz="1600" spc="-3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WATER</a:t>
                      </a:r>
                      <a:r>
                        <a:rPr dirty="0" sz="1600" spc="-1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SOURCE</a:t>
                      </a:r>
                      <a:r>
                        <a:rPr dirty="0" sz="1600" spc="-5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(AREA)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58419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r>
                        <a:rPr dirty="0" sz="16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STRATEGIC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58419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</a:tr>
              <a:tr h="47701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05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377190" indent="-285750">
                        <a:lnSpc>
                          <a:spcPct val="100000"/>
                        </a:lnSpc>
                        <a:buFont typeface="Wingdings"/>
                        <a:buChar char=""/>
                        <a:tabLst>
                          <a:tab pos="377190" algn="l"/>
                        </a:tabLst>
                      </a:pPr>
                      <a:r>
                        <a:rPr dirty="0" u="sng" sz="1600" b="1">
                          <a:solidFill>
                            <a:srgbClr val="17375E"/>
                          </a:solidFill>
                          <a:uFill>
                            <a:solidFill>
                              <a:srgbClr val="17375E"/>
                            </a:solidFill>
                          </a:uFill>
                          <a:latin typeface="Arial"/>
                          <a:cs typeface="Arial"/>
                        </a:rPr>
                        <a:t>Google</a:t>
                      </a:r>
                      <a:r>
                        <a:rPr dirty="0" u="sng" sz="1600" spc="-50" b="1">
                          <a:solidFill>
                            <a:srgbClr val="17375E"/>
                          </a:solidFill>
                          <a:uFill>
                            <a:solidFill>
                              <a:srgbClr val="17375E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r>
                        <a:rPr dirty="0" u="sng" sz="1600" spc="-10" b="1">
                          <a:solidFill>
                            <a:srgbClr val="17375E"/>
                          </a:solidFill>
                          <a:uFill>
                            <a:solidFill>
                              <a:srgbClr val="17375E"/>
                            </a:solidFill>
                          </a:uFill>
                          <a:latin typeface="Arial"/>
                          <a:cs typeface="Arial"/>
                        </a:rPr>
                        <a:t>search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lvl="1" marL="450850" marR="221615" indent="-285115">
                        <a:lnSpc>
                          <a:spcPct val="100000"/>
                        </a:lnSpc>
                        <a:spcBef>
                          <a:spcPts val="600"/>
                        </a:spcBef>
                        <a:buFont typeface="Courier New"/>
                        <a:buChar char="o"/>
                        <a:tabLst>
                          <a:tab pos="450850" algn="l"/>
                        </a:tabLst>
                      </a:pPr>
                      <a:r>
                        <a:rPr dirty="0" u="sng" sz="1600" b="1">
                          <a:solidFill>
                            <a:srgbClr val="548ED4"/>
                          </a:solidFill>
                          <a:uFill>
                            <a:solidFill>
                              <a:srgbClr val="548ED4"/>
                            </a:solidFill>
                          </a:uFill>
                          <a:latin typeface="Arial"/>
                          <a:cs typeface="Arial"/>
                        </a:rPr>
                        <a:t>Water</a:t>
                      </a:r>
                      <a:r>
                        <a:rPr dirty="0" u="sng" sz="1600" spc="-40" b="1">
                          <a:solidFill>
                            <a:srgbClr val="548ED4"/>
                          </a:solidFill>
                          <a:uFill>
                            <a:solidFill>
                              <a:srgbClr val="548ED4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r>
                        <a:rPr dirty="0" u="sng" sz="1600" b="1">
                          <a:solidFill>
                            <a:srgbClr val="548ED4"/>
                          </a:solidFill>
                          <a:uFill>
                            <a:solidFill>
                              <a:srgbClr val="548ED4"/>
                            </a:solidFill>
                          </a:uFill>
                          <a:latin typeface="Arial"/>
                          <a:cs typeface="Arial"/>
                        </a:rPr>
                        <a:t>sources</a:t>
                      </a:r>
                      <a:r>
                        <a:rPr dirty="0" u="sng" sz="1600" spc="-35" b="1">
                          <a:solidFill>
                            <a:srgbClr val="548ED4"/>
                          </a:solidFill>
                          <a:uFill>
                            <a:solidFill>
                              <a:srgbClr val="548ED4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refer</a:t>
                      </a:r>
                      <a:r>
                        <a:rPr dirty="0" sz="16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to</a:t>
                      </a:r>
                      <a:r>
                        <a:rPr dirty="0" sz="1600" spc="-4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the</a:t>
                      </a:r>
                      <a:r>
                        <a:rPr dirty="0" sz="1600" spc="-4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origins </a:t>
                      </a:r>
                      <a:r>
                        <a:rPr dirty="0" sz="16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from</a:t>
                      </a:r>
                      <a:r>
                        <a:rPr dirty="0" sz="1600" spc="-1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which</a:t>
                      </a:r>
                      <a:r>
                        <a:rPr dirty="0" sz="1600" spc="-4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water</a:t>
                      </a:r>
                      <a:r>
                        <a:rPr dirty="0" sz="1600" spc="-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is</a:t>
                      </a:r>
                      <a:r>
                        <a:rPr dirty="0" sz="1600" spc="-4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obtained</a:t>
                      </a:r>
                      <a:r>
                        <a:rPr dirty="0" sz="1600" spc="-4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for </a:t>
                      </a:r>
                      <a:r>
                        <a:rPr dirty="0" sz="16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various</a:t>
                      </a:r>
                      <a:r>
                        <a:rPr dirty="0" sz="1600" spc="-4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uses,</a:t>
                      </a:r>
                      <a:r>
                        <a:rPr dirty="0" sz="1600" spc="-4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including</a:t>
                      </a:r>
                      <a:r>
                        <a:rPr dirty="0" sz="1600" spc="-7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drinking, </a:t>
                      </a:r>
                      <a:r>
                        <a:rPr dirty="0" sz="16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irrigation,</a:t>
                      </a:r>
                      <a:r>
                        <a:rPr dirty="0" sz="1600" spc="-3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and</a:t>
                      </a:r>
                      <a:r>
                        <a:rPr dirty="0" sz="16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other</a:t>
                      </a:r>
                      <a:r>
                        <a:rPr dirty="0" sz="1600" spc="-3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human</a:t>
                      </a:r>
                      <a:r>
                        <a:rPr dirty="0" sz="16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activities.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lvl="1" marL="450850" marR="163195" indent="-285115">
                        <a:lnSpc>
                          <a:spcPct val="100000"/>
                        </a:lnSpc>
                        <a:spcBef>
                          <a:spcPts val="600"/>
                        </a:spcBef>
                        <a:buFont typeface="Courier New"/>
                        <a:buChar char="o"/>
                        <a:tabLst>
                          <a:tab pos="450850" algn="l"/>
                        </a:tabLst>
                      </a:pPr>
                      <a:r>
                        <a:rPr dirty="0" sz="16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600" spc="-10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u="sng" sz="1600" b="1">
                          <a:solidFill>
                            <a:srgbClr val="548ED4"/>
                          </a:solidFill>
                          <a:uFill>
                            <a:solidFill>
                              <a:srgbClr val="548ED4"/>
                            </a:solidFill>
                          </a:uFill>
                          <a:latin typeface="Arial"/>
                          <a:cs typeface="Arial"/>
                        </a:rPr>
                        <a:t>water</a:t>
                      </a:r>
                      <a:r>
                        <a:rPr dirty="0" u="sng" sz="1600" spc="-50" b="1">
                          <a:solidFill>
                            <a:srgbClr val="548ED4"/>
                          </a:solidFill>
                          <a:uFill>
                            <a:solidFill>
                              <a:srgbClr val="548ED4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r>
                        <a:rPr dirty="0" u="sng" sz="1600" b="1">
                          <a:solidFill>
                            <a:srgbClr val="548ED4"/>
                          </a:solidFill>
                          <a:uFill>
                            <a:solidFill>
                              <a:srgbClr val="548ED4"/>
                            </a:solidFill>
                          </a:uFill>
                          <a:latin typeface="Arial"/>
                          <a:cs typeface="Arial"/>
                        </a:rPr>
                        <a:t>source</a:t>
                      </a:r>
                      <a:r>
                        <a:rPr dirty="0" u="sng" sz="1600" spc="-10" b="1">
                          <a:solidFill>
                            <a:srgbClr val="548ED4"/>
                          </a:solidFill>
                          <a:uFill>
                            <a:solidFill>
                              <a:srgbClr val="548ED4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refers to</a:t>
                      </a:r>
                      <a:r>
                        <a:rPr dirty="0" sz="1600" spc="-1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any</a:t>
                      </a:r>
                      <a:r>
                        <a:rPr dirty="0" sz="1600" spc="-2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location </a:t>
                      </a:r>
                      <a:r>
                        <a:rPr dirty="0" sz="16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or</a:t>
                      </a:r>
                      <a:r>
                        <a:rPr dirty="0" sz="1600" spc="-3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body</a:t>
                      </a:r>
                      <a:r>
                        <a:rPr dirty="0" sz="1600" spc="-3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dirty="0" sz="1600" spc="-2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water</a:t>
                      </a:r>
                      <a:r>
                        <a:rPr dirty="0" sz="1600" spc="-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where</a:t>
                      </a:r>
                      <a:r>
                        <a:rPr dirty="0" sz="1600" spc="-2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water </a:t>
                      </a:r>
                      <a:r>
                        <a:rPr dirty="0" sz="16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originates</a:t>
                      </a:r>
                      <a:r>
                        <a:rPr dirty="0" sz="1600" spc="-25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or</a:t>
                      </a:r>
                      <a:r>
                        <a:rPr dirty="0" sz="1600" spc="-4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is</a:t>
                      </a:r>
                      <a:r>
                        <a:rPr dirty="0" sz="1600" spc="-5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available for</a:t>
                      </a:r>
                      <a:r>
                        <a:rPr dirty="0" sz="1600" spc="-45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2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use</a:t>
                      </a:r>
                      <a:r>
                        <a:rPr dirty="0" sz="1600" spc="-20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.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lvl="1" marL="450850" marR="271145" indent="-285115">
                        <a:lnSpc>
                          <a:spcPct val="100000"/>
                        </a:lnSpc>
                        <a:spcBef>
                          <a:spcPts val="600"/>
                        </a:spcBef>
                        <a:buFont typeface="Courier New"/>
                        <a:buChar char="o"/>
                        <a:tabLst>
                          <a:tab pos="450850" algn="l"/>
                        </a:tabLst>
                      </a:pPr>
                      <a:r>
                        <a:rPr dirty="0" u="sng" sz="1600" b="1">
                          <a:solidFill>
                            <a:srgbClr val="548ED4"/>
                          </a:solidFill>
                          <a:uFill>
                            <a:solidFill>
                              <a:srgbClr val="548ED4"/>
                            </a:solidFill>
                          </a:uFill>
                          <a:latin typeface="Arial"/>
                          <a:cs typeface="Arial"/>
                        </a:rPr>
                        <a:t>Water</a:t>
                      </a:r>
                      <a:r>
                        <a:rPr dirty="0" u="sng" sz="1600" spc="-50" b="1">
                          <a:solidFill>
                            <a:srgbClr val="548ED4"/>
                          </a:solidFill>
                          <a:uFill>
                            <a:solidFill>
                              <a:srgbClr val="548ED4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r>
                        <a:rPr dirty="0" u="sng" sz="1600" b="1">
                          <a:solidFill>
                            <a:srgbClr val="548ED4"/>
                          </a:solidFill>
                          <a:uFill>
                            <a:solidFill>
                              <a:srgbClr val="548ED4"/>
                            </a:solidFill>
                          </a:uFill>
                          <a:latin typeface="Arial"/>
                          <a:cs typeface="Arial"/>
                        </a:rPr>
                        <a:t>source</a:t>
                      </a:r>
                      <a:r>
                        <a:rPr dirty="0" u="sng" sz="1600" spc="-45" b="1">
                          <a:solidFill>
                            <a:srgbClr val="548ED4"/>
                          </a:solidFill>
                          <a:uFill>
                            <a:solidFill>
                              <a:srgbClr val="548ED4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r>
                        <a:rPr dirty="0" u="sng" sz="1600" b="1">
                          <a:solidFill>
                            <a:srgbClr val="548ED4"/>
                          </a:solidFill>
                          <a:uFill>
                            <a:solidFill>
                              <a:srgbClr val="548ED4"/>
                            </a:solidFill>
                          </a:uFill>
                          <a:latin typeface="Arial"/>
                          <a:cs typeface="Arial"/>
                        </a:rPr>
                        <a:t>areas</a:t>
                      </a:r>
                      <a:r>
                        <a:rPr dirty="0" u="sng" sz="1600" spc="-40" b="1">
                          <a:solidFill>
                            <a:srgbClr val="548ED4"/>
                          </a:solidFill>
                          <a:uFill>
                            <a:solidFill>
                              <a:srgbClr val="548ED4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are</a:t>
                      </a:r>
                      <a:r>
                        <a:rPr dirty="0" sz="1600" spc="-5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defined</a:t>
                      </a:r>
                      <a:r>
                        <a:rPr dirty="0" sz="1600" spc="-6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by </a:t>
                      </a:r>
                      <a:r>
                        <a:rPr dirty="0" sz="16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their</a:t>
                      </a:r>
                      <a:r>
                        <a:rPr dirty="0" sz="16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ability</a:t>
                      </a:r>
                      <a:r>
                        <a:rPr dirty="0" sz="1600" spc="-4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to</a:t>
                      </a:r>
                      <a:r>
                        <a:rPr dirty="0" sz="16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produce</a:t>
                      </a:r>
                      <a:r>
                        <a:rPr dirty="0" sz="1600" spc="-1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significant </a:t>
                      </a:r>
                      <a:r>
                        <a:rPr dirty="0" sz="16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volumes</a:t>
                      </a:r>
                      <a:r>
                        <a:rPr dirty="0" sz="1600" spc="-3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dirty="0" sz="1600" spc="-2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water</a:t>
                      </a:r>
                      <a:r>
                        <a:rPr dirty="0" sz="1600" spc="-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per</a:t>
                      </a:r>
                      <a:r>
                        <a:rPr dirty="0" sz="16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unit</a:t>
                      </a:r>
                      <a:r>
                        <a:rPr dirty="0" sz="1600" spc="-3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area, </a:t>
                      </a:r>
                      <a:r>
                        <a:rPr dirty="0" sz="16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contributing</a:t>
                      </a:r>
                      <a:r>
                        <a:rPr dirty="0" sz="1600" spc="-4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disproportionately</a:t>
                      </a:r>
                      <a:r>
                        <a:rPr dirty="0" sz="1600" spc="-4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to</a:t>
                      </a:r>
                      <a:r>
                        <a:rPr dirty="0" sz="1600" spc="-3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the </a:t>
                      </a:r>
                      <a:r>
                        <a:rPr dirty="0" sz="16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overall</a:t>
                      </a:r>
                      <a:r>
                        <a:rPr dirty="0" sz="1600" spc="-3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water</a:t>
                      </a:r>
                      <a:r>
                        <a:rPr dirty="0" sz="1600" spc="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supply</a:t>
                      </a:r>
                      <a:r>
                        <a:rPr dirty="0" sz="1600" spc="-3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dirty="0" sz="1600" spc="-1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6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region.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lvl="1">
                        <a:lnSpc>
                          <a:spcPct val="100000"/>
                        </a:lnSpc>
                        <a:spcBef>
                          <a:spcPts val="1285"/>
                        </a:spcBef>
                        <a:buFont typeface="Courier New"/>
                        <a:buChar char="o"/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377190" indent="-285750">
                        <a:lnSpc>
                          <a:spcPct val="100000"/>
                        </a:lnSpc>
                        <a:buFont typeface="Wingdings"/>
                        <a:buChar char=""/>
                        <a:tabLst>
                          <a:tab pos="377190" algn="l"/>
                        </a:tabLst>
                      </a:pPr>
                      <a:r>
                        <a:rPr dirty="0" sz="160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Not</a:t>
                      </a:r>
                      <a:r>
                        <a:rPr dirty="0" sz="1600" spc="-2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defined in</a:t>
                      </a:r>
                      <a:r>
                        <a:rPr dirty="0" sz="1600" spc="-25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2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NWA</a:t>
                      </a:r>
                      <a:r>
                        <a:rPr dirty="0" sz="1600" spc="-85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or</a:t>
                      </a:r>
                      <a:r>
                        <a:rPr dirty="0" sz="1600" spc="-2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1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regulations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12763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05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377825" indent="-285750">
                        <a:lnSpc>
                          <a:spcPct val="100000"/>
                        </a:lnSpc>
                        <a:buFont typeface="Wingdings"/>
                        <a:buChar char=""/>
                        <a:tabLst>
                          <a:tab pos="377825" algn="l"/>
                        </a:tabLst>
                      </a:pPr>
                      <a:r>
                        <a:rPr dirty="0" u="sng" sz="1600" b="1">
                          <a:solidFill>
                            <a:srgbClr val="17375E"/>
                          </a:solidFill>
                          <a:uFill>
                            <a:solidFill>
                              <a:srgbClr val="17375E"/>
                            </a:solidFill>
                          </a:uFill>
                          <a:latin typeface="Arial"/>
                          <a:cs typeface="Arial"/>
                        </a:rPr>
                        <a:t>Vision</a:t>
                      </a:r>
                      <a:r>
                        <a:rPr dirty="0" u="sng" sz="1600" spc="-30" b="1">
                          <a:solidFill>
                            <a:srgbClr val="17375E"/>
                          </a:solidFill>
                          <a:uFill>
                            <a:solidFill>
                              <a:srgbClr val="17375E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r>
                        <a:rPr dirty="0" u="sng" sz="1600" b="1">
                          <a:solidFill>
                            <a:srgbClr val="17375E"/>
                          </a:solidFill>
                          <a:uFill>
                            <a:solidFill>
                              <a:srgbClr val="17375E"/>
                            </a:solidFill>
                          </a:uFill>
                          <a:latin typeface="Arial"/>
                          <a:cs typeface="Arial"/>
                        </a:rPr>
                        <a:t>of</a:t>
                      </a:r>
                      <a:r>
                        <a:rPr dirty="0" u="sng" sz="1600" spc="-15" b="1">
                          <a:solidFill>
                            <a:srgbClr val="17375E"/>
                          </a:solidFill>
                          <a:uFill>
                            <a:solidFill>
                              <a:srgbClr val="17375E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r>
                        <a:rPr dirty="0" u="sng" sz="1600" b="1">
                          <a:solidFill>
                            <a:srgbClr val="17375E"/>
                          </a:solidFill>
                          <a:uFill>
                            <a:solidFill>
                              <a:srgbClr val="17375E"/>
                            </a:solidFill>
                          </a:uFill>
                          <a:latin typeface="Arial"/>
                          <a:cs typeface="Arial"/>
                        </a:rPr>
                        <a:t>the</a:t>
                      </a:r>
                      <a:r>
                        <a:rPr dirty="0" u="sng" sz="1600" spc="-25" b="1">
                          <a:solidFill>
                            <a:srgbClr val="17375E"/>
                          </a:solidFill>
                          <a:uFill>
                            <a:solidFill>
                              <a:srgbClr val="17375E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r>
                        <a:rPr dirty="0" u="sng" sz="1600" b="1">
                          <a:solidFill>
                            <a:srgbClr val="17375E"/>
                          </a:solidFill>
                          <a:uFill>
                            <a:solidFill>
                              <a:srgbClr val="17375E"/>
                            </a:solidFill>
                          </a:uFill>
                          <a:latin typeface="Arial"/>
                          <a:cs typeface="Arial"/>
                        </a:rPr>
                        <a:t>NWRS</a:t>
                      </a:r>
                      <a:r>
                        <a:rPr dirty="0" u="sng" sz="1600" spc="-35" b="1">
                          <a:solidFill>
                            <a:srgbClr val="17375E"/>
                          </a:solidFill>
                          <a:uFill>
                            <a:solidFill>
                              <a:srgbClr val="17375E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r>
                        <a:rPr dirty="0" u="sng" sz="1600" b="1">
                          <a:solidFill>
                            <a:srgbClr val="17375E"/>
                          </a:solidFill>
                          <a:uFill>
                            <a:solidFill>
                              <a:srgbClr val="17375E"/>
                            </a:solidFill>
                          </a:uFill>
                          <a:latin typeface="Arial"/>
                          <a:cs typeface="Arial"/>
                        </a:rPr>
                        <a:t>III</a:t>
                      </a:r>
                      <a:r>
                        <a:rPr dirty="0" u="sng" sz="1600" spc="-10" b="1">
                          <a:solidFill>
                            <a:srgbClr val="17375E"/>
                          </a:solidFill>
                          <a:uFill>
                            <a:solidFill>
                              <a:srgbClr val="17375E"/>
                            </a:solidFill>
                          </a:uFill>
                          <a:latin typeface="Arial"/>
                          <a:cs typeface="Arial"/>
                        </a:rPr>
                        <a:t> (2013):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280"/>
                        </a:spcBef>
                        <a:buClr>
                          <a:srgbClr val="17375E"/>
                        </a:buClr>
                        <a:buFont typeface="Wingdings"/>
                        <a:buChar char=""/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377190" marR="104139" indent="-285750">
                        <a:lnSpc>
                          <a:spcPct val="100000"/>
                        </a:lnSpc>
                        <a:buFont typeface="Wingdings"/>
                        <a:buChar char=""/>
                        <a:tabLst>
                          <a:tab pos="378460" algn="l"/>
                        </a:tabLst>
                      </a:pPr>
                      <a:r>
                        <a:rPr dirty="0" sz="16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“The</a:t>
                      </a:r>
                      <a:r>
                        <a:rPr dirty="0" sz="1600" spc="-4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protection</a:t>
                      </a:r>
                      <a:r>
                        <a:rPr dirty="0" sz="1600" spc="-4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and</a:t>
                      </a:r>
                      <a:r>
                        <a:rPr dirty="0" sz="1600" spc="-4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management</a:t>
                      </a:r>
                      <a:r>
                        <a:rPr dirty="0" sz="1600" spc="-3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of </a:t>
                      </a:r>
                      <a:r>
                        <a:rPr dirty="0" sz="16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dirty="0" sz="16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water</a:t>
                      </a:r>
                      <a:r>
                        <a:rPr dirty="0" sz="16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resources</a:t>
                      </a:r>
                      <a:r>
                        <a:rPr dirty="0" sz="1600" spc="-3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to</a:t>
                      </a:r>
                      <a:r>
                        <a:rPr dirty="0" sz="1600" spc="-3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enable</a:t>
                      </a:r>
                      <a:r>
                        <a:rPr dirty="0" sz="1600" spc="-4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equitable </a:t>
                      </a:r>
                      <a:r>
                        <a:rPr dirty="0" sz="16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dirty="0" sz="16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and</a:t>
                      </a:r>
                      <a:r>
                        <a:rPr dirty="0" sz="16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sustainable</a:t>
                      </a:r>
                      <a:r>
                        <a:rPr dirty="0" sz="1600" spc="-3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access</a:t>
                      </a:r>
                      <a:r>
                        <a:rPr dirty="0" sz="16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to</a:t>
                      </a:r>
                      <a:r>
                        <a:rPr dirty="0" sz="1600" spc="-1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water</a:t>
                      </a:r>
                      <a:r>
                        <a:rPr dirty="0" sz="1600" spc="-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dirty="0" sz="16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dirty="0" sz="16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sanitation</a:t>
                      </a:r>
                      <a:r>
                        <a:rPr dirty="0" sz="1600" spc="-5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services</a:t>
                      </a:r>
                      <a:r>
                        <a:rPr dirty="0" sz="1600" spc="-4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in</a:t>
                      </a:r>
                      <a:r>
                        <a:rPr dirty="0" sz="1600" spc="-4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support</a:t>
                      </a:r>
                      <a:r>
                        <a:rPr dirty="0" sz="1600" spc="-3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dirty="0" sz="16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1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socio- </a:t>
                      </a:r>
                      <a:r>
                        <a:rPr dirty="0" sz="1600" spc="-1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dirty="0" sz="16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economic</a:t>
                      </a:r>
                      <a:r>
                        <a:rPr dirty="0" sz="1600" spc="-5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growth</a:t>
                      </a:r>
                      <a:r>
                        <a:rPr dirty="0" sz="16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600" spc="-7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development</a:t>
                      </a:r>
                      <a:r>
                        <a:rPr dirty="0" sz="1600" spc="-7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dirty="0" sz="16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dirty="0" sz="16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sustained</a:t>
                      </a:r>
                      <a:r>
                        <a:rPr dirty="0" sz="1600" spc="-85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ecosystem</a:t>
                      </a:r>
                      <a:r>
                        <a:rPr dirty="0" sz="1600" spc="-55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functioning</a:t>
                      </a:r>
                      <a:r>
                        <a:rPr dirty="0" sz="1600" spc="-5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for </a:t>
                      </a:r>
                      <a:r>
                        <a:rPr dirty="0" sz="16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dirty="0" sz="16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the</a:t>
                      </a:r>
                      <a:r>
                        <a:rPr dirty="0" sz="16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1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well-</a:t>
                      </a:r>
                      <a:r>
                        <a:rPr dirty="0" sz="16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being</a:t>
                      </a:r>
                      <a:r>
                        <a:rPr dirty="0" sz="1600" spc="-15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dirty="0" sz="1600" spc="-2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current</a:t>
                      </a:r>
                      <a:r>
                        <a:rPr dirty="0" sz="1600" spc="-5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and</a:t>
                      </a:r>
                      <a:r>
                        <a:rPr dirty="0" sz="1600" spc="-2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1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future 	generations</a:t>
                      </a:r>
                      <a:r>
                        <a:rPr dirty="0" sz="16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.”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5"/>
                        </a:spcBef>
                        <a:buClr>
                          <a:srgbClr val="17375E"/>
                        </a:buClr>
                        <a:buFont typeface="Wingdings"/>
                        <a:buChar char=""/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377825" indent="-285750">
                        <a:lnSpc>
                          <a:spcPct val="100000"/>
                        </a:lnSpc>
                        <a:buFont typeface="Wingdings"/>
                        <a:buChar char=""/>
                        <a:tabLst>
                          <a:tab pos="377825" algn="l"/>
                        </a:tabLst>
                      </a:pPr>
                      <a:r>
                        <a:rPr dirty="0" sz="160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Water</a:t>
                      </a:r>
                      <a:r>
                        <a:rPr dirty="0" sz="1600" spc="-55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Security</a:t>
                      </a:r>
                      <a:r>
                        <a:rPr dirty="0" sz="1600" spc="-45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&amp;</a:t>
                      </a:r>
                      <a:r>
                        <a:rPr dirty="0" sz="1600" spc="-65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1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Sustainability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12763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7" name="object 7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dirty="0" spc="-25"/>
              <a:t>51</a:t>
            </a:fld>
          </a:p>
        </p:txBody>
      </p:sp>
      <p:sp>
        <p:nvSpPr>
          <p:cNvPr id="6" name="object 6" descr=""/>
          <p:cNvSpPr txBox="1"/>
          <p:nvPr/>
        </p:nvSpPr>
        <p:spPr>
          <a:xfrm>
            <a:off x="487781" y="158623"/>
            <a:ext cx="8168640" cy="76517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REFINEMENT</a:t>
            </a:r>
            <a:r>
              <a:rPr dirty="0" sz="16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STRATEGIC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 GROUNDWATER</a:t>
            </a:r>
            <a:r>
              <a:rPr dirty="0" sz="1600" spc="-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SOURCE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AREAS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SOUTH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AFRICA</a:t>
            </a:r>
            <a:endParaRPr sz="1600">
              <a:latin typeface="Arial"/>
              <a:cs typeface="Arial"/>
            </a:endParaRPr>
          </a:p>
          <a:p>
            <a:pPr algn="ctr" marL="4445">
              <a:lnSpc>
                <a:spcPct val="100000"/>
              </a:lnSpc>
              <a:spcBef>
                <a:spcPts val="1745"/>
              </a:spcBef>
            </a:pPr>
            <a:r>
              <a:rPr dirty="0" sz="1800" b="1">
                <a:solidFill>
                  <a:srgbClr val="17375E"/>
                </a:solidFill>
                <a:latin typeface="Arial"/>
                <a:cs typeface="Arial"/>
              </a:rPr>
              <a:t>DEFINITION</a:t>
            </a:r>
            <a:r>
              <a:rPr dirty="0" sz="1800" spc="-7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17375E"/>
                </a:solidFill>
                <a:latin typeface="Arial"/>
                <a:cs typeface="Arial"/>
              </a:rPr>
              <a:t>OF</a:t>
            </a:r>
            <a:r>
              <a:rPr dirty="0" sz="1800" spc="-6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 spc="-20" b="1">
                <a:solidFill>
                  <a:srgbClr val="17375E"/>
                </a:solidFill>
                <a:latin typeface="Arial"/>
                <a:cs typeface="Arial"/>
              </a:rPr>
              <a:t>SWSA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9144000" cy="847725"/>
            <a:chOff x="0" y="0"/>
            <a:chExt cx="9144000" cy="84772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6014" y="306324"/>
              <a:ext cx="5646940" cy="103886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3999" cy="847674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3380" y="109728"/>
              <a:ext cx="8413242" cy="454913"/>
            </a:xfrm>
            <a:prstGeom prst="rect">
              <a:avLst/>
            </a:prstGeom>
          </p:spPr>
        </p:pic>
      </p:grpSp>
      <p:graphicFrame>
        <p:nvGraphicFramePr>
          <p:cNvPr id="6" name="object 6" descr=""/>
          <p:cNvGraphicFramePr>
            <a:graphicFrameLocks noGrp="1"/>
          </p:cNvGraphicFramePr>
          <p:nvPr/>
        </p:nvGraphicFramePr>
        <p:xfrm>
          <a:off x="494106" y="959675"/>
          <a:ext cx="8232140" cy="53447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17345"/>
                <a:gridCol w="6536055"/>
              </a:tblGrid>
              <a:tr h="154305">
                <a:tc>
                  <a:txBody>
                    <a:bodyPr/>
                    <a:lstStyle/>
                    <a:p>
                      <a:pPr algn="ctr">
                        <a:lnSpc>
                          <a:spcPts val="1115"/>
                        </a:lnSpc>
                      </a:pPr>
                      <a:r>
                        <a:rPr dirty="0" sz="10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Country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15"/>
                        </a:lnSpc>
                      </a:pPr>
                      <a:r>
                        <a:rPr dirty="0" sz="10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Key</a:t>
                      </a:r>
                      <a:r>
                        <a:rPr dirty="0" sz="1000" spc="-3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Insights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</a:tr>
              <a:tr h="4845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000" spc="-1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Namibia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778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0" indent="-170815">
                        <a:lnSpc>
                          <a:spcPts val="1190"/>
                        </a:lnSpc>
                        <a:buAutoNum type="arabicPeriod"/>
                        <a:tabLst>
                          <a:tab pos="355600" algn="l"/>
                        </a:tabLst>
                      </a:pP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Water</a:t>
                      </a:r>
                      <a:r>
                        <a:rPr dirty="0" sz="1000" spc="-6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Protection</a:t>
                      </a:r>
                      <a:r>
                        <a:rPr dirty="0" sz="1000" spc="-3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Areas</a:t>
                      </a:r>
                      <a:r>
                        <a:rPr dirty="0" sz="1000" spc="-4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are</a:t>
                      </a:r>
                      <a:r>
                        <a:rPr dirty="0" sz="1000" spc="-3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legally</a:t>
                      </a:r>
                      <a:r>
                        <a:rPr dirty="0" sz="1000" spc="-1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declared</a:t>
                      </a:r>
                      <a:r>
                        <a:rPr dirty="0" sz="1000" spc="-3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under</a:t>
                      </a:r>
                      <a:r>
                        <a:rPr dirty="0" sz="1000" spc="-4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2013</a:t>
                      </a:r>
                      <a:r>
                        <a:rPr dirty="0" sz="1000" spc="-4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Water</a:t>
                      </a:r>
                      <a:r>
                        <a:rPr dirty="0" sz="1000" spc="-6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Act,</a:t>
                      </a:r>
                      <a:r>
                        <a:rPr dirty="0" sz="1000" spc="-3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where</a:t>
                      </a:r>
                      <a:r>
                        <a:rPr dirty="0" sz="10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“Strategic</a:t>
                      </a:r>
                      <a:r>
                        <a:rPr dirty="0" sz="10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Aquifers”</a:t>
                      </a:r>
                      <a:r>
                        <a:rPr dirty="0" sz="1000" spc="-4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2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were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357505">
                        <a:lnSpc>
                          <a:spcPct val="100000"/>
                        </a:lnSpc>
                      </a:pPr>
                      <a:r>
                        <a:rPr dirty="0" sz="10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delineated</a:t>
                      </a:r>
                      <a:r>
                        <a:rPr dirty="0" sz="1000" spc="-5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based</a:t>
                      </a:r>
                      <a:r>
                        <a:rPr dirty="0" sz="1000" spc="-35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mainly</a:t>
                      </a:r>
                      <a:r>
                        <a:rPr dirty="0" sz="1000" spc="-45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on</a:t>
                      </a:r>
                      <a:r>
                        <a:rPr dirty="0" sz="1000" spc="-35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Geophysical</a:t>
                      </a:r>
                      <a:r>
                        <a:rPr dirty="0" sz="1000" spc="-35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&amp;</a:t>
                      </a:r>
                      <a:r>
                        <a:rPr dirty="0" sz="1000" spc="-4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Borehole</a:t>
                      </a:r>
                      <a:r>
                        <a:rPr dirty="0" sz="1000" spc="-25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2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Data.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355600" indent="-170815">
                        <a:lnSpc>
                          <a:spcPts val="1120"/>
                        </a:lnSpc>
                        <a:spcBef>
                          <a:spcPts val="204"/>
                        </a:spcBef>
                        <a:buAutoNum type="arabicPeriod" startAt="2"/>
                        <a:tabLst>
                          <a:tab pos="355600" algn="l"/>
                        </a:tabLst>
                      </a:pP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Protection</a:t>
                      </a:r>
                      <a:r>
                        <a:rPr dirty="0" sz="1000" spc="-3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Zoning</a:t>
                      </a:r>
                      <a:r>
                        <a:rPr dirty="0" sz="1000" spc="-3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is</a:t>
                      </a:r>
                      <a:r>
                        <a:rPr dirty="0" sz="10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implemented</a:t>
                      </a:r>
                      <a:r>
                        <a:rPr dirty="0" sz="1000" spc="-5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but</a:t>
                      </a:r>
                      <a:r>
                        <a:rPr dirty="0" sz="1000" spc="-3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still</a:t>
                      </a:r>
                      <a:r>
                        <a:rPr dirty="0" sz="10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need</a:t>
                      </a:r>
                      <a:r>
                        <a:rPr dirty="0" sz="1000" spc="-3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to</a:t>
                      </a:r>
                      <a:r>
                        <a:rPr dirty="0" sz="1000" spc="-4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be</a:t>
                      </a:r>
                      <a:r>
                        <a:rPr dirty="0" sz="1000" spc="-3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formalized.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3210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dirty="0" sz="1000" spc="-1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Botswana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8763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0" indent="-170815">
                        <a:lnSpc>
                          <a:spcPts val="1190"/>
                        </a:lnSpc>
                        <a:buAutoNum type="arabicPeriod"/>
                        <a:tabLst>
                          <a:tab pos="355600" algn="l"/>
                        </a:tabLst>
                      </a:pPr>
                      <a:r>
                        <a:rPr dirty="0" sz="10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Three-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tier</a:t>
                      </a:r>
                      <a:r>
                        <a:rPr dirty="0" sz="1000" spc="-4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wellfield</a:t>
                      </a:r>
                      <a:r>
                        <a:rPr dirty="0" sz="1000" spc="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protection</a:t>
                      </a:r>
                      <a:r>
                        <a:rPr dirty="0" sz="10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zones</a:t>
                      </a:r>
                      <a:r>
                        <a:rPr dirty="0" sz="1000" spc="-2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(defined</a:t>
                      </a:r>
                      <a:r>
                        <a:rPr dirty="0" sz="1000" spc="-4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in</a:t>
                      </a:r>
                      <a:r>
                        <a:rPr dirty="0" sz="1000" spc="-2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the</a:t>
                      </a:r>
                      <a:r>
                        <a:rPr dirty="0" sz="1000" spc="-4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1990s</a:t>
                      </a:r>
                      <a:r>
                        <a:rPr dirty="0" sz="1000" spc="-3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but</a:t>
                      </a:r>
                      <a:r>
                        <a:rPr dirty="0" sz="10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never</a:t>
                      </a:r>
                      <a:r>
                        <a:rPr dirty="0" sz="10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officially</a:t>
                      </a:r>
                      <a:r>
                        <a:rPr dirty="0" sz="1000" spc="-2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formalized</a:t>
                      </a:r>
                      <a:r>
                        <a:rPr dirty="0" sz="10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in</a:t>
                      </a:r>
                      <a:r>
                        <a:rPr dirty="0" sz="1000" spc="-3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law).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355600" indent="-170815">
                        <a:lnSpc>
                          <a:spcPts val="1120"/>
                        </a:lnSpc>
                        <a:spcBef>
                          <a:spcPts val="204"/>
                        </a:spcBef>
                        <a:buAutoNum type="arabicPeriod"/>
                        <a:tabLst>
                          <a:tab pos="355600" algn="l"/>
                        </a:tabLst>
                      </a:pPr>
                      <a:r>
                        <a:rPr dirty="0" sz="10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Vulnerability</a:t>
                      </a:r>
                      <a:r>
                        <a:rPr dirty="0" sz="1000" spc="-3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mapping</a:t>
                      </a:r>
                      <a:r>
                        <a:rPr dirty="0" sz="1000" spc="-2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used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dirty="0" sz="1000" spc="-3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but</a:t>
                      </a:r>
                      <a:r>
                        <a:rPr dirty="0" sz="10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reform</a:t>
                      </a:r>
                      <a:r>
                        <a:rPr dirty="0" sz="1000" spc="-4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efforts</a:t>
                      </a:r>
                      <a:r>
                        <a:rPr dirty="0" sz="1000" spc="-5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underway;</a:t>
                      </a:r>
                      <a:r>
                        <a:rPr dirty="0" sz="1000" spc="1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active</a:t>
                      </a:r>
                      <a:r>
                        <a:rPr dirty="0" sz="1000" spc="-3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in</a:t>
                      </a:r>
                      <a:r>
                        <a:rPr dirty="0" sz="1000" spc="-1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transboundary</a:t>
                      </a:r>
                      <a:r>
                        <a:rPr dirty="0" sz="1000" spc="-4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aquifer</a:t>
                      </a:r>
                      <a:r>
                        <a:rPr dirty="0" sz="1000" spc="-3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projects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099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000" spc="-1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Zimbabwe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3048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0" indent="-170815">
                        <a:lnSpc>
                          <a:spcPts val="1195"/>
                        </a:lnSpc>
                        <a:buAutoNum type="arabicPeriod"/>
                        <a:tabLst>
                          <a:tab pos="355600" algn="l"/>
                        </a:tabLst>
                      </a:pPr>
                      <a:r>
                        <a:rPr dirty="0" sz="1000" spc="-1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Catchment-</a:t>
                      </a:r>
                      <a:r>
                        <a:rPr dirty="0" sz="10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based</a:t>
                      </a:r>
                      <a:r>
                        <a:rPr dirty="0" sz="1000" spc="-15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management</a:t>
                      </a:r>
                      <a:r>
                        <a:rPr dirty="0" sz="1000" spc="-6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with no</a:t>
                      </a:r>
                      <a:r>
                        <a:rPr dirty="0" sz="10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formal</a:t>
                      </a:r>
                      <a:r>
                        <a:rPr dirty="0" sz="1000" spc="-4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protection</a:t>
                      </a:r>
                      <a:r>
                        <a:rPr dirty="0" sz="1000" spc="-3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zones.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355600" indent="-170815">
                        <a:lnSpc>
                          <a:spcPct val="100000"/>
                        </a:lnSpc>
                        <a:spcBef>
                          <a:spcPts val="204"/>
                        </a:spcBef>
                        <a:buAutoNum type="arabicPeriod"/>
                        <a:tabLst>
                          <a:tab pos="355600" algn="l"/>
                        </a:tabLst>
                      </a:pP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Policy</a:t>
                      </a:r>
                      <a:r>
                        <a:rPr dirty="0" sz="1000" spc="1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supports</a:t>
                      </a:r>
                      <a:r>
                        <a:rPr dirty="0" sz="1000" spc="-1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wellhead/capture</a:t>
                      </a:r>
                      <a:r>
                        <a:rPr dirty="0" sz="1000" spc="-25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zone</a:t>
                      </a:r>
                      <a:r>
                        <a:rPr dirty="0" sz="1000" spc="-5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protection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355600" indent="-170815">
                        <a:lnSpc>
                          <a:spcPts val="1115"/>
                        </a:lnSpc>
                        <a:spcBef>
                          <a:spcPts val="200"/>
                        </a:spcBef>
                        <a:buAutoNum type="arabicPeriod"/>
                        <a:tabLst>
                          <a:tab pos="355600" algn="l"/>
                        </a:tabLst>
                      </a:pP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Draft</a:t>
                      </a:r>
                      <a:r>
                        <a:rPr dirty="0" sz="1000" spc="-1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strategy</a:t>
                      </a:r>
                      <a:r>
                        <a:rPr dirty="0" sz="1000" spc="-1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proposes</a:t>
                      </a:r>
                      <a:r>
                        <a:rPr dirty="0" sz="10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formal</a:t>
                      </a:r>
                      <a:r>
                        <a:rPr dirty="0" sz="10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groundwater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zoning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3210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dirty="0" sz="1000" spc="-1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Mozambique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8763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3220" indent="-179705">
                        <a:lnSpc>
                          <a:spcPts val="1195"/>
                        </a:lnSpc>
                        <a:buAutoNum type="arabicPeriod"/>
                        <a:tabLst>
                          <a:tab pos="363220" algn="l"/>
                        </a:tabLst>
                      </a:pPr>
                      <a:r>
                        <a:rPr dirty="0" sz="10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Groundwater</a:t>
                      </a:r>
                      <a:r>
                        <a:rPr dirty="0" sz="1000" spc="-1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protection</a:t>
                      </a:r>
                      <a:r>
                        <a:rPr dirty="0" sz="1000" spc="-2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zones</a:t>
                      </a:r>
                      <a:r>
                        <a:rPr dirty="0" sz="10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enabled</a:t>
                      </a:r>
                      <a:r>
                        <a:rPr dirty="0" sz="10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by</a:t>
                      </a:r>
                      <a:r>
                        <a:rPr dirty="0" sz="10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Water</a:t>
                      </a:r>
                      <a:r>
                        <a:rPr dirty="0" sz="1000" spc="-5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Law</a:t>
                      </a:r>
                      <a:r>
                        <a:rPr dirty="0" sz="1000" spc="-1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and</a:t>
                      </a:r>
                      <a:r>
                        <a:rPr dirty="0" sz="1000" spc="-2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policy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363220" indent="-179705">
                        <a:lnSpc>
                          <a:spcPts val="1120"/>
                        </a:lnSpc>
                        <a:spcBef>
                          <a:spcPts val="204"/>
                        </a:spcBef>
                        <a:buAutoNum type="arabicPeriod"/>
                        <a:tabLst>
                          <a:tab pos="363220" algn="l"/>
                        </a:tabLst>
                      </a:pPr>
                      <a:r>
                        <a:rPr dirty="0" sz="10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Wellfield</a:t>
                      </a:r>
                      <a:r>
                        <a:rPr dirty="0" sz="1000" spc="-3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zoning</a:t>
                      </a:r>
                      <a:r>
                        <a:rPr dirty="0" sz="1000" spc="-35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applied</a:t>
                      </a:r>
                      <a:r>
                        <a:rPr dirty="0" sz="1000" spc="-3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in</a:t>
                      </a:r>
                      <a:r>
                        <a:rPr dirty="0" sz="1000" spc="-3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urban</a:t>
                      </a:r>
                      <a:r>
                        <a:rPr dirty="0" sz="1000" spc="-3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areas</a:t>
                      </a:r>
                      <a:r>
                        <a:rPr dirty="0" sz="1000" spc="-3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(e.g.</a:t>
                      </a:r>
                      <a:r>
                        <a:rPr dirty="0" sz="1000" spc="-3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Maputo)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099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-1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Lesotho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3048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3220" indent="-182880">
                        <a:lnSpc>
                          <a:spcPts val="1195"/>
                        </a:lnSpc>
                        <a:buAutoNum type="arabicPeriod"/>
                        <a:tabLst>
                          <a:tab pos="363220" algn="l"/>
                        </a:tabLst>
                      </a:pP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No</a:t>
                      </a:r>
                      <a:r>
                        <a:rPr dirty="0" sz="1000" spc="-3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legal</a:t>
                      </a:r>
                      <a:r>
                        <a:rPr dirty="0" sz="10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protection</a:t>
                      </a:r>
                      <a:r>
                        <a:rPr dirty="0" sz="1000" spc="-3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zones;</a:t>
                      </a:r>
                      <a:r>
                        <a:rPr dirty="0" sz="10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Water</a:t>
                      </a:r>
                      <a:r>
                        <a:rPr dirty="0" sz="1000" spc="-6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Act</a:t>
                      </a:r>
                      <a:r>
                        <a:rPr dirty="0" sz="10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supports</a:t>
                      </a:r>
                      <a:r>
                        <a:rPr dirty="0" sz="1000" spc="-5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general</a:t>
                      </a:r>
                      <a:r>
                        <a:rPr dirty="0" sz="1000" spc="-3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protection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363220" indent="-182880">
                        <a:lnSpc>
                          <a:spcPct val="100000"/>
                        </a:lnSpc>
                        <a:spcBef>
                          <a:spcPts val="200"/>
                        </a:spcBef>
                        <a:buAutoNum type="arabicPeriod"/>
                        <a:tabLst>
                          <a:tab pos="363220" algn="l"/>
                        </a:tabLst>
                      </a:pPr>
                      <a:r>
                        <a:rPr dirty="0" sz="10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Groundwater</a:t>
                      </a:r>
                      <a:r>
                        <a:rPr dirty="0" sz="1000" spc="-35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safeguarded</a:t>
                      </a:r>
                      <a:r>
                        <a:rPr dirty="0" sz="1000" spc="-3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indirectly</a:t>
                      </a:r>
                      <a:r>
                        <a:rPr dirty="0" sz="1000" spc="-25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via</a:t>
                      </a:r>
                      <a:r>
                        <a:rPr dirty="0" sz="1000" spc="-4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wetland</a:t>
                      </a:r>
                      <a:r>
                        <a:rPr dirty="0" sz="1000" spc="-3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conservation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363220" indent="-182880">
                        <a:lnSpc>
                          <a:spcPts val="1115"/>
                        </a:lnSpc>
                        <a:spcBef>
                          <a:spcPts val="204"/>
                        </a:spcBef>
                        <a:buAutoNum type="arabicPeriod"/>
                        <a:tabLst>
                          <a:tab pos="363220" algn="l"/>
                        </a:tabLst>
                      </a:pP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Basic</a:t>
                      </a:r>
                      <a:r>
                        <a:rPr dirty="0" sz="10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mapping</a:t>
                      </a:r>
                      <a:r>
                        <a:rPr dirty="0" sz="1000" spc="-4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dirty="0" sz="1000" spc="-4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lowland</a:t>
                      </a:r>
                      <a:r>
                        <a:rPr dirty="0" sz="1000" spc="-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aquifers</a:t>
                      </a:r>
                      <a:r>
                        <a:rPr dirty="0" sz="1000" spc="-3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for</a:t>
                      </a:r>
                      <a:r>
                        <a:rPr dirty="0" sz="1000" spc="-3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future</a:t>
                      </a:r>
                      <a:r>
                        <a:rPr dirty="0" sz="1000" spc="-5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use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3210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dirty="0" sz="1000" spc="-1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Eswatini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8826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3220" indent="-182880">
                        <a:lnSpc>
                          <a:spcPts val="1195"/>
                        </a:lnSpc>
                        <a:buAutoNum type="arabicPeriod"/>
                        <a:tabLst>
                          <a:tab pos="363220" algn="l"/>
                        </a:tabLst>
                      </a:pP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No</a:t>
                      </a:r>
                      <a:r>
                        <a:rPr dirty="0" sz="1000" spc="-3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formal</a:t>
                      </a:r>
                      <a:r>
                        <a:rPr dirty="0" sz="1000" spc="-5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zoning</a:t>
                      </a:r>
                      <a:r>
                        <a:rPr dirty="0" sz="10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under</a:t>
                      </a:r>
                      <a:r>
                        <a:rPr dirty="0" sz="1000" spc="-3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Water</a:t>
                      </a:r>
                      <a:r>
                        <a:rPr dirty="0" sz="1000" spc="-6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Act;</a:t>
                      </a:r>
                      <a:r>
                        <a:rPr dirty="0" sz="10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permit</a:t>
                      </a:r>
                      <a:r>
                        <a:rPr dirty="0" sz="1000" spc="-3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system</a:t>
                      </a:r>
                      <a:r>
                        <a:rPr dirty="0" sz="10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2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used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363220" indent="-182880">
                        <a:lnSpc>
                          <a:spcPts val="1115"/>
                        </a:lnSpc>
                        <a:spcBef>
                          <a:spcPts val="204"/>
                        </a:spcBef>
                        <a:buAutoNum type="arabicPeriod"/>
                        <a:tabLst>
                          <a:tab pos="363220" algn="l"/>
                        </a:tabLst>
                      </a:pPr>
                      <a:r>
                        <a:rPr dirty="0" sz="10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Groundwater</a:t>
                      </a:r>
                      <a:r>
                        <a:rPr dirty="0" sz="1000" spc="-45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potential</a:t>
                      </a:r>
                      <a:r>
                        <a:rPr dirty="0" sz="1000" spc="-45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mapping</a:t>
                      </a:r>
                      <a:r>
                        <a:rPr dirty="0" sz="1000" spc="-3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highlights</a:t>
                      </a:r>
                      <a:r>
                        <a:rPr dirty="0" sz="1000" spc="-3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high-</a:t>
                      </a:r>
                      <a:r>
                        <a:rPr dirty="0" sz="10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yield</a:t>
                      </a:r>
                      <a:r>
                        <a:rPr dirty="0" sz="1000" spc="-15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areas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85725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154305">
                <a:tc>
                  <a:txBody>
                    <a:bodyPr/>
                    <a:lstStyle/>
                    <a:p>
                      <a:pPr algn="ctr" marL="635">
                        <a:lnSpc>
                          <a:spcPts val="1115"/>
                        </a:lnSpc>
                      </a:pPr>
                      <a:r>
                        <a:rPr dirty="0" sz="10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Country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ts val="1115"/>
                        </a:lnSpc>
                      </a:pPr>
                      <a:r>
                        <a:rPr dirty="0" sz="10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Key</a:t>
                      </a:r>
                      <a:r>
                        <a:rPr dirty="0" sz="1000" spc="-3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Insights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</a:tr>
              <a:tr h="4591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00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European</a:t>
                      </a:r>
                      <a:r>
                        <a:rPr dirty="0" sz="1000" spc="-45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Union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571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EBF0DE"/>
                    </a:solidFill>
                  </a:tcPr>
                </a:tc>
                <a:tc>
                  <a:txBody>
                    <a:bodyPr/>
                    <a:lstStyle/>
                    <a:p>
                      <a:pPr marL="363220" indent="-182880">
                        <a:lnSpc>
                          <a:spcPts val="1195"/>
                        </a:lnSpc>
                        <a:buAutoNum type="arabicPeriod"/>
                        <a:tabLst>
                          <a:tab pos="363220" algn="l"/>
                        </a:tabLst>
                      </a:pP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Water</a:t>
                      </a:r>
                      <a:r>
                        <a:rPr dirty="0" sz="1000" spc="-7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Framework</a:t>
                      </a:r>
                      <a:r>
                        <a:rPr dirty="0" sz="1000" spc="-4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Directive</a:t>
                      </a:r>
                      <a:r>
                        <a:rPr dirty="0" sz="10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delineate</a:t>
                      </a:r>
                      <a:r>
                        <a:rPr dirty="0" sz="1000" spc="-2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groundwater</a:t>
                      </a:r>
                      <a:r>
                        <a:rPr dirty="0" sz="1000" spc="-55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bodies</a:t>
                      </a:r>
                      <a:r>
                        <a:rPr dirty="0" sz="1000" spc="-5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based</a:t>
                      </a:r>
                      <a:r>
                        <a:rPr dirty="0" sz="1000" spc="-4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on</a:t>
                      </a:r>
                      <a:r>
                        <a:rPr dirty="0" sz="1000" spc="-35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ecological</a:t>
                      </a:r>
                      <a:r>
                        <a:rPr dirty="0" sz="1000" spc="-5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value</a:t>
                      </a:r>
                      <a:r>
                        <a:rPr dirty="0" sz="1000" spc="-6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or</a:t>
                      </a:r>
                      <a:r>
                        <a:rPr dirty="0" sz="1000" spc="-3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abstraction</a:t>
                      </a:r>
                      <a:r>
                        <a:rPr dirty="0" sz="1000" spc="-45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2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size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365125">
                        <a:lnSpc>
                          <a:spcPct val="100000"/>
                        </a:lnSpc>
                      </a:pP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using </a:t>
                      </a:r>
                      <a:r>
                        <a:rPr dirty="0" sz="10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geological/hydraulic</a:t>
                      </a:r>
                      <a:r>
                        <a:rPr dirty="0" sz="1000" spc="6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boundaries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363220" indent="-182880">
                        <a:lnSpc>
                          <a:spcPts val="1120"/>
                        </a:lnSpc>
                        <a:buAutoNum type="arabicPeriod" startAt="2"/>
                        <a:tabLst>
                          <a:tab pos="363220" algn="l"/>
                        </a:tabLst>
                      </a:pPr>
                      <a:r>
                        <a:rPr dirty="0" sz="10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Linked</a:t>
                      </a:r>
                      <a:r>
                        <a:rPr dirty="0" sz="1000" spc="-3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to</a:t>
                      </a:r>
                      <a:r>
                        <a:rPr dirty="0" sz="1000" spc="-25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river</a:t>
                      </a:r>
                      <a:r>
                        <a:rPr dirty="0" sz="1000" spc="-4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basins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;</a:t>
                      </a:r>
                      <a:r>
                        <a:rPr dirty="0" sz="1000" spc="-4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allows for</a:t>
                      </a:r>
                      <a:r>
                        <a:rPr dirty="0" sz="1000" spc="-4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internal</a:t>
                      </a:r>
                      <a:r>
                        <a:rPr dirty="0" sz="1000" spc="-2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protection</a:t>
                      </a:r>
                      <a:r>
                        <a:rPr dirty="0" sz="1000" spc="-4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zones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EBF0DE"/>
                    </a:solidFill>
                  </a:tcPr>
                </a:tc>
              </a:tr>
              <a:tr h="4591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000" spc="-1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Poland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571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3220" indent="-182880">
                        <a:lnSpc>
                          <a:spcPts val="1195"/>
                        </a:lnSpc>
                        <a:buAutoNum type="arabicPeriod"/>
                        <a:tabLst>
                          <a:tab pos="363220" algn="l"/>
                        </a:tabLst>
                      </a:pP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Major</a:t>
                      </a:r>
                      <a:r>
                        <a:rPr dirty="0" sz="10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Groundwater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Boundaries</a:t>
                      </a:r>
                      <a:r>
                        <a:rPr dirty="0" sz="10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are</a:t>
                      </a:r>
                      <a:r>
                        <a:rPr dirty="0" sz="1000" spc="-1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designated</a:t>
                      </a:r>
                      <a:r>
                        <a:rPr dirty="0" sz="10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using</a:t>
                      </a:r>
                      <a:r>
                        <a:rPr dirty="0" sz="1000" spc="-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high</a:t>
                      </a:r>
                      <a:r>
                        <a:rPr dirty="0" sz="1000" spc="-1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yield</a:t>
                      </a:r>
                      <a:r>
                        <a:rPr dirty="0" sz="1000" spc="-15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and</a:t>
                      </a:r>
                      <a:r>
                        <a:rPr dirty="0" sz="1000" spc="-1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vulnerability</a:t>
                      </a:r>
                      <a:r>
                        <a:rPr dirty="0" sz="1000" spc="-35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criteria</a:t>
                      </a:r>
                      <a:r>
                        <a:rPr dirty="0" sz="10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,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363220" indent="-182880">
                        <a:lnSpc>
                          <a:spcPct val="100000"/>
                        </a:lnSpc>
                        <a:buAutoNum type="arabicPeriod"/>
                        <a:tabLst>
                          <a:tab pos="363220" algn="l"/>
                        </a:tabLst>
                      </a:pP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Protection</a:t>
                      </a:r>
                      <a:r>
                        <a:rPr dirty="0" sz="1000" spc="-4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levels</a:t>
                      </a:r>
                      <a:r>
                        <a:rPr dirty="0" sz="10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defined</a:t>
                      </a:r>
                      <a:r>
                        <a:rPr dirty="0" sz="1000" spc="-4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by</a:t>
                      </a:r>
                      <a:r>
                        <a:rPr dirty="0" sz="1000" spc="-3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groundwater</a:t>
                      </a:r>
                      <a:r>
                        <a:rPr dirty="0" sz="1000" spc="-4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travel</a:t>
                      </a:r>
                      <a:r>
                        <a:rPr dirty="0" sz="1000" spc="-6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2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time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363220" indent="-182880">
                        <a:lnSpc>
                          <a:spcPts val="1120"/>
                        </a:lnSpc>
                        <a:buAutoNum type="arabicPeriod"/>
                        <a:tabLst>
                          <a:tab pos="363220" algn="l"/>
                        </a:tabLst>
                      </a:pP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Legally</a:t>
                      </a:r>
                      <a:r>
                        <a:rPr dirty="0" sz="1000" spc="-3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enforced</a:t>
                      </a:r>
                      <a:r>
                        <a:rPr dirty="0" sz="1000" spc="-5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for</a:t>
                      </a:r>
                      <a:r>
                        <a:rPr dirty="0" sz="1000" spc="-4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supply</a:t>
                      </a:r>
                      <a:r>
                        <a:rPr dirty="0" sz="1000" spc="-3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and</a:t>
                      </a:r>
                      <a:r>
                        <a:rPr dirty="0" sz="1000" spc="-3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pollution</a:t>
                      </a:r>
                      <a:r>
                        <a:rPr dirty="0" sz="1000" spc="-3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prevention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591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1270">
                        <a:lnSpc>
                          <a:spcPct val="100000"/>
                        </a:lnSpc>
                      </a:pPr>
                      <a:r>
                        <a:rPr dirty="0" sz="1000" spc="-1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Denmark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571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EBF0DE"/>
                    </a:solidFill>
                  </a:tcPr>
                </a:tc>
                <a:tc>
                  <a:txBody>
                    <a:bodyPr/>
                    <a:lstStyle/>
                    <a:p>
                      <a:pPr marL="363220" indent="-182880">
                        <a:lnSpc>
                          <a:spcPts val="1200"/>
                        </a:lnSpc>
                        <a:buAutoNum type="arabicPeriod"/>
                        <a:tabLst>
                          <a:tab pos="363220" algn="l"/>
                        </a:tabLst>
                      </a:pPr>
                      <a:r>
                        <a:rPr dirty="0" sz="10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Hydrogeological</a:t>
                      </a:r>
                      <a:r>
                        <a:rPr dirty="0" sz="1000" spc="2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mapping</a:t>
                      </a:r>
                      <a:r>
                        <a:rPr dirty="0" sz="1000" spc="-4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followed</a:t>
                      </a:r>
                      <a:r>
                        <a:rPr dirty="0" sz="10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by</a:t>
                      </a:r>
                      <a:r>
                        <a:rPr dirty="0" sz="1000" spc="-1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source</a:t>
                      </a:r>
                      <a:r>
                        <a:rPr dirty="0" sz="1000" spc="-3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identification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363220" indent="-182880">
                        <a:lnSpc>
                          <a:spcPct val="100000"/>
                        </a:lnSpc>
                        <a:buAutoNum type="arabicPeriod"/>
                        <a:tabLst>
                          <a:tab pos="363220" algn="l"/>
                        </a:tabLst>
                      </a:pPr>
                      <a:r>
                        <a:rPr dirty="0" sz="10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Motivated</a:t>
                      </a:r>
                      <a:r>
                        <a:rPr dirty="0" sz="1000" spc="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by</a:t>
                      </a:r>
                      <a:r>
                        <a:rPr dirty="0" sz="1000" spc="1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land-</a:t>
                      </a:r>
                      <a:r>
                        <a:rPr dirty="0" sz="10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use</a:t>
                      </a:r>
                      <a:r>
                        <a:rPr dirty="0" sz="1000" spc="-1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restrictions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363220" indent="-182880">
                        <a:lnSpc>
                          <a:spcPts val="1120"/>
                        </a:lnSpc>
                        <a:buAutoNum type="arabicPeriod"/>
                        <a:tabLst>
                          <a:tab pos="363220" algn="l"/>
                        </a:tabLst>
                      </a:pPr>
                      <a:r>
                        <a:rPr dirty="0" sz="1000" spc="-1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Site-</a:t>
                      </a:r>
                      <a:r>
                        <a:rPr dirty="0" sz="10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specific</a:t>
                      </a:r>
                      <a:r>
                        <a:rPr dirty="0" sz="1000" spc="-25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and</a:t>
                      </a:r>
                      <a:r>
                        <a:rPr dirty="0" sz="1000" spc="-1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risk-</a:t>
                      </a:r>
                      <a:r>
                        <a:rPr dirty="0" sz="10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based</a:t>
                      </a:r>
                      <a:r>
                        <a:rPr dirty="0" sz="1000" spc="-2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approach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EBF0DE"/>
                    </a:solidFill>
                  </a:tcPr>
                </a:tc>
              </a:tr>
              <a:tr h="4591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00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Western</a:t>
                      </a:r>
                      <a:r>
                        <a:rPr dirty="0" sz="1000" spc="-55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Australia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635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3220" indent="-182880">
                        <a:lnSpc>
                          <a:spcPct val="100000"/>
                        </a:lnSpc>
                        <a:buAutoNum type="arabicPeriod"/>
                        <a:tabLst>
                          <a:tab pos="363220" algn="l"/>
                        </a:tabLst>
                      </a:pP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Potential</a:t>
                      </a:r>
                      <a:r>
                        <a:rPr dirty="0" sz="10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Drinking</a:t>
                      </a:r>
                      <a:r>
                        <a:rPr dirty="0" sz="1000" spc="-3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Water</a:t>
                      </a:r>
                      <a:r>
                        <a:rPr dirty="0" sz="1000" spc="-5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Supply</a:t>
                      </a:r>
                      <a:r>
                        <a:rPr dirty="0" sz="1000" spc="-2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Areas</a:t>
                      </a:r>
                      <a:r>
                        <a:rPr dirty="0" sz="1000" spc="-3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proclaimed</a:t>
                      </a:r>
                      <a:r>
                        <a:rPr dirty="0" sz="1000" spc="-3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by</a:t>
                      </a:r>
                      <a:r>
                        <a:rPr dirty="0" sz="1000" spc="-3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law</a:t>
                      </a:r>
                      <a:r>
                        <a:rPr dirty="0" sz="1000" spc="-2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(</a:t>
                      </a:r>
                      <a:r>
                        <a:rPr dirty="0" sz="10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zones</a:t>
                      </a:r>
                      <a:r>
                        <a:rPr dirty="0" sz="1000" spc="-4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by</a:t>
                      </a:r>
                      <a:r>
                        <a:rPr dirty="0" sz="1000" spc="-3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priority</a:t>
                      </a:r>
                      <a:r>
                        <a:rPr dirty="0" sz="10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363220" indent="-182880">
                        <a:lnSpc>
                          <a:spcPct val="100000"/>
                        </a:lnSpc>
                        <a:buAutoNum type="arabicPeriod"/>
                        <a:tabLst>
                          <a:tab pos="363220" algn="l"/>
                        </a:tabLst>
                      </a:pP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Strictest</a:t>
                      </a:r>
                      <a:r>
                        <a:rPr dirty="0" sz="1000" spc="-3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control</a:t>
                      </a:r>
                      <a:r>
                        <a:rPr dirty="0" sz="1000" spc="-3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in</a:t>
                      </a:r>
                      <a:r>
                        <a:rPr dirty="0" sz="1000" spc="-3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Priority</a:t>
                      </a:r>
                      <a:r>
                        <a:rPr dirty="0" sz="1000" spc="-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dirty="0" sz="1000" spc="-4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managed</a:t>
                      </a:r>
                      <a:r>
                        <a:rPr dirty="0" sz="1000" spc="-5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risk</a:t>
                      </a:r>
                      <a:r>
                        <a:rPr dirty="0" sz="10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in</a:t>
                      </a:r>
                      <a:r>
                        <a:rPr dirty="0" sz="1000" spc="-2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Priority</a:t>
                      </a:r>
                      <a:r>
                        <a:rPr dirty="0" sz="1000" spc="-1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5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363220" indent="-182880">
                        <a:lnSpc>
                          <a:spcPts val="1120"/>
                        </a:lnSpc>
                        <a:buAutoNum type="arabicPeriod"/>
                        <a:tabLst>
                          <a:tab pos="363220" algn="l"/>
                        </a:tabLst>
                      </a:pP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Includes</a:t>
                      </a:r>
                      <a:r>
                        <a:rPr dirty="0" sz="1000" spc="-4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wellhead</a:t>
                      </a:r>
                      <a:r>
                        <a:rPr dirty="0" sz="1000" spc="-5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protection</a:t>
                      </a:r>
                      <a:r>
                        <a:rPr dirty="0" sz="1000" spc="-35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near</a:t>
                      </a:r>
                      <a:r>
                        <a:rPr dirty="0" sz="1000" spc="-4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vulnerable</a:t>
                      </a:r>
                      <a:r>
                        <a:rPr dirty="0" sz="1000" spc="-5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boreholes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0670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dirty="0" sz="1000" spc="-1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China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7620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3220" indent="-182880">
                        <a:lnSpc>
                          <a:spcPct val="100000"/>
                        </a:lnSpc>
                        <a:buAutoNum type="arabicPeriod"/>
                        <a:tabLst>
                          <a:tab pos="363220" algn="l"/>
                        </a:tabLst>
                      </a:pPr>
                      <a:r>
                        <a:rPr dirty="0" sz="10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Functional</a:t>
                      </a:r>
                      <a:r>
                        <a:rPr dirty="0" sz="1000" spc="-35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Zoning</a:t>
                      </a:r>
                      <a:r>
                        <a:rPr dirty="0" sz="1000" spc="-1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classifies</a:t>
                      </a:r>
                      <a:r>
                        <a:rPr dirty="0" sz="1000" spc="-4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groundwater</a:t>
                      </a:r>
                      <a:r>
                        <a:rPr dirty="0" sz="1000" spc="-1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by</a:t>
                      </a:r>
                      <a:r>
                        <a:rPr dirty="0" sz="10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resource,</a:t>
                      </a:r>
                      <a:r>
                        <a:rPr dirty="0" sz="1000" spc="-35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ecological,</a:t>
                      </a:r>
                      <a:r>
                        <a:rPr dirty="0" sz="1000" spc="-4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and</a:t>
                      </a:r>
                      <a:r>
                        <a:rPr dirty="0" sz="1000" spc="-3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geohazard</a:t>
                      </a:r>
                      <a:r>
                        <a:rPr dirty="0" sz="1000" spc="-35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function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363220" indent="-182880">
                        <a:lnSpc>
                          <a:spcPts val="1120"/>
                        </a:lnSpc>
                        <a:buAutoNum type="arabicPeriod"/>
                        <a:tabLst>
                          <a:tab pos="363220" algn="l"/>
                        </a:tabLst>
                      </a:pP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Supports</a:t>
                      </a:r>
                      <a:r>
                        <a:rPr dirty="0" sz="1000" spc="-5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balanced</a:t>
                      </a:r>
                      <a:r>
                        <a:rPr dirty="0" sz="1000" spc="-6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development</a:t>
                      </a:r>
                      <a:r>
                        <a:rPr dirty="0" sz="1000" spc="-5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and</a:t>
                      </a:r>
                      <a:r>
                        <a:rPr dirty="0" sz="1000" spc="-4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environmental</a:t>
                      </a:r>
                      <a:r>
                        <a:rPr dirty="0" sz="1000" spc="-5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protection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06705">
                <a:tc>
                  <a:txBody>
                    <a:bodyPr/>
                    <a:lstStyle/>
                    <a:p>
                      <a:pPr algn="ctr" marL="3175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dirty="0" sz="1000" spc="-25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USA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7620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3220" indent="-182880">
                        <a:lnSpc>
                          <a:spcPct val="100000"/>
                        </a:lnSpc>
                        <a:buAutoNum type="arabicPeriod"/>
                        <a:tabLst>
                          <a:tab pos="363220" algn="l"/>
                        </a:tabLst>
                      </a:pPr>
                      <a:r>
                        <a:rPr dirty="0" sz="10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Sole</a:t>
                      </a:r>
                      <a:r>
                        <a:rPr dirty="0" sz="1000" spc="-45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Source</a:t>
                      </a:r>
                      <a:r>
                        <a:rPr dirty="0" sz="1000" spc="-45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Aquifers</a:t>
                      </a:r>
                      <a:r>
                        <a:rPr dirty="0" sz="1000" spc="-5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are</a:t>
                      </a:r>
                      <a:r>
                        <a:rPr dirty="0" sz="1000" spc="-4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designated</a:t>
                      </a:r>
                      <a:r>
                        <a:rPr dirty="0" sz="1000" spc="-3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as</a:t>
                      </a:r>
                      <a:r>
                        <a:rPr dirty="0" sz="1000" spc="-55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aquifers</a:t>
                      </a:r>
                      <a:r>
                        <a:rPr dirty="0" sz="1000" spc="-35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supplying</a:t>
                      </a:r>
                      <a:r>
                        <a:rPr dirty="0" sz="1000" spc="-25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&gt;50%</a:t>
                      </a:r>
                      <a:r>
                        <a:rPr dirty="0" sz="1000" spc="-4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dirty="0" sz="1000" spc="-35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regional</a:t>
                      </a:r>
                      <a:r>
                        <a:rPr dirty="0" sz="1000" spc="-35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drinking</a:t>
                      </a:r>
                      <a:r>
                        <a:rPr dirty="0" sz="1000" spc="-35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water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363220" indent="-182880">
                        <a:lnSpc>
                          <a:spcPts val="1115"/>
                        </a:lnSpc>
                        <a:buAutoNum type="arabicPeriod"/>
                        <a:tabLst>
                          <a:tab pos="363220" algn="l"/>
                        </a:tabLst>
                      </a:pPr>
                      <a:r>
                        <a:rPr dirty="0" sz="10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Petition-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based</a:t>
                      </a:r>
                      <a:r>
                        <a:rPr dirty="0" sz="1000" spc="-2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with</a:t>
                      </a:r>
                      <a:r>
                        <a:rPr dirty="0" sz="1000" spc="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hydrogeological</a:t>
                      </a:r>
                      <a:r>
                        <a:rPr dirty="0" sz="1000" spc="1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proof</a:t>
                      </a:r>
                      <a:r>
                        <a:rPr dirty="0" sz="10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dirty="0" sz="1000" spc="-3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risk</a:t>
                      </a:r>
                      <a:r>
                        <a:rPr dirty="0" sz="1000" spc="-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in</a:t>
                      </a:r>
                      <a:r>
                        <a:rPr dirty="0" sz="1000" spc="-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recharge</a:t>
                      </a:r>
                      <a:r>
                        <a:rPr dirty="0" sz="1000" spc="-25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zones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8" name="object 8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dirty="0" spc="-25"/>
              <a:t>51</a:t>
            </a:fld>
          </a:p>
        </p:txBody>
      </p:sp>
      <p:sp>
        <p:nvSpPr>
          <p:cNvPr id="7" name="object 7" descr=""/>
          <p:cNvSpPr txBox="1"/>
          <p:nvPr/>
        </p:nvSpPr>
        <p:spPr>
          <a:xfrm>
            <a:off x="487781" y="158623"/>
            <a:ext cx="8168640" cy="7162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REFINEMENT</a:t>
            </a:r>
            <a:r>
              <a:rPr dirty="0" sz="16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STRATEGIC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 GROUNDWATER</a:t>
            </a:r>
            <a:r>
              <a:rPr dirty="0" sz="1600" spc="-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SOURCE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AREAS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SOUTH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AFRICA</a:t>
            </a:r>
            <a:endParaRPr sz="16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360"/>
              </a:spcBef>
            </a:pPr>
            <a:r>
              <a:rPr dirty="0" sz="1800" spc="-25" b="1">
                <a:solidFill>
                  <a:srgbClr val="17375E"/>
                </a:solidFill>
                <a:latin typeface="Arial"/>
                <a:cs typeface="Arial"/>
              </a:rPr>
              <a:t>INTERNATIONAL</a:t>
            </a:r>
            <a:r>
              <a:rPr dirty="0" sz="1800" spc="-2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 spc="-10" b="1">
                <a:solidFill>
                  <a:srgbClr val="17375E"/>
                </a:solidFill>
                <a:latin typeface="Arial"/>
                <a:cs typeface="Arial"/>
              </a:rPr>
              <a:t>PERSPECTIVE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9144000" cy="847725"/>
            <a:chOff x="0" y="0"/>
            <a:chExt cx="9144000" cy="84772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847674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380" y="109728"/>
              <a:ext cx="8413242" cy="454913"/>
            </a:xfrm>
            <a:prstGeom prst="rect">
              <a:avLst/>
            </a:prstGeom>
          </p:spPr>
        </p:pic>
      </p:grpSp>
      <p:grpSp>
        <p:nvGrpSpPr>
          <p:cNvPr id="5" name="object 5" descr=""/>
          <p:cNvGrpSpPr/>
          <p:nvPr/>
        </p:nvGrpSpPr>
        <p:grpSpPr>
          <a:xfrm>
            <a:off x="1040764" y="2931375"/>
            <a:ext cx="7062470" cy="2872105"/>
            <a:chOff x="1040764" y="2931375"/>
            <a:chExt cx="7062470" cy="2872105"/>
          </a:xfrm>
        </p:grpSpPr>
        <p:sp>
          <p:nvSpPr>
            <p:cNvPr id="6" name="object 6" descr=""/>
            <p:cNvSpPr/>
            <p:nvPr/>
          </p:nvSpPr>
          <p:spPr>
            <a:xfrm>
              <a:off x="1045527" y="2936138"/>
              <a:ext cx="7052945" cy="2862580"/>
            </a:xfrm>
            <a:custGeom>
              <a:avLst/>
              <a:gdLst/>
              <a:ahLst/>
              <a:cxnLst/>
              <a:rect l="l" t="t" r="r" b="b"/>
              <a:pathLst>
                <a:path w="7052945" h="2862579">
                  <a:moveTo>
                    <a:pt x="7052945" y="0"/>
                  </a:moveTo>
                  <a:lnTo>
                    <a:pt x="0" y="0"/>
                  </a:lnTo>
                  <a:lnTo>
                    <a:pt x="0" y="2862326"/>
                  </a:lnTo>
                  <a:lnTo>
                    <a:pt x="7052945" y="2862326"/>
                  </a:lnTo>
                  <a:lnTo>
                    <a:pt x="7052945" y="0"/>
                  </a:lnTo>
                  <a:close/>
                </a:path>
              </a:pathLst>
            </a:custGeom>
            <a:solidFill>
              <a:srgbClr val="DBEDF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1045527" y="2936138"/>
              <a:ext cx="7052945" cy="2862580"/>
            </a:xfrm>
            <a:custGeom>
              <a:avLst/>
              <a:gdLst/>
              <a:ahLst/>
              <a:cxnLst/>
              <a:rect l="l" t="t" r="r" b="b"/>
              <a:pathLst>
                <a:path w="7052945" h="2862579">
                  <a:moveTo>
                    <a:pt x="0" y="2862326"/>
                  </a:moveTo>
                  <a:lnTo>
                    <a:pt x="7052945" y="2862326"/>
                  </a:lnTo>
                  <a:lnTo>
                    <a:pt x="7052945" y="0"/>
                  </a:lnTo>
                  <a:lnTo>
                    <a:pt x="0" y="0"/>
                  </a:lnTo>
                  <a:lnTo>
                    <a:pt x="0" y="2862326"/>
                  </a:lnTo>
                  <a:close/>
                </a:path>
              </a:pathLst>
            </a:custGeom>
            <a:ln w="9525">
              <a:solidFill>
                <a:srgbClr val="17375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 txBox="1"/>
          <p:nvPr/>
        </p:nvSpPr>
        <p:spPr>
          <a:xfrm>
            <a:off x="1199489" y="3267201"/>
            <a:ext cx="6744334" cy="21602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56210">
              <a:lnSpc>
                <a:spcPct val="100000"/>
              </a:lnSpc>
              <a:spcBef>
                <a:spcPts val="105"/>
              </a:spcBef>
            </a:pPr>
            <a:r>
              <a:rPr dirty="0" sz="2000" spc="-10">
                <a:solidFill>
                  <a:srgbClr val="17375E"/>
                </a:solidFill>
                <a:latin typeface="Arial"/>
                <a:cs typeface="Arial"/>
              </a:rPr>
              <a:t>SWSA-</a:t>
            </a:r>
            <a:r>
              <a:rPr dirty="0" sz="2000">
                <a:solidFill>
                  <a:srgbClr val="17375E"/>
                </a:solidFill>
                <a:latin typeface="Arial"/>
                <a:cs typeface="Arial"/>
              </a:rPr>
              <a:t>gw</a:t>
            </a:r>
            <a:r>
              <a:rPr dirty="0" sz="20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17375E"/>
                </a:solidFill>
                <a:latin typeface="Arial"/>
                <a:cs typeface="Arial"/>
              </a:rPr>
              <a:t>are</a:t>
            </a:r>
            <a:r>
              <a:rPr dirty="0" sz="20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548ED4"/>
                </a:solidFill>
                <a:latin typeface="Arial"/>
                <a:cs typeface="Arial"/>
              </a:rPr>
              <a:t>natural</a:t>
            </a:r>
            <a:r>
              <a:rPr dirty="0" sz="2000" spc="-4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548ED4"/>
                </a:solidFill>
                <a:latin typeface="Arial"/>
                <a:cs typeface="Arial"/>
              </a:rPr>
              <a:t>source</a:t>
            </a:r>
            <a:r>
              <a:rPr dirty="0" sz="2000" spc="-35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548ED4"/>
                </a:solidFill>
                <a:latin typeface="Arial"/>
                <a:cs typeface="Arial"/>
              </a:rPr>
              <a:t>areas</a:t>
            </a:r>
            <a:r>
              <a:rPr dirty="0" sz="2000" spc="-2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548ED4"/>
                </a:solidFill>
                <a:latin typeface="Arial"/>
                <a:cs typeface="Arial"/>
              </a:rPr>
              <a:t>(aquifers)</a:t>
            </a:r>
            <a:r>
              <a:rPr dirty="0" sz="2000" spc="-4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17375E"/>
                </a:solidFill>
                <a:latin typeface="Arial"/>
                <a:cs typeface="Arial"/>
              </a:rPr>
              <a:t>for</a:t>
            </a:r>
            <a:r>
              <a:rPr dirty="0" sz="20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2000" spc="-10">
                <a:solidFill>
                  <a:srgbClr val="17375E"/>
                </a:solidFill>
                <a:latin typeface="Arial"/>
                <a:cs typeface="Arial"/>
              </a:rPr>
              <a:t>water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5"/>
              </a:spcBef>
            </a:pPr>
            <a:endParaRPr sz="2000">
              <a:latin typeface="Arial"/>
              <a:cs typeface="Arial"/>
            </a:endParaRPr>
          </a:p>
          <a:p>
            <a:pPr marL="512445" indent="-457200">
              <a:lnSpc>
                <a:spcPct val="100000"/>
              </a:lnSpc>
              <a:spcBef>
                <a:spcPts val="5"/>
              </a:spcBef>
              <a:buAutoNum type="alphaLcParenR"/>
              <a:tabLst>
                <a:tab pos="512445" algn="l"/>
              </a:tabLst>
            </a:pPr>
            <a:r>
              <a:rPr dirty="0" sz="2000">
                <a:solidFill>
                  <a:srgbClr val="17375E"/>
                </a:solidFill>
                <a:latin typeface="Arial"/>
                <a:cs typeface="Arial"/>
              </a:rPr>
              <a:t>that</a:t>
            </a:r>
            <a:r>
              <a:rPr dirty="0" sz="20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548ED4"/>
                </a:solidFill>
                <a:latin typeface="Arial"/>
                <a:cs typeface="Arial"/>
              </a:rPr>
              <a:t>can</a:t>
            </a:r>
            <a:r>
              <a:rPr dirty="0" sz="2000" spc="-35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548ED4"/>
                </a:solidFill>
                <a:latin typeface="Arial"/>
                <a:cs typeface="Arial"/>
              </a:rPr>
              <a:t>supply</a:t>
            </a:r>
            <a:r>
              <a:rPr dirty="0" sz="2000" spc="-3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548ED4"/>
                </a:solidFill>
                <a:latin typeface="Arial"/>
                <a:cs typeface="Arial"/>
              </a:rPr>
              <a:t>disproportionately</a:t>
            </a:r>
            <a:r>
              <a:rPr dirty="0" sz="2000" spc="-55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548ED4"/>
                </a:solidFill>
                <a:latin typeface="Arial"/>
                <a:cs typeface="Arial"/>
              </a:rPr>
              <a:t>large</a:t>
            </a:r>
            <a:r>
              <a:rPr dirty="0" sz="2000" spc="-35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548ED4"/>
                </a:solidFill>
                <a:latin typeface="Arial"/>
                <a:cs typeface="Arial"/>
              </a:rPr>
              <a:t>volumes</a:t>
            </a:r>
            <a:r>
              <a:rPr dirty="0" sz="2000" spc="-5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2000" spc="-25">
                <a:solidFill>
                  <a:srgbClr val="17375E"/>
                </a:solidFill>
                <a:latin typeface="Arial"/>
                <a:cs typeface="Arial"/>
              </a:rPr>
              <a:t>of</a:t>
            </a:r>
            <a:endParaRPr sz="2000">
              <a:latin typeface="Arial"/>
              <a:cs typeface="Arial"/>
            </a:endParaRPr>
          </a:p>
          <a:p>
            <a:pPr marL="1901189">
              <a:lnSpc>
                <a:spcPct val="100000"/>
              </a:lnSpc>
            </a:pPr>
            <a:r>
              <a:rPr dirty="0" sz="2000">
                <a:solidFill>
                  <a:srgbClr val="17375E"/>
                </a:solidFill>
                <a:latin typeface="Arial"/>
                <a:cs typeface="Arial"/>
              </a:rPr>
              <a:t>groundwater</a:t>
            </a:r>
            <a:r>
              <a:rPr dirty="0" sz="2000" spc="-5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17375E"/>
                </a:solidFill>
                <a:latin typeface="Arial"/>
                <a:cs typeface="Arial"/>
              </a:rPr>
              <a:t>per</a:t>
            </a:r>
            <a:r>
              <a:rPr dirty="0" sz="20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17375E"/>
                </a:solidFill>
                <a:latin typeface="Arial"/>
                <a:cs typeface="Arial"/>
              </a:rPr>
              <a:t>unit area</a:t>
            </a:r>
            <a:r>
              <a:rPr dirty="0" sz="2000" spc="-7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u="sng" sz="2000" spc="-25">
                <a:solidFill>
                  <a:srgbClr val="17375E"/>
                </a:solidFill>
                <a:uFill>
                  <a:solidFill>
                    <a:srgbClr val="17375E"/>
                  </a:solidFill>
                </a:uFill>
                <a:latin typeface="Arial"/>
                <a:cs typeface="Arial"/>
              </a:rPr>
              <a:t>and</a:t>
            </a:r>
            <a:endParaRPr sz="2000">
              <a:latin typeface="Arial"/>
              <a:cs typeface="Arial"/>
            </a:endParaRPr>
          </a:p>
          <a:p>
            <a:pPr marL="469900" marR="5080" indent="-457834">
              <a:lnSpc>
                <a:spcPct val="100000"/>
              </a:lnSpc>
              <a:buAutoNum type="alphaLcParenR" startAt="2"/>
              <a:tabLst>
                <a:tab pos="499109" algn="l"/>
              </a:tabLst>
            </a:pPr>
            <a:r>
              <a:rPr dirty="0" sz="2000">
                <a:solidFill>
                  <a:srgbClr val="17375E"/>
                </a:solidFill>
                <a:latin typeface="Arial"/>
                <a:cs typeface="Arial"/>
              </a:rPr>
              <a:t>that</a:t>
            </a:r>
            <a:r>
              <a:rPr dirty="0" sz="20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17375E"/>
                </a:solidFill>
                <a:latin typeface="Arial"/>
                <a:cs typeface="Arial"/>
              </a:rPr>
              <a:t>are</a:t>
            </a:r>
            <a:r>
              <a:rPr dirty="0" sz="20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17375E"/>
                </a:solidFill>
                <a:latin typeface="Arial"/>
                <a:cs typeface="Arial"/>
              </a:rPr>
              <a:t>considered</a:t>
            </a:r>
            <a:r>
              <a:rPr dirty="0" sz="20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17375E"/>
                </a:solidFill>
                <a:latin typeface="Arial"/>
                <a:cs typeface="Arial"/>
              </a:rPr>
              <a:t>of</a:t>
            </a:r>
            <a:r>
              <a:rPr dirty="0" sz="20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548ED4"/>
                </a:solidFill>
                <a:latin typeface="Arial"/>
                <a:cs typeface="Arial"/>
              </a:rPr>
              <a:t>strategic</a:t>
            </a:r>
            <a:r>
              <a:rPr dirty="0" sz="2000" spc="-55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548ED4"/>
                </a:solidFill>
                <a:latin typeface="Arial"/>
                <a:cs typeface="Arial"/>
              </a:rPr>
              <a:t>significance</a:t>
            </a:r>
            <a:r>
              <a:rPr dirty="0" sz="2000" spc="-5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548ED4"/>
                </a:solidFill>
                <a:latin typeface="Arial"/>
                <a:cs typeface="Arial"/>
              </a:rPr>
              <a:t>for</a:t>
            </a:r>
            <a:r>
              <a:rPr dirty="0" sz="2000" spc="-3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2000" spc="-10" b="1">
                <a:solidFill>
                  <a:srgbClr val="548ED4"/>
                </a:solidFill>
                <a:latin typeface="Arial"/>
                <a:cs typeface="Arial"/>
              </a:rPr>
              <a:t>water </a:t>
            </a:r>
            <a:r>
              <a:rPr dirty="0" sz="2000" spc="-10" b="1">
                <a:solidFill>
                  <a:srgbClr val="548ED4"/>
                </a:solidFill>
                <a:latin typeface="Arial"/>
                <a:cs typeface="Arial"/>
              </a:rPr>
              <a:t>	</a:t>
            </a:r>
            <a:r>
              <a:rPr dirty="0" sz="2000" b="1">
                <a:solidFill>
                  <a:srgbClr val="548ED4"/>
                </a:solidFill>
                <a:latin typeface="Arial"/>
                <a:cs typeface="Arial"/>
              </a:rPr>
              <a:t>security</a:t>
            </a:r>
            <a:r>
              <a:rPr dirty="0" sz="2000" spc="-4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548ED4"/>
                </a:solidFill>
                <a:latin typeface="Arial"/>
                <a:cs typeface="Arial"/>
              </a:rPr>
              <a:t>and</a:t>
            </a:r>
            <a:r>
              <a:rPr dirty="0" sz="2000" spc="-2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548ED4"/>
                </a:solidFill>
                <a:latin typeface="Arial"/>
                <a:cs typeface="Arial"/>
              </a:rPr>
              <a:t>sustainability</a:t>
            </a:r>
            <a:r>
              <a:rPr dirty="0" sz="2000" spc="-6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548ED4"/>
                </a:solidFill>
                <a:latin typeface="Arial"/>
                <a:cs typeface="Arial"/>
              </a:rPr>
              <a:t>from</a:t>
            </a:r>
            <a:r>
              <a:rPr dirty="0" sz="2000" spc="-3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548ED4"/>
                </a:solidFill>
                <a:latin typeface="Arial"/>
                <a:cs typeface="Arial"/>
              </a:rPr>
              <a:t>a</a:t>
            </a:r>
            <a:r>
              <a:rPr dirty="0" sz="2000" spc="-1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548ED4"/>
                </a:solidFill>
                <a:latin typeface="Arial"/>
                <a:cs typeface="Arial"/>
              </a:rPr>
              <a:t>national</a:t>
            </a:r>
            <a:r>
              <a:rPr dirty="0" sz="2000" spc="-45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2000" spc="-10" b="1">
                <a:solidFill>
                  <a:srgbClr val="548ED4"/>
                </a:solidFill>
                <a:latin typeface="Arial"/>
                <a:cs typeface="Arial"/>
              </a:rPr>
              <a:t>planning</a:t>
            </a:r>
            <a:endParaRPr sz="2000">
              <a:latin typeface="Arial"/>
              <a:cs typeface="Arial"/>
            </a:endParaRPr>
          </a:p>
          <a:p>
            <a:pPr marL="2860040">
              <a:lnSpc>
                <a:spcPct val="100000"/>
              </a:lnSpc>
            </a:pPr>
            <a:r>
              <a:rPr dirty="0" sz="2000" spc="-10" b="1">
                <a:solidFill>
                  <a:srgbClr val="548ED4"/>
                </a:solidFill>
                <a:latin typeface="Arial"/>
                <a:cs typeface="Arial"/>
              </a:rPr>
              <a:t>perspective</a:t>
            </a:r>
            <a:r>
              <a:rPr dirty="0" sz="2000" spc="-10">
                <a:solidFill>
                  <a:srgbClr val="548ED4"/>
                </a:solidFill>
                <a:latin typeface="Arial"/>
                <a:cs typeface="Arial"/>
              </a:rPr>
              <a:t>.</a:t>
            </a:r>
            <a:endParaRPr sz="2000">
              <a:latin typeface="Arial"/>
              <a:cs typeface="Arial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dirty="0" spc="-25"/>
              <a:t>51</a:t>
            </a:fld>
          </a:p>
        </p:txBody>
      </p:sp>
      <p:sp>
        <p:nvSpPr>
          <p:cNvPr id="9" name="object 9" descr=""/>
          <p:cNvSpPr txBox="1"/>
          <p:nvPr/>
        </p:nvSpPr>
        <p:spPr>
          <a:xfrm>
            <a:off x="1606677" y="1742313"/>
            <a:ext cx="5927725" cy="6356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454150" marR="5080" indent="-1442085">
              <a:lnSpc>
                <a:spcPct val="100000"/>
              </a:lnSpc>
              <a:spcBef>
                <a:spcPts val="105"/>
              </a:spcBef>
            </a:pPr>
            <a:r>
              <a:rPr dirty="0" sz="2000">
                <a:solidFill>
                  <a:srgbClr val="17375E"/>
                </a:solidFill>
                <a:latin typeface="Arial"/>
                <a:cs typeface="Arial"/>
              </a:rPr>
              <a:t>Proposed</a:t>
            </a:r>
            <a:r>
              <a:rPr dirty="0" sz="2000" spc="-9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17375E"/>
                </a:solidFill>
                <a:latin typeface="Arial"/>
                <a:cs typeface="Arial"/>
              </a:rPr>
              <a:t>Definition</a:t>
            </a:r>
            <a:r>
              <a:rPr dirty="0" sz="20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17375E"/>
                </a:solidFill>
                <a:latin typeface="Arial"/>
                <a:cs typeface="Arial"/>
              </a:rPr>
              <a:t>of</a:t>
            </a:r>
            <a:r>
              <a:rPr dirty="0" sz="20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17375E"/>
                </a:solidFill>
                <a:latin typeface="Arial"/>
                <a:cs typeface="Arial"/>
              </a:rPr>
              <a:t>Strategic</a:t>
            </a:r>
            <a:r>
              <a:rPr dirty="0" sz="20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17375E"/>
                </a:solidFill>
                <a:latin typeface="Arial"/>
                <a:cs typeface="Arial"/>
              </a:rPr>
              <a:t>Water</a:t>
            </a:r>
            <a:r>
              <a:rPr dirty="0" sz="2000" spc="-6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17375E"/>
                </a:solidFill>
                <a:latin typeface="Arial"/>
                <a:cs typeface="Arial"/>
              </a:rPr>
              <a:t>Source</a:t>
            </a:r>
            <a:r>
              <a:rPr dirty="0" sz="2000" spc="-1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2000" spc="-10">
                <a:solidFill>
                  <a:srgbClr val="17375E"/>
                </a:solidFill>
                <a:latin typeface="Arial"/>
                <a:cs typeface="Arial"/>
              </a:rPr>
              <a:t>Areas </a:t>
            </a:r>
            <a:r>
              <a:rPr dirty="0" sz="2000">
                <a:solidFill>
                  <a:srgbClr val="17375E"/>
                </a:solidFill>
                <a:latin typeface="Arial"/>
                <a:cs typeface="Arial"/>
              </a:rPr>
              <a:t>(SWSAs)</a:t>
            </a:r>
            <a:r>
              <a:rPr dirty="0" sz="20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17375E"/>
                </a:solidFill>
                <a:latin typeface="Arial"/>
                <a:cs typeface="Arial"/>
              </a:rPr>
              <a:t>for</a:t>
            </a:r>
            <a:r>
              <a:rPr dirty="0" sz="20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2000" spc="-10">
                <a:solidFill>
                  <a:srgbClr val="17375E"/>
                </a:solidFill>
                <a:latin typeface="Arial"/>
                <a:cs typeface="Arial"/>
              </a:rPr>
              <a:t>Groundwater: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487781" y="158623"/>
            <a:ext cx="8168640" cy="76517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REFINEMENT</a:t>
            </a:r>
            <a:r>
              <a:rPr dirty="0" sz="16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STRATEGIC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 GROUNDWATER</a:t>
            </a:r>
            <a:r>
              <a:rPr dirty="0" sz="1600" spc="-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SOURCE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AREAS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SOUTH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AFRICA</a:t>
            </a:r>
            <a:endParaRPr sz="1600">
              <a:latin typeface="Arial"/>
              <a:cs typeface="Arial"/>
            </a:endParaRPr>
          </a:p>
          <a:p>
            <a:pPr algn="ctr" marL="4445">
              <a:lnSpc>
                <a:spcPct val="100000"/>
              </a:lnSpc>
              <a:spcBef>
                <a:spcPts val="1745"/>
              </a:spcBef>
            </a:pPr>
            <a:r>
              <a:rPr dirty="0" sz="1800" b="1">
                <a:solidFill>
                  <a:srgbClr val="17375E"/>
                </a:solidFill>
                <a:latin typeface="Arial"/>
                <a:cs typeface="Arial"/>
              </a:rPr>
              <a:t>DEFINITION</a:t>
            </a:r>
            <a:r>
              <a:rPr dirty="0" sz="1800" spc="-7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17375E"/>
                </a:solidFill>
                <a:latin typeface="Arial"/>
                <a:cs typeface="Arial"/>
              </a:rPr>
              <a:t>OF</a:t>
            </a:r>
            <a:r>
              <a:rPr dirty="0" sz="1800" spc="-6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 spc="-20" b="1">
                <a:solidFill>
                  <a:srgbClr val="17375E"/>
                </a:solidFill>
                <a:latin typeface="Arial"/>
                <a:cs typeface="Arial"/>
              </a:rPr>
              <a:t>SWSA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19552" y="3223971"/>
            <a:ext cx="4105910" cy="3917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003E6B"/>
                </a:solidFill>
              </a:rPr>
              <a:t>DISCUSSION</a:t>
            </a:r>
            <a:r>
              <a:rPr dirty="0" sz="2400" spc="-40">
                <a:solidFill>
                  <a:srgbClr val="003E6B"/>
                </a:solidFill>
              </a:rPr>
              <a:t> </a:t>
            </a:r>
            <a:r>
              <a:rPr dirty="0" sz="2400">
                <a:solidFill>
                  <a:srgbClr val="003E6B"/>
                </a:solidFill>
              </a:rPr>
              <a:t>&amp;</a:t>
            </a:r>
            <a:r>
              <a:rPr dirty="0" sz="2400" spc="-55">
                <a:solidFill>
                  <a:srgbClr val="003E6B"/>
                </a:solidFill>
              </a:rPr>
              <a:t> </a:t>
            </a:r>
            <a:r>
              <a:rPr dirty="0" sz="2400" spc="-10">
                <a:solidFill>
                  <a:srgbClr val="003E6B"/>
                </a:solidFill>
              </a:rPr>
              <a:t>QUESTIONS</a:t>
            </a:r>
            <a:endParaRPr sz="2400"/>
          </a:p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9144000" cy="847725"/>
            <a:chOff x="0" y="0"/>
            <a:chExt cx="9144000" cy="847725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6014" y="306324"/>
              <a:ext cx="5646940" cy="103886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3999" cy="847674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3380" y="109728"/>
              <a:ext cx="8413242" cy="454913"/>
            </a:xfrm>
            <a:prstGeom prst="rect">
              <a:avLst/>
            </a:prstGeom>
          </p:spPr>
        </p:pic>
      </p:grpSp>
      <p:sp>
        <p:nvSpPr>
          <p:cNvPr id="7" name="object 7" descr=""/>
          <p:cNvSpPr txBox="1"/>
          <p:nvPr/>
        </p:nvSpPr>
        <p:spPr>
          <a:xfrm>
            <a:off x="487781" y="158623"/>
            <a:ext cx="816864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REFINEMENT</a:t>
            </a:r>
            <a:r>
              <a:rPr dirty="0" sz="16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STRATEGIC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 GROUNDWATER</a:t>
            </a:r>
            <a:r>
              <a:rPr dirty="0" sz="1600" spc="-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SOURCE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AREAS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SOUTH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AFRICA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dirty="0" spc="-25"/>
              <a:t>51</a:t>
            </a:fld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9144000" cy="847725"/>
            <a:chOff x="0" y="0"/>
            <a:chExt cx="9144000" cy="84772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847674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380" y="109728"/>
              <a:ext cx="8413242" cy="454913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487781" y="158623"/>
            <a:ext cx="816864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REFINEMENT</a:t>
            </a:r>
            <a:r>
              <a:rPr dirty="0" sz="16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STRATEGIC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 GROUNDWATER</a:t>
            </a:r>
            <a:r>
              <a:rPr dirty="0" sz="1600" spc="-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SOURCE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AREAS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SOUTH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AFRICA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72770" rIns="0" bIns="0" rtlCol="0" vert="horz">
            <a:spAutoFit/>
          </a:bodyPr>
          <a:lstStyle/>
          <a:p>
            <a:pPr marL="1405890">
              <a:lnSpc>
                <a:spcPct val="100000"/>
              </a:lnSpc>
              <a:spcBef>
                <a:spcPts val="100"/>
              </a:spcBef>
            </a:pPr>
            <a:r>
              <a:rPr dirty="0"/>
              <a:t>RECAP</a:t>
            </a:r>
            <a:r>
              <a:rPr dirty="0" spc="-40"/>
              <a:t> </a:t>
            </a:r>
            <a:r>
              <a:rPr dirty="0"/>
              <a:t>OF</a:t>
            </a:r>
            <a:r>
              <a:rPr dirty="0" spc="-60"/>
              <a:t> </a:t>
            </a:r>
            <a:r>
              <a:rPr dirty="0"/>
              <a:t>METHODOLOGICAL</a:t>
            </a:r>
            <a:r>
              <a:rPr dirty="0" spc="-55"/>
              <a:t> </a:t>
            </a:r>
            <a:r>
              <a:rPr dirty="0" spc="-10"/>
              <a:t>CONSIDERATIONS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845616" y="4871720"/>
            <a:ext cx="6226810" cy="11233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1200" b="1">
                <a:solidFill>
                  <a:srgbClr val="17375E"/>
                </a:solidFill>
                <a:uFill>
                  <a:solidFill>
                    <a:srgbClr val="17375E"/>
                  </a:solidFill>
                </a:uFill>
                <a:latin typeface="Arial"/>
                <a:cs typeface="Arial"/>
              </a:rPr>
              <a:t>Key</a:t>
            </a:r>
            <a:r>
              <a:rPr dirty="0" u="sng" sz="1200" spc="-55" b="1">
                <a:solidFill>
                  <a:srgbClr val="17375E"/>
                </a:solidFill>
                <a:uFill>
                  <a:solidFill>
                    <a:srgbClr val="17375E"/>
                  </a:solidFill>
                </a:uFill>
                <a:latin typeface="Arial"/>
                <a:cs typeface="Arial"/>
              </a:rPr>
              <a:t> </a:t>
            </a:r>
            <a:r>
              <a:rPr dirty="0" u="sng" sz="1200" b="1">
                <a:solidFill>
                  <a:srgbClr val="17375E"/>
                </a:solidFill>
                <a:uFill>
                  <a:solidFill>
                    <a:srgbClr val="17375E"/>
                  </a:solidFill>
                </a:uFill>
                <a:latin typeface="Arial"/>
                <a:cs typeface="Arial"/>
              </a:rPr>
              <a:t>Challenges</a:t>
            </a:r>
            <a:r>
              <a:rPr dirty="0" u="sng" sz="1200" spc="-35" b="1">
                <a:solidFill>
                  <a:srgbClr val="17375E"/>
                </a:solidFill>
                <a:uFill>
                  <a:solidFill>
                    <a:srgbClr val="17375E"/>
                  </a:solidFill>
                </a:uFill>
                <a:latin typeface="Arial"/>
                <a:cs typeface="Arial"/>
              </a:rPr>
              <a:t> </a:t>
            </a:r>
            <a:r>
              <a:rPr dirty="0" u="sng" sz="1200" b="1">
                <a:solidFill>
                  <a:srgbClr val="17375E"/>
                </a:solidFill>
                <a:uFill>
                  <a:solidFill>
                    <a:srgbClr val="17375E"/>
                  </a:solidFill>
                </a:uFill>
                <a:latin typeface="Arial"/>
                <a:cs typeface="Arial"/>
              </a:rPr>
              <a:t>Shaping</a:t>
            </a:r>
            <a:r>
              <a:rPr dirty="0" u="sng" sz="1200" spc="-25" b="1">
                <a:solidFill>
                  <a:srgbClr val="17375E"/>
                </a:solidFill>
                <a:uFill>
                  <a:solidFill>
                    <a:srgbClr val="17375E"/>
                  </a:solidFill>
                </a:uFill>
                <a:latin typeface="Arial"/>
                <a:cs typeface="Arial"/>
              </a:rPr>
              <a:t> </a:t>
            </a:r>
            <a:r>
              <a:rPr dirty="0" u="sng" sz="1200" b="1">
                <a:solidFill>
                  <a:srgbClr val="17375E"/>
                </a:solidFill>
                <a:uFill>
                  <a:solidFill>
                    <a:srgbClr val="17375E"/>
                  </a:solidFill>
                </a:uFill>
                <a:latin typeface="Arial"/>
                <a:cs typeface="Arial"/>
              </a:rPr>
              <a:t>the</a:t>
            </a:r>
            <a:r>
              <a:rPr dirty="0" u="sng" sz="1200" spc="-30" b="1">
                <a:solidFill>
                  <a:srgbClr val="17375E"/>
                </a:solidFill>
                <a:uFill>
                  <a:solidFill>
                    <a:srgbClr val="17375E"/>
                  </a:solidFill>
                </a:uFill>
                <a:latin typeface="Arial"/>
                <a:cs typeface="Arial"/>
              </a:rPr>
              <a:t> </a:t>
            </a:r>
            <a:r>
              <a:rPr dirty="0" u="sng" sz="1200" spc="-10" b="1">
                <a:solidFill>
                  <a:srgbClr val="17375E"/>
                </a:solidFill>
                <a:uFill>
                  <a:solidFill>
                    <a:srgbClr val="17375E"/>
                  </a:solidFill>
                </a:uFill>
                <a:latin typeface="Arial"/>
                <a:cs typeface="Arial"/>
              </a:rPr>
              <a:t>Methodology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200">
              <a:latin typeface="Arial"/>
              <a:cs typeface="Arial"/>
            </a:endParaRPr>
          </a:p>
          <a:p>
            <a:pPr marL="698500" indent="-229235">
              <a:lnSpc>
                <a:spcPct val="100000"/>
              </a:lnSpc>
              <a:buAutoNum type="arabicPeriod"/>
              <a:tabLst>
                <a:tab pos="698500" algn="l"/>
              </a:tabLst>
            </a:pP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Aquifer</a:t>
            </a:r>
            <a:r>
              <a:rPr dirty="0" sz="12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boundaries</a:t>
            </a:r>
            <a:r>
              <a:rPr dirty="0" sz="12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based</a:t>
            </a:r>
            <a:r>
              <a:rPr dirty="0" sz="1200" spc="-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solely</a:t>
            </a:r>
            <a:r>
              <a:rPr dirty="0" sz="12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on</a:t>
            </a:r>
            <a:r>
              <a:rPr dirty="0" sz="12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surface</a:t>
            </a:r>
            <a:r>
              <a:rPr dirty="0" sz="12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geology</a:t>
            </a:r>
            <a:r>
              <a:rPr dirty="0" sz="12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are</a:t>
            </a:r>
            <a:r>
              <a:rPr dirty="0" sz="12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inadequate.</a:t>
            </a:r>
            <a:endParaRPr sz="1200">
              <a:latin typeface="Arial"/>
              <a:cs typeface="Arial"/>
            </a:endParaRPr>
          </a:p>
          <a:p>
            <a:pPr marL="698500" indent="-229235">
              <a:lnSpc>
                <a:spcPct val="100000"/>
              </a:lnSpc>
              <a:buAutoNum type="arabicPeriod"/>
              <a:tabLst>
                <a:tab pos="698500" algn="l"/>
              </a:tabLst>
            </a:pP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Groundwater</a:t>
            </a:r>
            <a:r>
              <a:rPr dirty="0" sz="1200" spc="-5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behaviour</a:t>
            </a:r>
            <a:r>
              <a:rPr dirty="0" sz="12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is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influenced</a:t>
            </a:r>
            <a:r>
              <a:rPr dirty="0" sz="12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by</a:t>
            </a:r>
            <a:r>
              <a:rPr dirty="0" sz="12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more</a:t>
            </a:r>
            <a:r>
              <a:rPr dirty="0" sz="12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complex</a:t>
            </a:r>
            <a:r>
              <a:rPr dirty="0" sz="12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hydrogeological</a:t>
            </a:r>
            <a:r>
              <a:rPr dirty="0" sz="12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conditions</a:t>
            </a:r>
            <a:endParaRPr sz="1200">
              <a:latin typeface="Arial"/>
              <a:cs typeface="Arial"/>
            </a:endParaRPr>
          </a:p>
          <a:p>
            <a:pPr marL="697865" indent="-228600">
              <a:lnSpc>
                <a:spcPct val="100000"/>
              </a:lnSpc>
              <a:buAutoNum type="arabicPeriod"/>
              <a:tabLst>
                <a:tab pos="697865" algn="l"/>
              </a:tabLst>
            </a:pP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GRUs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must</a:t>
            </a:r>
            <a:r>
              <a:rPr dirty="0" sz="12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be</a:t>
            </a:r>
            <a:r>
              <a:rPr dirty="0" sz="12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clearly</a:t>
            </a:r>
            <a:r>
              <a:rPr dirty="0" sz="12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defined</a:t>
            </a:r>
            <a:r>
              <a:rPr dirty="0" sz="1200" spc="-5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based</a:t>
            </a:r>
            <a:r>
              <a:rPr dirty="0" sz="12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on</a:t>
            </a:r>
            <a:r>
              <a:rPr dirty="0" sz="12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hydrogeological</a:t>
            </a:r>
            <a:r>
              <a:rPr dirty="0" sz="12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functioning.</a:t>
            </a:r>
            <a:endParaRPr sz="1200">
              <a:latin typeface="Arial"/>
              <a:cs typeface="Arial"/>
            </a:endParaRPr>
          </a:p>
          <a:p>
            <a:pPr marL="698500" indent="-229235">
              <a:lnSpc>
                <a:spcPct val="100000"/>
              </a:lnSpc>
              <a:buAutoNum type="arabicPeriod"/>
              <a:tabLst>
                <a:tab pos="698500" algn="l"/>
              </a:tabLst>
            </a:pP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Current</a:t>
            </a:r>
            <a:r>
              <a:rPr dirty="0" sz="12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threshold</a:t>
            </a:r>
            <a:r>
              <a:rPr dirty="0" sz="12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values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may</a:t>
            </a:r>
            <a:r>
              <a:rPr dirty="0" sz="12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not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apply</a:t>
            </a:r>
            <a:r>
              <a:rPr dirty="0" sz="12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uniformly</a:t>
            </a:r>
            <a:r>
              <a:rPr dirty="0" sz="12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across</a:t>
            </a:r>
            <a:r>
              <a:rPr dirty="0" sz="1200" spc="-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all</a:t>
            </a:r>
            <a:r>
              <a:rPr dirty="0" sz="12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aquifers</a:t>
            </a:r>
            <a:r>
              <a:rPr dirty="0" sz="12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and</a:t>
            </a:r>
            <a:r>
              <a:rPr dirty="0" sz="12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GRUs.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1221155" y="1316037"/>
            <a:ext cx="6701790" cy="3213735"/>
            <a:chOff x="1221155" y="1316037"/>
            <a:chExt cx="6701790" cy="3213735"/>
          </a:xfrm>
        </p:grpSpPr>
        <p:pic>
          <p:nvPicPr>
            <p:cNvPr id="9" name="object 9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30680" y="1325499"/>
              <a:ext cx="6682613" cy="3194304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1225918" y="1320800"/>
              <a:ext cx="6692265" cy="3204210"/>
            </a:xfrm>
            <a:custGeom>
              <a:avLst/>
              <a:gdLst/>
              <a:ahLst/>
              <a:cxnLst/>
              <a:rect l="l" t="t" r="r" b="b"/>
              <a:pathLst>
                <a:path w="6692265" h="3204210">
                  <a:moveTo>
                    <a:pt x="0" y="3203829"/>
                  </a:moveTo>
                  <a:lnTo>
                    <a:pt x="6692138" y="3203829"/>
                  </a:lnTo>
                  <a:lnTo>
                    <a:pt x="6692138" y="0"/>
                  </a:lnTo>
                  <a:lnTo>
                    <a:pt x="0" y="0"/>
                  </a:lnTo>
                  <a:lnTo>
                    <a:pt x="0" y="3203829"/>
                  </a:lnTo>
                  <a:close/>
                </a:path>
              </a:pathLst>
            </a:custGeom>
            <a:ln w="9525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06368" y="2266137"/>
              <a:ext cx="4158995" cy="266750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3758056" y="2295537"/>
              <a:ext cx="4059554" cy="167640"/>
            </a:xfrm>
            <a:custGeom>
              <a:avLst/>
              <a:gdLst/>
              <a:ahLst/>
              <a:cxnLst/>
              <a:rect l="l" t="t" r="r" b="b"/>
              <a:pathLst>
                <a:path w="4059554" h="167639">
                  <a:moveTo>
                    <a:pt x="0" y="167373"/>
                  </a:moveTo>
                  <a:lnTo>
                    <a:pt x="4059554" y="167373"/>
                  </a:lnTo>
                  <a:lnTo>
                    <a:pt x="4059554" y="0"/>
                  </a:lnTo>
                  <a:lnTo>
                    <a:pt x="0" y="0"/>
                  </a:lnTo>
                  <a:lnTo>
                    <a:pt x="0" y="167373"/>
                  </a:lnTo>
                  <a:close/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32204" y="2470429"/>
              <a:ext cx="2645664" cy="243814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1684019" y="2499677"/>
              <a:ext cx="2546350" cy="144145"/>
            </a:xfrm>
            <a:custGeom>
              <a:avLst/>
              <a:gdLst/>
              <a:ahLst/>
              <a:cxnLst/>
              <a:rect l="l" t="t" r="r" b="b"/>
              <a:pathLst>
                <a:path w="2546350" h="144144">
                  <a:moveTo>
                    <a:pt x="0" y="143573"/>
                  </a:moveTo>
                  <a:lnTo>
                    <a:pt x="2546350" y="143573"/>
                  </a:lnTo>
                  <a:lnTo>
                    <a:pt x="2546350" y="0"/>
                  </a:lnTo>
                  <a:lnTo>
                    <a:pt x="0" y="0"/>
                  </a:lnTo>
                  <a:lnTo>
                    <a:pt x="0" y="143573"/>
                  </a:lnTo>
                  <a:close/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28900" y="2712745"/>
              <a:ext cx="2325624" cy="243814"/>
            </a:xfrm>
            <a:prstGeom prst="rect">
              <a:avLst/>
            </a:prstGeom>
          </p:spPr>
        </p:pic>
        <p:sp>
          <p:nvSpPr>
            <p:cNvPr id="16" name="object 16" descr=""/>
            <p:cNvSpPr/>
            <p:nvPr/>
          </p:nvSpPr>
          <p:spPr>
            <a:xfrm>
              <a:off x="2681731" y="2742247"/>
              <a:ext cx="2225040" cy="144145"/>
            </a:xfrm>
            <a:custGeom>
              <a:avLst/>
              <a:gdLst/>
              <a:ahLst/>
              <a:cxnLst/>
              <a:rect l="l" t="t" r="r" b="b"/>
              <a:pathLst>
                <a:path w="2225040" h="144144">
                  <a:moveTo>
                    <a:pt x="0" y="143573"/>
                  </a:moveTo>
                  <a:lnTo>
                    <a:pt x="2225040" y="143573"/>
                  </a:lnTo>
                  <a:lnTo>
                    <a:pt x="2225040" y="0"/>
                  </a:lnTo>
                  <a:lnTo>
                    <a:pt x="0" y="0"/>
                  </a:lnTo>
                  <a:lnTo>
                    <a:pt x="0" y="143573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dirty="0" spc="-25"/>
              <a:t>51</a:t>
            </a:fld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9144000" cy="847725"/>
            <a:chOff x="0" y="0"/>
            <a:chExt cx="9144000" cy="84772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847674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380" y="109728"/>
              <a:ext cx="8413242" cy="454913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487781" y="158623"/>
            <a:ext cx="816864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REFINEMENT</a:t>
            </a:r>
            <a:r>
              <a:rPr dirty="0" sz="16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STRATEGIC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 GROUNDWATER</a:t>
            </a:r>
            <a:r>
              <a:rPr dirty="0" sz="1600" spc="-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SOURCE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AREAS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SOUTH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AFRICA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object 6" descr=""/>
          <p:cNvSpPr/>
          <p:nvPr/>
        </p:nvSpPr>
        <p:spPr>
          <a:xfrm>
            <a:off x="5057013" y="1762734"/>
            <a:ext cx="2880360" cy="462280"/>
          </a:xfrm>
          <a:custGeom>
            <a:avLst/>
            <a:gdLst/>
            <a:ahLst/>
            <a:cxnLst/>
            <a:rect l="l" t="t" r="r" b="b"/>
            <a:pathLst>
              <a:path w="2880359" h="462280">
                <a:moveTo>
                  <a:pt x="0" y="461670"/>
                </a:moveTo>
                <a:lnTo>
                  <a:pt x="2879979" y="461670"/>
                </a:lnTo>
                <a:lnTo>
                  <a:pt x="2879979" y="0"/>
                </a:lnTo>
                <a:lnTo>
                  <a:pt x="0" y="0"/>
                </a:lnTo>
                <a:lnTo>
                  <a:pt x="0" y="461670"/>
                </a:lnTo>
                <a:close/>
              </a:path>
            </a:pathLst>
          </a:custGeom>
          <a:ln w="9525">
            <a:solidFill>
              <a:srgbClr val="17375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 txBox="1"/>
          <p:nvPr/>
        </p:nvSpPr>
        <p:spPr>
          <a:xfrm>
            <a:off x="5360034" y="1791715"/>
            <a:ext cx="227584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43815">
              <a:lnSpc>
                <a:spcPct val="100000"/>
              </a:lnSpc>
              <a:spcBef>
                <a:spcPts val="100"/>
              </a:spcBef>
            </a:pP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Updated</a:t>
            </a:r>
            <a:r>
              <a:rPr dirty="0" sz="1200" spc="-2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548ED4"/>
                </a:solidFill>
                <a:latin typeface="Arial"/>
                <a:cs typeface="Arial"/>
              </a:rPr>
              <a:t>Hydrogeological</a:t>
            </a:r>
            <a:r>
              <a:rPr dirty="0" sz="1200" spc="2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spc="-25" b="1">
                <a:solidFill>
                  <a:srgbClr val="548ED4"/>
                </a:solidFill>
                <a:latin typeface="Arial"/>
                <a:cs typeface="Arial"/>
              </a:rPr>
              <a:t>and </a:t>
            </a: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Strategic</a:t>
            </a:r>
            <a:r>
              <a:rPr dirty="0" sz="1200" spc="-5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Criteria</a:t>
            </a:r>
            <a:r>
              <a:rPr dirty="0" sz="1200" spc="-45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&amp;</a:t>
            </a:r>
            <a:r>
              <a:rPr dirty="0" sz="1200" spc="-25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548ED4"/>
                </a:solidFill>
                <a:latin typeface="Arial"/>
                <a:cs typeface="Arial"/>
              </a:rPr>
              <a:t>Parameters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 descr=""/>
          <p:cNvSpPr/>
          <p:nvPr/>
        </p:nvSpPr>
        <p:spPr>
          <a:xfrm>
            <a:off x="5057013" y="2285110"/>
            <a:ext cx="2880360" cy="467995"/>
          </a:xfrm>
          <a:custGeom>
            <a:avLst/>
            <a:gdLst/>
            <a:ahLst/>
            <a:cxnLst/>
            <a:rect l="l" t="t" r="r" b="b"/>
            <a:pathLst>
              <a:path w="2880359" h="467994">
                <a:moveTo>
                  <a:pt x="0" y="467995"/>
                </a:moveTo>
                <a:lnTo>
                  <a:pt x="2879979" y="467995"/>
                </a:lnTo>
                <a:lnTo>
                  <a:pt x="2879979" y="0"/>
                </a:lnTo>
                <a:lnTo>
                  <a:pt x="0" y="0"/>
                </a:lnTo>
                <a:lnTo>
                  <a:pt x="0" y="467995"/>
                </a:lnTo>
                <a:close/>
              </a:path>
            </a:pathLst>
          </a:custGeom>
          <a:ln w="9525">
            <a:solidFill>
              <a:srgbClr val="17375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 txBox="1"/>
          <p:nvPr/>
        </p:nvSpPr>
        <p:spPr>
          <a:xfrm>
            <a:off x="5638927" y="2314194"/>
            <a:ext cx="171577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91465" marR="5080" indent="-279400">
              <a:lnSpc>
                <a:spcPct val="100000"/>
              </a:lnSpc>
              <a:spcBef>
                <a:spcPts val="100"/>
              </a:spcBef>
            </a:pPr>
            <a:r>
              <a:rPr dirty="0" sz="1200" b="1">
                <a:solidFill>
                  <a:srgbClr val="17375E"/>
                </a:solidFill>
                <a:latin typeface="Arial"/>
                <a:cs typeface="Arial"/>
              </a:rPr>
              <a:t>Modelled</a:t>
            </a:r>
            <a:r>
              <a:rPr dirty="0" sz="1200" spc="-35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17375E"/>
                </a:solidFill>
                <a:latin typeface="Arial"/>
                <a:cs typeface="Arial"/>
              </a:rPr>
              <a:t>Data</a:t>
            </a:r>
            <a:r>
              <a:rPr dirty="0" sz="1200" spc="-75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17375E"/>
                </a:solidFill>
                <a:latin typeface="Arial"/>
                <a:cs typeface="Arial"/>
              </a:rPr>
              <a:t>Analysis </a:t>
            </a:r>
            <a:r>
              <a:rPr dirty="0" sz="1200" b="1">
                <a:solidFill>
                  <a:srgbClr val="17375E"/>
                </a:solidFill>
                <a:latin typeface="Arial"/>
                <a:cs typeface="Arial"/>
              </a:rPr>
              <a:t>&amp; </a:t>
            </a:r>
            <a:r>
              <a:rPr dirty="0" sz="1200" spc="-10" b="1">
                <a:solidFill>
                  <a:srgbClr val="17375E"/>
                </a:solidFill>
                <a:latin typeface="Arial"/>
                <a:cs typeface="Arial"/>
              </a:rPr>
              <a:t>Interpretation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 descr=""/>
          <p:cNvSpPr/>
          <p:nvPr/>
        </p:nvSpPr>
        <p:spPr>
          <a:xfrm>
            <a:off x="5057013" y="2806700"/>
            <a:ext cx="2880360" cy="814705"/>
          </a:xfrm>
          <a:custGeom>
            <a:avLst/>
            <a:gdLst/>
            <a:ahLst/>
            <a:cxnLst/>
            <a:rect l="l" t="t" r="r" b="b"/>
            <a:pathLst>
              <a:path w="2880359" h="814704">
                <a:moveTo>
                  <a:pt x="0" y="467995"/>
                </a:moveTo>
                <a:lnTo>
                  <a:pt x="2879979" y="467995"/>
                </a:lnTo>
                <a:lnTo>
                  <a:pt x="2879979" y="0"/>
                </a:lnTo>
                <a:lnTo>
                  <a:pt x="0" y="0"/>
                </a:lnTo>
                <a:lnTo>
                  <a:pt x="0" y="467995"/>
                </a:lnTo>
                <a:close/>
              </a:path>
              <a:path w="2880359" h="814704">
                <a:moveTo>
                  <a:pt x="0" y="814197"/>
                </a:moveTo>
                <a:lnTo>
                  <a:pt x="2879979" y="814197"/>
                </a:lnTo>
                <a:lnTo>
                  <a:pt x="2879979" y="537197"/>
                </a:lnTo>
                <a:lnTo>
                  <a:pt x="0" y="537197"/>
                </a:lnTo>
                <a:lnTo>
                  <a:pt x="0" y="814197"/>
                </a:lnTo>
                <a:close/>
              </a:path>
            </a:pathLst>
          </a:custGeom>
          <a:ln w="9525">
            <a:solidFill>
              <a:srgbClr val="17375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 txBox="1"/>
          <p:nvPr/>
        </p:nvSpPr>
        <p:spPr>
          <a:xfrm>
            <a:off x="5829427" y="2835909"/>
            <a:ext cx="1337945" cy="7454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b="1">
                <a:solidFill>
                  <a:srgbClr val="17375E"/>
                </a:solidFill>
                <a:latin typeface="Arial"/>
                <a:cs typeface="Arial"/>
              </a:rPr>
              <a:t>Threshold</a:t>
            </a:r>
            <a:r>
              <a:rPr dirty="0" sz="1200" spc="-45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20" b="1">
                <a:solidFill>
                  <a:srgbClr val="17375E"/>
                </a:solidFill>
                <a:latin typeface="Arial"/>
                <a:cs typeface="Arial"/>
              </a:rPr>
              <a:t>Testing </a:t>
            </a:r>
            <a:r>
              <a:rPr dirty="0" sz="1200" b="1">
                <a:solidFill>
                  <a:srgbClr val="17375E"/>
                </a:solidFill>
                <a:latin typeface="Arial"/>
                <a:cs typeface="Arial"/>
              </a:rPr>
              <a:t>&amp; </a:t>
            </a:r>
            <a:r>
              <a:rPr dirty="0" sz="1200" spc="-10" b="1">
                <a:solidFill>
                  <a:srgbClr val="17375E"/>
                </a:solidFill>
                <a:latin typeface="Arial"/>
                <a:cs typeface="Arial"/>
              </a:rPr>
              <a:t>Ranking</a:t>
            </a:r>
            <a:endParaRPr sz="12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350"/>
              </a:spcBef>
            </a:pPr>
            <a:r>
              <a:rPr dirty="0" sz="1200" b="1">
                <a:solidFill>
                  <a:srgbClr val="17375E"/>
                </a:solidFill>
                <a:latin typeface="Arial"/>
                <a:cs typeface="Arial"/>
              </a:rPr>
              <a:t>Criteria</a:t>
            </a:r>
            <a:r>
              <a:rPr dirty="0" sz="1200" spc="-6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25" b="1">
                <a:solidFill>
                  <a:srgbClr val="17375E"/>
                </a:solidFill>
                <a:latin typeface="Arial"/>
                <a:cs typeface="Arial"/>
              </a:rPr>
              <a:t>Set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1206969" y="1762734"/>
            <a:ext cx="2880360" cy="462280"/>
          </a:xfrm>
          <a:prstGeom prst="rect">
            <a:avLst/>
          </a:prstGeom>
          <a:ln w="9525">
            <a:solidFill>
              <a:srgbClr val="17375E"/>
            </a:solidFill>
          </a:ln>
        </p:spPr>
        <p:txBody>
          <a:bodyPr wrap="square" lIns="0" tIns="147955" rIns="0" bIns="0" rtlCol="0" vert="horz">
            <a:spAutoFit/>
          </a:bodyPr>
          <a:lstStyle/>
          <a:p>
            <a:pPr marL="866775">
              <a:lnSpc>
                <a:spcPct val="100000"/>
              </a:lnSpc>
              <a:spcBef>
                <a:spcPts val="1165"/>
              </a:spcBef>
            </a:pP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Aquifer</a:t>
            </a:r>
            <a:r>
              <a:rPr dirty="0" sz="1200" spc="-65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548ED4"/>
                </a:solidFill>
                <a:latin typeface="Arial"/>
                <a:cs typeface="Arial"/>
              </a:rPr>
              <a:t>specific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1206969" y="1427975"/>
            <a:ext cx="2880360" cy="277495"/>
          </a:xfrm>
          <a:prstGeom prst="rect">
            <a:avLst/>
          </a:prstGeom>
          <a:solidFill>
            <a:srgbClr val="375F92"/>
          </a:solidFill>
          <a:ln w="9525">
            <a:solidFill>
              <a:srgbClr val="17375E"/>
            </a:solidFill>
          </a:ln>
        </p:spPr>
        <p:txBody>
          <a:bodyPr wrap="square" lIns="0" tIns="41275" rIns="0" bIns="0" rtlCol="0" vert="horz">
            <a:spAutoFit/>
          </a:bodyPr>
          <a:lstStyle/>
          <a:p>
            <a:pPr marL="594995">
              <a:lnSpc>
                <a:spcPct val="100000"/>
              </a:lnSpc>
              <a:spcBef>
                <a:spcPts val="325"/>
              </a:spcBef>
            </a:pPr>
            <a:r>
              <a:rPr dirty="0" sz="1200" spc="-30" b="1">
                <a:solidFill>
                  <a:srgbClr val="FFFFFF"/>
                </a:solidFill>
                <a:latin typeface="Arial"/>
                <a:cs typeface="Arial"/>
              </a:rPr>
              <a:t>SPATIAL</a:t>
            </a:r>
            <a:r>
              <a:rPr dirty="0" sz="1200" spc="-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FFFFFF"/>
                </a:solidFill>
                <a:latin typeface="Arial"/>
                <a:cs typeface="Arial"/>
              </a:rPr>
              <a:t>FRAMEWORK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5057013" y="1427975"/>
            <a:ext cx="2880360" cy="277495"/>
          </a:xfrm>
          <a:prstGeom prst="rect">
            <a:avLst/>
          </a:prstGeom>
          <a:solidFill>
            <a:srgbClr val="375F92"/>
          </a:solidFill>
          <a:ln w="9525">
            <a:solidFill>
              <a:srgbClr val="17375E"/>
            </a:solidFill>
          </a:ln>
        </p:spPr>
        <p:txBody>
          <a:bodyPr wrap="square" lIns="0" tIns="41275" rIns="0" bIns="0" rtlCol="0" vert="horz">
            <a:spAutoFit/>
          </a:bodyPr>
          <a:lstStyle/>
          <a:p>
            <a:pPr marL="425450">
              <a:lnSpc>
                <a:spcPct val="100000"/>
              </a:lnSpc>
              <a:spcBef>
                <a:spcPts val="325"/>
              </a:spcBef>
            </a:pPr>
            <a:r>
              <a:rPr dirty="0" sz="1200" spc="-25" b="1">
                <a:solidFill>
                  <a:srgbClr val="FFFFFF"/>
                </a:solidFill>
                <a:latin typeface="Arial"/>
                <a:cs typeface="Arial"/>
              </a:rPr>
              <a:t>EVALUATION</a:t>
            </a:r>
            <a:r>
              <a:rPr dirty="0" sz="1200" spc="-10" b="1">
                <a:solidFill>
                  <a:srgbClr val="FFFFFF"/>
                </a:solidFill>
                <a:latin typeface="Arial"/>
                <a:cs typeface="Arial"/>
              </a:rPr>
              <a:t> FRAMEWORK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1206969" y="2296286"/>
            <a:ext cx="2880360" cy="467995"/>
          </a:xfrm>
          <a:prstGeom prst="rect">
            <a:avLst/>
          </a:prstGeom>
          <a:ln w="9525">
            <a:solidFill>
              <a:srgbClr val="17375E"/>
            </a:solidFill>
          </a:ln>
        </p:spPr>
        <p:txBody>
          <a:bodyPr wrap="square" lIns="0" tIns="41910" rIns="0" bIns="0" rtlCol="0" vert="horz">
            <a:spAutoFit/>
          </a:bodyPr>
          <a:lstStyle/>
          <a:p>
            <a:pPr marL="1220470" marR="421005" indent="-791845">
              <a:lnSpc>
                <a:spcPct val="100000"/>
              </a:lnSpc>
              <a:spcBef>
                <a:spcPts val="330"/>
              </a:spcBef>
            </a:pP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Groundwater</a:t>
            </a:r>
            <a:r>
              <a:rPr dirty="0" sz="1200" spc="-55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Resource</a:t>
            </a:r>
            <a:r>
              <a:rPr dirty="0" sz="1200" spc="-6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spc="-20" b="1">
                <a:solidFill>
                  <a:srgbClr val="548ED4"/>
                </a:solidFill>
                <a:latin typeface="Arial"/>
                <a:cs typeface="Arial"/>
              </a:rPr>
              <a:t>Unit (GRU)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72770" rIns="0" bIns="0" rtlCol="0" vert="horz">
            <a:spAutoFit/>
          </a:bodyPr>
          <a:lstStyle/>
          <a:p>
            <a:pPr marL="2736850">
              <a:lnSpc>
                <a:spcPct val="100000"/>
              </a:lnSpc>
              <a:spcBef>
                <a:spcPts val="100"/>
              </a:spcBef>
            </a:pPr>
            <a:r>
              <a:rPr dirty="0"/>
              <a:t>REFINED</a:t>
            </a:r>
            <a:r>
              <a:rPr dirty="0" spc="-30"/>
              <a:t> </a:t>
            </a:r>
            <a:r>
              <a:rPr dirty="0" spc="-10"/>
              <a:t>METHODOLOGY</a:t>
            </a:r>
          </a:p>
        </p:txBody>
      </p:sp>
      <p:sp>
        <p:nvSpPr>
          <p:cNvPr id="17" name="object 17" descr=""/>
          <p:cNvSpPr txBox="1"/>
          <p:nvPr/>
        </p:nvSpPr>
        <p:spPr>
          <a:xfrm>
            <a:off x="1206969" y="4057726"/>
            <a:ext cx="6730365" cy="1939289"/>
          </a:xfrm>
          <a:prstGeom prst="rect">
            <a:avLst/>
          </a:prstGeom>
          <a:solidFill>
            <a:srgbClr val="DBEDF4"/>
          </a:solidFill>
          <a:ln w="9525">
            <a:solidFill>
              <a:srgbClr val="17375E"/>
            </a:solidFill>
          </a:ln>
        </p:spPr>
        <p:txBody>
          <a:bodyPr wrap="square" lIns="0" tIns="4191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30"/>
              </a:spcBef>
            </a:pP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The</a:t>
            </a:r>
            <a:r>
              <a:rPr dirty="0" sz="12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refined</a:t>
            </a:r>
            <a:r>
              <a:rPr dirty="0" sz="1200" spc="-5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methodology</a:t>
            </a:r>
            <a:r>
              <a:rPr dirty="0" sz="12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introduces: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200">
              <a:latin typeface="Arial"/>
              <a:cs typeface="Arial"/>
            </a:endParaRPr>
          </a:p>
          <a:p>
            <a:pPr algn="just" marL="320040" marR="81280" indent="-228600">
              <a:lnSpc>
                <a:spcPct val="100000"/>
              </a:lnSpc>
              <a:buAutoNum type="arabicParenR"/>
              <a:tabLst>
                <a:tab pos="320040" algn="l"/>
              </a:tabLst>
            </a:pP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An</a:t>
            </a:r>
            <a:r>
              <a:rPr dirty="0" sz="1200" spc="335" b="1">
                <a:solidFill>
                  <a:srgbClr val="548ED4"/>
                </a:solidFill>
                <a:latin typeface="Arial"/>
                <a:cs typeface="Arial"/>
              </a:rPr>
              <a:t>  </a:t>
            </a: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Enhanced</a:t>
            </a:r>
            <a:r>
              <a:rPr dirty="0" sz="1200" spc="335" b="1">
                <a:solidFill>
                  <a:srgbClr val="548ED4"/>
                </a:solidFill>
                <a:latin typeface="Arial"/>
                <a:cs typeface="Arial"/>
              </a:rPr>
              <a:t>  </a:t>
            </a: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Spatial</a:t>
            </a:r>
            <a:r>
              <a:rPr dirty="0" sz="1200" spc="340" b="1">
                <a:solidFill>
                  <a:srgbClr val="548ED4"/>
                </a:solidFill>
                <a:latin typeface="Arial"/>
                <a:cs typeface="Arial"/>
              </a:rPr>
              <a:t>  </a:t>
            </a: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Framework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,</a:t>
            </a:r>
            <a:r>
              <a:rPr dirty="0" sz="1200" spc="335">
                <a:solidFill>
                  <a:srgbClr val="17375E"/>
                </a:solidFill>
                <a:latin typeface="Arial"/>
                <a:cs typeface="Arial"/>
              </a:rPr>
              <a:t> 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structured</a:t>
            </a:r>
            <a:r>
              <a:rPr dirty="0" sz="1200" spc="335">
                <a:solidFill>
                  <a:srgbClr val="17375E"/>
                </a:solidFill>
                <a:latin typeface="Arial"/>
                <a:cs typeface="Arial"/>
              </a:rPr>
              <a:t> 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around</a:t>
            </a:r>
            <a:r>
              <a:rPr dirty="0" sz="1200" spc="330">
                <a:solidFill>
                  <a:srgbClr val="17375E"/>
                </a:solidFill>
                <a:latin typeface="Arial"/>
                <a:cs typeface="Arial"/>
              </a:rPr>
              <a:t> 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fine-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scale</a:t>
            </a:r>
            <a:r>
              <a:rPr dirty="0" sz="1200" spc="335">
                <a:solidFill>
                  <a:srgbClr val="17375E"/>
                </a:solidFill>
                <a:latin typeface="Arial"/>
                <a:cs typeface="Arial"/>
              </a:rPr>
              <a:t> 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aquifer-specific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Groundwater</a:t>
            </a:r>
            <a:r>
              <a:rPr dirty="0" sz="1200" spc="409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Resource</a:t>
            </a:r>
            <a:r>
              <a:rPr dirty="0" sz="1200" spc="4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Units</a:t>
            </a:r>
            <a:r>
              <a:rPr dirty="0" sz="1200" spc="409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(GRU).</a:t>
            </a:r>
            <a:r>
              <a:rPr dirty="0" sz="1200" spc="4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This</a:t>
            </a:r>
            <a:r>
              <a:rPr dirty="0" sz="1200" spc="40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enables</a:t>
            </a:r>
            <a:r>
              <a:rPr dirty="0" sz="1200" spc="40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</a:t>
            </a:r>
            <a:r>
              <a:rPr dirty="0" sz="1200" spc="40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more</a:t>
            </a:r>
            <a:r>
              <a:rPr dirty="0" sz="1200" spc="40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meaningful</a:t>
            </a:r>
            <a:r>
              <a:rPr dirty="0" sz="1200" spc="40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delineation</a:t>
            </a:r>
            <a:r>
              <a:rPr dirty="0" sz="1200" spc="40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25">
                <a:solidFill>
                  <a:srgbClr val="17375E"/>
                </a:solidFill>
                <a:latin typeface="Arial"/>
                <a:cs typeface="Arial"/>
              </a:rPr>
              <a:t>and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integration</a:t>
            </a:r>
            <a:r>
              <a:rPr dirty="0" sz="12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at</a:t>
            </a:r>
            <a:r>
              <a:rPr dirty="0" sz="12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both</a:t>
            </a:r>
            <a:r>
              <a:rPr dirty="0" sz="12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aquifer</a:t>
            </a:r>
            <a:r>
              <a:rPr dirty="0" sz="12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and</a:t>
            </a:r>
            <a:r>
              <a:rPr dirty="0" sz="12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resource</a:t>
            </a:r>
            <a:r>
              <a:rPr dirty="0" sz="12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scales.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0"/>
              </a:spcBef>
              <a:buClr>
                <a:srgbClr val="548ED4"/>
              </a:buClr>
              <a:buFont typeface="Arial"/>
              <a:buAutoNum type="arabicParenR"/>
            </a:pPr>
            <a:endParaRPr sz="1200">
              <a:latin typeface="Arial"/>
              <a:cs typeface="Arial"/>
            </a:endParaRPr>
          </a:p>
          <a:p>
            <a:pPr algn="just" marL="320040" marR="81280" indent="-228600">
              <a:lnSpc>
                <a:spcPct val="100000"/>
              </a:lnSpc>
              <a:spcBef>
                <a:spcPts val="5"/>
              </a:spcBef>
              <a:buAutoNum type="arabicParenR"/>
              <a:tabLst>
                <a:tab pos="320040" algn="l"/>
              </a:tabLst>
            </a:pP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An Updated</a:t>
            </a:r>
            <a:r>
              <a:rPr dirty="0" sz="1200" spc="-5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Evaluation Framework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,</a:t>
            </a:r>
            <a:r>
              <a:rPr dirty="0" sz="1200" spc="-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incorporating</a:t>
            </a:r>
            <a:r>
              <a:rPr dirty="0" sz="12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updated </a:t>
            </a:r>
            <a:r>
              <a:rPr dirty="0" sz="1200" b="1">
                <a:solidFill>
                  <a:srgbClr val="FF0000"/>
                </a:solidFill>
                <a:latin typeface="Arial"/>
                <a:cs typeface="Arial"/>
              </a:rPr>
              <a:t>hydrogeological</a:t>
            </a:r>
            <a:r>
              <a:rPr dirty="0" sz="1200" spc="5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and</a:t>
            </a:r>
            <a:r>
              <a:rPr dirty="0" sz="1200" spc="-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FF0000"/>
                </a:solidFill>
                <a:latin typeface="Arial"/>
                <a:cs typeface="Arial"/>
              </a:rPr>
              <a:t>strategic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categories</a:t>
            </a:r>
            <a:r>
              <a:rPr dirty="0" sz="1200" spc="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and</a:t>
            </a:r>
            <a:r>
              <a:rPr dirty="0" sz="1200" spc="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parameters</a:t>
            </a:r>
            <a:r>
              <a:rPr dirty="0" sz="1200" spc="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to</a:t>
            </a:r>
            <a:r>
              <a:rPr dirty="0" sz="1200" spc="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improve</a:t>
            </a:r>
            <a:r>
              <a:rPr dirty="0" sz="1200" spc="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granularity.</a:t>
            </a:r>
            <a:r>
              <a:rPr dirty="0" sz="1200" spc="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This</a:t>
            </a:r>
            <a:r>
              <a:rPr dirty="0" sz="1200" spc="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is</a:t>
            </a:r>
            <a:r>
              <a:rPr dirty="0" sz="1200" spc="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followed</a:t>
            </a:r>
            <a:r>
              <a:rPr dirty="0" sz="1200" spc="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by</a:t>
            </a:r>
            <a:r>
              <a:rPr dirty="0" sz="1200" spc="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modelled</a:t>
            </a:r>
            <a:r>
              <a:rPr dirty="0" sz="1200" spc="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data</a:t>
            </a:r>
            <a:r>
              <a:rPr dirty="0" sz="1200" spc="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analysis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and</a:t>
            </a:r>
            <a:r>
              <a:rPr dirty="0" sz="1200" spc="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interpretation,</a:t>
            </a:r>
            <a:r>
              <a:rPr dirty="0" sz="1200" spc="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which</a:t>
            </a:r>
            <a:r>
              <a:rPr dirty="0" sz="1200" spc="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informs</a:t>
            </a:r>
            <a:r>
              <a:rPr dirty="0" sz="1200" spc="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threshold</a:t>
            </a:r>
            <a:r>
              <a:rPr dirty="0" sz="1200" spc="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testing</a:t>
            </a:r>
            <a:r>
              <a:rPr dirty="0" sz="1200" spc="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and</a:t>
            </a:r>
            <a:r>
              <a:rPr dirty="0" sz="1200" spc="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ranking.</a:t>
            </a:r>
            <a:r>
              <a:rPr dirty="0" sz="1200" spc="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The</a:t>
            </a:r>
            <a:r>
              <a:rPr dirty="0" sz="1200" spc="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refined</a:t>
            </a:r>
            <a:r>
              <a:rPr dirty="0" sz="1200" spc="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criteria</a:t>
            </a:r>
            <a:r>
              <a:rPr dirty="0" sz="1200" spc="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is</a:t>
            </a:r>
            <a:r>
              <a:rPr dirty="0" sz="1200" spc="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applied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to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the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spatial</a:t>
            </a:r>
            <a:r>
              <a:rPr dirty="0" sz="12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framework.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8" name="object 18" descr=""/>
          <p:cNvGrpSpPr/>
          <p:nvPr/>
        </p:nvGrpSpPr>
        <p:grpSpPr>
          <a:xfrm>
            <a:off x="7690104" y="2058885"/>
            <a:ext cx="509270" cy="1495425"/>
            <a:chOff x="7690104" y="2058885"/>
            <a:chExt cx="509270" cy="1495425"/>
          </a:xfrm>
        </p:grpSpPr>
        <p:pic>
          <p:nvPicPr>
            <p:cNvPr id="19" name="object 19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90104" y="2058885"/>
              <a:ext cx="507492" cy="376466"/>
            </a:xfrm>
            <a:prstGeom prst="rect">
              <a:avLst/>
            </a:prstGeom>
          </p:spPr>
        </p:pic>
        <p:sp>
          <p:nvSpPr>
            <p:cNvPr id="20" name="object 20" descr=""/>
            <p:cNvSpPr/>
            <p:nvPr/>
          </p:nvSpPr>
          <p:spPr>
            <a:xfrm>
              <a:off x="7747000" y="2082927"/>
              <a:ext cx="397510" cy="285750"/>
            </a:xfrm>
            <a:custGeom>
              <a:avLst/>
              <a:gdLst/>
              <a:ahLst/>
              <a:cxnLst/>
              <a:rect l="l" t="t" r="r" b="b"/>
              <a:pathLst>
                <a:path w="397509" h="285750">
                  <a:moveTo>
                    <a:pt x="297815" y="0"/>
                  </a:moveTo>
                  <a:lnTo>
                    <a:pt x="99314" y="0"/>
                  </a:lnTo>
                  <a:lnTo>
                    <a:pt x="99314" y="142748"/>
                  </a:lnTo>
                  <a:lnTo>
                    <a:pt x="0" y="142748"/>
                  </a:lnTo>
                  <a:lnTo>
                    <a:pt x="198627" y="285496"/>
                  </a:lnTo>
                  <a:lnTo>
                    <a:pt x="397128" y="142748"/>
                  </a:lnTo>
                  <a:lnTo>
                    <a:pt x="297815" y="142748"/>
                  </a:lnTo>
                  <a:lnTo>
                    <a:pt x="297815" y="0"/>
                  </a:lnTo>
                  <a:close/>
                </a:path>
              </a:pathLst>
            </a:custGeom>
            <a:solidFill>
              <a:srgbClr val="B7DEE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7747000" y="2082927"/>
              <a:ext cx="397510" cy="285750"/>
            </a:xfrm>
            <a:custGeom>
              <a:avLst/>
              <a:gdLst/>
              <a:ahLst/>
              <a:cxnLst/>
              <a:rect l="l" t="t" r="r" b="b"/>
              <a:pathLst>
                <a:path w="397509" h="285750">
                  <a:moveTo>
                    <a:pt x="0" y="142748"/>
                  </a:moveTo>
                  <a:lnTo>
                    <a:pt x="99314" y="142748"/>
                  </a:lnTo>
                  <a:lnTo>
                    <a:pt x="99314" y="0"/>
                  </a:lnTo>
                  <a:lnTo>
                    <a:pt x="297815" y="0"/>
                  </a:lnTo>
                  <a:lnTo>
                    <a:pt x="297815" y="142748"/>
                  </a:lnTo>
                  <a:lnTo>
                    <a:pt x="397128" y="142748"/>
                  </a:lnTo>
                  <a:lnTo>
                    <a:pt x="198627" y="285496"/>
                  </a:lnTo>
                  <a:lnTo>
                    <a:pt x="0" y="142748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2" name="object 22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90104" y="2645625"/>
              <a:ext cx="507492" cy="376466"/>
            </a:xfrm>
            <a:prstGeom prst="rect">
              <a:avLst/>
            </a:prstGeom>
          </p:spPr>
        </p:pic>
        <p:sp>
          <p:nvSpPr>
            <p:cNvPr id="23" name="object 23" descr=""/>
            <p:cNvSpPr/>
            <p:nvPr/>
          </p:nvSpPr>
          <p:spPr>
            <a:xfrm>
              <a:off x="7747000" y="2669794"/>
              <a:ext cx="397510" cy="285750"/>
            </a:xfrm>
            <a:custGeom>
              <a:avLst/>
              <a:gdLst/>
              <a:ahLst/>
              <a:cxnLst/>
              <a:rect l="l" t="t" r="r" b="b"/>
              <a:pathLst>
                <a:path w="397509" h="285750">
                  <a:moveTo>
                    <a:pt x="297815" y="0"/>
                  </a:moveTo>
                  <a:lnTo>
                    <a:pt x="99314" y="0"/>
                  </a:lnTo>
                  <a:lnTo>
                    <a:pt x="99314" y="142747"/>
                  </a:lnTo>
                  <a:lnTo>
                    <a:pt x="0" y="142747"/>
                  </a:lnTo>
                  <a:lnTo>
                    <a:pt x="198627" y="285495"/>
                  </a:lnTo>
                  <a:lnTo>
                    <a:pt x="397128" y="142747"/>
                  </a:lnTo>
                  <a:lnTo>
                    <a:pt x="297815" y="142747"/>
                  </a:lnTo>
                  <a:lnTo>
                    <a:pt x="297815" y="0"/>
                  </a:lnTo>
                  <a:close/>
                </a:path>
              </a:pathLst>
            </a:custGeom>
            <a:solidFill>
              <a:srgbClr val="B7DEE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7747000" y="2669794"/>
              <a:ext cx="397510" cy="285750"/>
            </a:xfrm>
            <a:custGeom>
              <a:avLst/>
              <a:gdLst/>
              <a:ahLst/>
              <a:cxnLst/>
              <a:rect l="l" t="t" r="r" b="b"/>
              <a:pathLst>
                <a:path w="397509" h="285750">
                  <a:moveTo>
                    <a:pt x="0" y="142747"/>
                  </a:moveTo>
                  <a:lnTo>
                    <a:pt x="99314" y="142747"/>
                  </a:lnTo>
                  <a:lnTo>
                    <a:pt x="99314" y="0"/>
                  </a:lnTo>
                  <a:lnTo>
                    <a:pt x="297815" y="0"/>
                  </a:lnTo>
                  <a:lnTo>
                    <a:pt x="297815" y="142747"/>
                  </a:lnTo>
                  <a:lnTo>
                    <a:pt x="397128" y="142747"/>
                  </a:lnTo>
                  <a:lnTo>
                    <a:pt x="198627" y="285495"/>
                  </a:lnTo>
                  <a:lnTo>
                    <a:pt x="0" y="142747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5" name="object 25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91628" y="3176003"/>
              <a:ext cx="507492" cy="377964"/>
            </a:xfrm>
            <a:prstGeom prst="rect">
              <a:avLst/>
            </a:prstGeom>
          </p:spPr>
        </p:pic>
        <p:sp>
          <p:nvSpPr>
            <p:cNvPr id="26" name="object 26" descr=""/>
            <p:cNvSpPr/>
            <p:nvPr/>
          </p:nvSpPr>
          <p:spPr>
            <a:xfrm>
              <a:off x="7748778" y="3201162"/>
              <a:ext cx="397510" cy="285750"/>
            </a:xfrm>
            <a:custGeom>
              <a:avLst/>
              <a:gdLst/>
              <a:ahLst/>
              <a:cxnLst/>
              <a:rect l="l" t="t" r="r" b="b"/>
              <a:pathLst>
                <a:path w="397509" h="285750">
                  <a:moveTo>
                    <a:pt x="297815" y="0"/>
                  </a:moveTo>
                  <a:lnTo>
                    <a:pt x="99314" y="0"/>
                  </a:lnTo>
                  <a:lnTo>
                    <a:pt x="99314" y="142621"/>
                  </a:lnTo>
                  <a:lnTo>
                    <a:pt x="0" y="142621"/>
                  </a:lnTo>
                  <a:lnTo>
                    <a:pt x="198500" y="285368"/>
                  </a:lnTo>
                  <a:lnTo>
                    <a:pt x="397128" y="142621"/>
                  </a:lnTo>
                  <a:lnTo>
                    <a:pt x="297815" y="142621"/>
                  </a:lnTo>
                  <a:lnTo>
                    <a:pt x="297815" y="0"/>
                  </a:lnTo>
                  <a:close/>
                </a:path>
              </a:pathLst>
            </a:custGeom>
            <a:solidFill>
              <a:srgbClr val="B7DEE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7748778" y="3201162"/>
              <a:ext cx="397510" cy="285750"/>
            </a:xfrm>
            <a:custGeom>
              <a:avLst/>
              <a:gdLst/>
              <a:ahLst/>
              <a:cxnLst/>
              <a:rect l="l" t="t" r="r" b="b"/>
              <a:pathLst>
                <a:path w="397509" h="285750">
                  <a:moveTo>
                    <a:pt x="0" y="142621"/>
                  </a:moveTo>
                  <a:lnTo>
                    <a:pt x="99314" y="142621"/>
                  </a:lnTo>
                  <a:lnTo>
                    <a:pt x="99314" y="0"/>
                  </a:lnTo>
                  <a:lnTo>
                    <a:pt x="297815" y="0"/>
                  </a:lnTo>
                  <a:lnTo>
                    <a:pt x="297815" y="142621"/>
                  </a:lnTo>
                  <a:lnTo>
                    <a:pt x="397128" y="142621"/>
                  </a:lnTo>
                  <a:lnTo>
                    <a:pt x="198500" y="285368"/>
                  </a:lnTo>
                  <a:lnTo>
                    <a:pt x="0" y="142621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8" name="object 28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dirty="0" spc="-25"/>
              <a:t>51</a:t>
            </a:fld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50314" y="3223971"/>
            <a:ext cx="5643880" cy="3917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/>
              <a:t>DEFINING</a:t>
            </a:r>
            <a:r>
              <a:rPr dirty="0" sz="2400" spc="-60"/>
              <a:t> </a:t>
            </a:r>
            <a:r>
              <a:rPr dirty="0" sz="2400"/>
              <a:t>THE</a:t>
            </a:r>
            <a:r>
              <a:rPr dirty="0" sz="2400" spc="-70"/>
              <a:t> </a:t>
            </a:r>
            <a:r>
              <a:rPr dirty="0" sz="2400" spc="-50"/>
              <a:t>SPATIAL</a:t>
            </a:r>
            <a:r>
              <a:rPr dirty="0" sz="2400" spc="-100"/>
              <a:t> </a:t>
            </a:r>
            <a:r>
              <a:rPr dirty="0" sz="2400" spc="-10"/>
              <a:t>FRAMEWORK</a:t>
            </a:r>
            <a:endParaRPr sz="2400"/>
          </a:p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9144000" cy="847725"/>
            <a:chOff x="0" y="0"/>
            <a:chExt cx="9144000" cy="847725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847674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380" y="109728"/>
              <a:ext cx="8413242" cy="454913"/>
            </a:xfrm>
            <a:prstGeom prst="rect">
              <a:avLst/>
            </a:prstGeom>
          </p:spPr>
        </p:pic>
      </p:grpSp>
      <p:sp>
        <p:nvSpPr>
          <p:cNvPr id="6" name="object 6" descr=""/>
          <p:cNvSpPr txBox="1"/>
          <p:nvPr/>
        </p:nvSpPr>
        <p:spPr>
          <a:xfrm>
            <a:off x="487781" y="158623"/>
            <a:ext cx="816864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REFINEMENT</a:t>
            </a:r>
            <a:r>
              <a:rPr dirty="0" sz="16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STRATEGIC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 GROUNDWATER</a:t>
            </a:r>
            <a:r>
              <a:rPr dirty="0" sz="1600" spc="-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SOURCE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AREAS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SOUTH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AFRICA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dirty="0" spc="-25"/>
              <a:t>51</a:t>
            </a:fld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74444" y="3511981"/>
            <a:ext cx="3586606" cy="2749550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0" y="0"/>
            <a:ext cx="9144000" cy="847725"/>
            <a:chOff x="0" y="0"/>
            <a:chExt cx="9144000" cy="847725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3999" cy="847674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3380" y="109728"/>
              <a:ext cx="8413242" cy="454913"/>
            </a:xfrm>
            <a:prstGeom prst="rect">
              <a:avLst/>
            </a:prstGeom>
          </p:spPr>
        </p:pic>
      </p:grpSp>
      <p:sp>
        <p:nvSpPr>
          <p:cNvPr id="6" name="object 6" descr=""/>
          <p:cNvSpPr txBox="1"/>
          <p:nvPr/>
        </p:nvSpPr>
        <p:spPr>
          <a:xfrm>
            <a:off x="487781" y="158623"/>
            <a:ext cx="816864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REFINEMENT</a:t>
            </a:r>
            <a:r>
              <a:rPr dirty="0" sz="16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STRATEGIC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 GROUNDWATER</a:t>
            </a:r>
            <a:r>
              <a:rPr dirty="0" sz="1600" spc="-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SOURCE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AREAS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SOUTH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AFRICA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409778" y="889317"/>
            <a:ext cx="8620760" cy="5466080"/>
            <a:chOff x="409778" y="889317"/>
            <a:chExt cx="8620760" cy="5466080"/>
          </a:xfrm>
        </p:grpSpPr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05425" y="889317"/>
              <a:ext cx="3724655" cy="5465953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09778" y="1566926"/>
              <a:ext cx="2891282" cy="2570099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2511" y="4463453"/>
              <a:ext cx="578294" cy="458812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319271" y="2200655"/>
              <a:ext cx="2767583" cy="2330196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614927" y="2325598"/>
              <a:ext cx="1274064" cy="868705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3367532" y="2225183"/>
              <a:ext cx="2676525" cy="2240915"/>
            </a:xfrm>
            <a:custGeom>
              <a:avLst/>
              <a:gdLst/>
              <a:ahLst/>
              <a:cxnLst/>
              <a:rect l="l" t="t" r="r" b="b"/>
              <a:pathLst>
                <a:path w="2676525" h="2240915">
                  <a:moveTo>
                    <a:pt x="908227" y="0"/>
                  </a:moveTo>
                  <a:lnTo>
                    <a:pt x="852934" y="1030"/>
                  </a:lnTo>
                  <a:lnTo>
                    <a:pt x="797411" y="3932"/>
                  </a:lnTo>
                  <a:lnTo>
                    <a:pt x="741793" y="8743"/>
                  </a:lnTo>
                  <a:lnTo>
                    <a:pt x="686214" y="15500"/>
                  </a:lnTo>
                  <a:lnTo>
                    <a:pt x="630808" y="24240"/>
                  </a:lnTo>
                  <a:lnTo>
                    <a:pt x="569583" y="36333"/>
                  </a:lnTo>
                  <a:lnTo>
                    <a:pt x="510909" y="50543"/>
                  </a:lnTo>
                  <a:lnTo>
                    <a:pt x="454885" y="66763"/>
                  </a:lnTo>
                  <a:lnTo>
                    <a:pt x="401611" y="84887"/>
                  </a:lnTo>
                  <a:lnTo>
                    <a:pt x="351186" y="104810"/>
                  </a:lnTo>
                  <a:lnTo>
                    <a:pt x="303709" y="126426"/>
                  </a:lnTo>
                  <a:lnTo>
                    <a:pt x="259280" y="149628"/>
                  </a:lnTo>
                  <a:lnTo>
                    <a:pt x="217998" y="174311"/>
                  </a:lnTo>
                  <a:lnTo>
                    <a:pt x="179962" y="200367"/>
                  </a:lnTo>
                  <a:lnTo>
                    <a:pt x="145271" y="227693"/>
                  </a:lnTo>
                  <a:lnTo>
                    <a:pt x="114026" y="256180"/>
                  </a:lnTo>
                  <a:lnTo>
                    <a:pt x="86325" y="285724"/>
                  </a:lnTo>
                  <a:lnTo>
                    <a:pt x="62267" y="316218"/>
                  </a:lnTo>
                  <a:lnTo>
                    <a:pt x="25480" y="379633"/>
                  </a:lnTo>
                  <a:lnTo>
                    <a:pt x="4459" y="445576"/>
                  </a:lnTo>
                  <a:lnTo>
                    <a:pt x="0" y="513200"/>
                  </a:lnTo>
                  <a:lnTo>
                    <a:pt x="4228" y="547377"/>
                  </a:lnTo>
                  <a:lnTo>
                    <a:pt x="26100" y="615931"/>
                  </a:lnTo>
                  <a:lnTo>
                    <a:pt x="43941" y="650096"/>
                  </a:lnTo>
                  <a:lnTo>
                    <a:pt x="85859" y="708238"/>
                  </a:lnTo>
                  <a:lnTo>
                    <a:pt x="139445" y="761891"/>
                  </a:lnTo>
                  <a:lnTo>
                    <a:pt x="170276" y="786941"/>
                  </a:lnTo>
                  <a:lnTo>
                    <a:pt x="203622" y="810756"/>
                  </a:lnTo>
                  <a:lnTo>
                    <a:pt x="239347" y="833299"/>
                  </a:lnTo>
                  <a:lnTo>
                    <a:pt x="277317" y="854533"/>
                  </a:lnTo>
                  <a:lnTo>
                    <a:pt x="317398" y="874421"/>
                  </a:lnTo>
                  <a:lnTo>
                    <a:pt x="359455" y="892923"/>
                  </a:lnTo>
                  <a:lnTo>
                    <a:pt x="403354" y="910004"/>
                  </a:lnTo>
                  <a:lnTo>
                    <a:pt x="448961" y="925626"/>
                  </a:lnTo>
                  <a:lnTo>
                    <a:pt x="496141" y="939751"/>
                  </a:lnTo>
                  <a:lnTo>
                    <a:pt x="544759" y="952342"/>
                  </a:lnTo>
                  <a:lnTo>
                    <a:pt x="594683" y="963362"/>
                  </a:lnTo>
                  <a:lnTo>
                    <a:pt x="645776" y="972772"/>
                  </a:lnTo>
                  <a:lnTo>
                    <a:pt x="697906" y="980536"/>
                  </a:lnTo>
                  <a:lnTo>
                    <a:pt x="750936" y="986616"/>
                  </a:lnTo>
                  <a:lnTo>
                    <a:pt x="804734" y="990974"/>
                  </a:lnTo>
                  <a:lnTo>
                    <a:pt x="859165" y="993574"/>
                  </a:lnTo>
                  <a:lnTo>
                    <a:pt x="914094" y="994377"/>
                  </a:lnTo>
                  <a:lnTo>
                    <a:pt x="969387" y="993346"/>
                  </a:lnTo>
                  <a:lnTo>
                    <a:pt x="1024910" y="990444"/>
                  </a:lnTo>
                  <a:lnTo>
                    <a:pt x="1080528" y="985633"/>
                  </a:lnTo>
                  <a:lnTo>
                    <a:pt x="1136108" y="978877"/>
                  </a:lnTo>
                  <a:lnTo>
                    <a:pt x="1191513" y="970136"/>
                  </a:lnTo>
                  <a:lnTo>
                    <a:pt x="2676524" y="2240517"/>
                  </a:lnTo>
                  <a:lnTo>
                    <a:pt x="1495932" y="878442"/>
                  </a:lnTo>
                  <a:lnTo>
                    <a:pt x="1550605" y="851400"/>
                  </a:lnTo>
                  <a:lnTo>
                    <a:pt x="1600563" y="822363"/>
                  </a:lnTo>
                  <a:lnTo>
                    <a:pt x="1645715" y="791507"/>
                  </a:lnTo>
                  <a:lnTo>
                    <a:pt x="1685966" y="759012"/>
                  </a:lnTo>
                  <a:lnTo>
                    <a:pt x="1721221" y="725054"/>
                  </a:lnTo>
                  <a:lnTo>
                    <a:pt x="1751387" y="689814"/>
                  </a:lnTo>
                  <a:lnTo>
                    <a:pt x="1776371" y="653467"/>
                  </a:lnTo>
                  <a:lnTo>
                    <a:pt x="1796077" y="616194"/>
                  </a:lnTo>
                  <a:lnTo>
                    <a:pt x="1810413" y="578171"/>
                  </a:lnTo>
                  <a:lnTo>
                    <a:pt x="1819284" y="539578"/>
                  </a:lnTo>
                  <a:lnTo>
                    <a:pt x="1822596" y="500592"/>
                  </a:lnTo>
                  <a:lnTo>
                    <a:pt x="1820256" y="461390"/>
                  </a:lnTo>
                  <a:lnTo>
                    <a:pt x="1812169" y="422153"/>
                  </a:lnTo>
                  <a:lnTo>
                    <a:pt x="1798242" y="383057"/>
                  </a:lnTo>
                  <a:lnTo>
                    <a:pt x="1778380" y="344280"/>
                  </a:lnTo>
                  <a:lnTo>
                    <a:pt x="1736462" y="286139"/>
                  </a:lnTo>
                  <a:lnTo>
                    <a:pt x="1682877" y="232485"/>
                  </a:lnTo>
                  <a:lnTo>
                    <a:pt x="1652045" y="207436"/>
                  </a:lnTo>
                  <a:lnTo>
                    <a:pt x="1618700" y="183620"/>
                  </a:lnTo>
                  <a:lnTo>
                    <a:pt x="1582974" y="161077"/>
                  </a:lnTo>
                  <a:lnTo>
                    <a:pt x="1545004" y="139843"/>
                  </a:lnTo>
                  <a:lnTo>
                    <a:pt x="1504924" y="119956"/>
                  </a:lnTo>
                  <a:lnTo>
                    <a:pt x="1462867" y="101453"/>
                  </a:lnTo>
                  <a:lnTo>
                    <a:pt x="1418967" y="84372"/>
                  </a:lnTo>
                  <a:lnTo>
                    <a:pt x="1373361" y="68750"/>
                  </a:lnTo>
                  <a:lnTo>
                    <a:pt x="1326181" y="54625"/>
                  </a:lnTo>
                  <a:lnTo>
                    <a:pt x="1277562" y="42034"/>
                  </a:lnTo>
                  <a:lnTo>
                    <a:pt x="1227639" y="31014"/>
                  </a:lnTo>
                  <a:lnTo>
                    <a:pt x="1176545" y="21604"/>
                  </a:lnTo>
                  <a:lnTo>
                    <a:pt x="1124416" y="13840"/>
                  </a:lnTo>
                  <a:lnTo>
                    <a:pt x="1071385" y="7761"/>
                  </a:lnTo>
                  <a:lnTo>
                    <a:pt x="1017587" y="3402"/>
                  </a:lnTo>
                  <a:lnTo>
                    <a:pt x="963157" y="803"/>
                  </a:lnTo>
                  <a:lnTo>
                    <a:pt x="9082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3367532" y="2225183"/>
              <a:ext cx="2676525" cy="2240915"/>
            </a:xfrm>
            <a:custGeom>
              <a:avLst/>
              <a:gdLst/>
              <a:ahLst/>
              <a:cxnLst/>
              <a:rect l="l" t="t" r="r" b="b"/>
              <a:pathLst>
                <a:path w="2676525" h="2240915">
                  <a:moveTo>
                    <a:pt x="2676524" y="2240517"/>
                  </a:moveTo>
                  <a:lnTo>
                    <a:pt x="1191513" y="970136"/>
                  </a:lnTo>
                  <a:lnTo>
                    <a:pt x="1136108" y="978877"/>
                  </a:lnTo>
                  <a:lnTo>
                    <a:pt x="1080528" y="985633"/>
                  </a:lnTo>
                  <a:lnTo>
                    <a:pt x="1024910" y="990444"/>
                  </a:lnTo>
                  <a:lnTo>
                    <a:pt x="969387" y="993346"/>
                  </a:lnTo>
                  <a:lnTo>
                    <a:pt x="914094" y="994377"/>
                  </a:lnTo>
                  <a:lnTo>
                    <a:pt x="859165" y="993574"/>
                  </a:lnTo>
                  <a:lnTo>
                    <a:pt x="804734" y="990974"/>
                  </a:lnTo>
                  <a:lnTo>
                    <a:pt x="750936" y="986616"/>
                  </a:lnTo>
                  <a:lnTo>
                    <a:pt x="697906" y="980536"/>
                  </a:lnTo>
                  <a:lnTo>
                    <a:pt x="645776" y="972772"/>
                  </a:lnTo>
                  <a:lnTo>
                    <a:pt x="594683" y="963362"/>
                  </a:lnTo>
                  <a:lnTo>
                    <a:pt x="544759" y="952342"/>
                  </a:lnTo>
                  <a:lnTo>
                    <a:pt x="496141" y="939751"/>
                  </a:lnTo>
                  <a:lnTo>
                    <a:pt x="448961" y="925626"/>
                  </a:lnTo>
                  <a:lnTo>
                    <a:pt x="403354" y="910004"/>
                  </a:lnTo>
                  <a:lnTo>
                    <a:pt x="359455" y="892923"/>
                  </a:lnTo>
                  <a:lnTo>
                    <a:pt x="317398" y="874421"/>
                  </a:lnTo>
                  <a:lnTo>
                    <a:pt x="277317" y="854533"/>
                  </a:lnTo>
                  <a:lnTo>
                    <a:pt x="239347" y="833299"/>
                  </a:lnTo>
                  <a:lnTo>
                    <a:pt x="203622" y="810756"/>
                  </a:lnTo>
                  <a:lnTo>
                    <a:pt x="170276" y="786941"/>
                  </a:lnTo>
                  <a:lnTo>
                    <a:pt x="139445" y="761891"/>
                  </a:lnTo>
                  <a:lnTo>
                    <a:pt x="111261" y="735644"/>
                  </a:lnTo>
                  <a:lnTo>
                    <a:pt x="63375" y="679709"/>
                  </a:lnTo>
                  <a:lnTo>
                    <a:pt x="26100" y="615931"/>
                  </a:lnTo>
                  <a:lnTo>
                    <a:pt x="4228" y="547377"/>
                  </a:lnTo>
                  <a:lnTo>
                    <a:pt x="0" y="513200"/>
                  </a:lnTo>
                  <a:lnTo>
                    <a:pt x="110" y="479231"/>
                  </a:lnTo>
                  <a:lnTo>
                    <a:pt x="12949" y="412341"/>
                  </a:lnTo>
                  <a:lnTo>
                    <a:pt x="41952" y="347556"/>
                  </a:lnTo>
                  <a:lnTo>
                    <a:pt x="86325" y="285724"/>
                  </a:lnTo>
                  <a:lnTo>
                    <a:pt x="114026" y="256180"/>
                  </a:lnTo>
                  <a:lnTo>
                    <a:pt x="145271" y="227693"/>
                  </a:lnTo>
                  <a:lnTo>
                    <a:pt x="179962" y="200367"/>
                  </a:lnTo>
                  <a:lnTo>
                    <a:pt x="217998" y="174311"/>
                  </a:lnTo>
                  <a:lnTo>
                    <a:pt x="259280" y="149628"/>
                  </a:lnTo>
                  <a:lnTo>
                    <a:pt x="303709" y="126426"/>
                  </a:lnTo>
                  <a:lnTo>
                    <a:pt x="351186" y="104810"/>
                  </a:lnTo>
                  <a:lnTo>
                    <a:pt x="401611" y="84887"/>
                  </a:lnTo>
                  <a:lnTo>
                    <a:pt x="454885" y="66763"/>
                  </a:lnTo>
                  <a:lnTo>
                    <a:pt x="510909" y="50543"/>
                  </a:lnTo>
                  <a:lnTo>
                    <a:pt x="569583" y="36333"/>
                  </a:lnTo>
                  <a:lnTo>
                    <a:pt x="630808" y="24240"/>
                  </a:lnTo>
                  <a:lnTo>
                    <a:pt x="686214" y="15500"/>
                  </a:lnTo>
                  <a:lnTo>
                    <a:pt x="741793" y="8743"/>
                  </a:lnTo>
                  <a:lnTo>
                    <a:pt x="797411" y="3932"/>
                  </a:lnTo>
                  <a:lnTo>
                    <a:pt x="852934" y="1030"/>
                  </a:lnTo>
                  <a:lnTo>
                    <a:pt x="908227" y="0"/>
                  </a:lnTo>
                  <a:lnTo>
                    <a:pt x="963157" y="803"/>
                  </a:lnTo>
                  <a:lnTo>
                    <a:pt x="1017587" y="3402"/>
                  </a:lnTo>
                  <a:lnTo>
                    <a:pt x="1071385" y="7761"/>
                  </a:lnTo>
                  <a:lnTo>
                    <a:pt x="1124416" y="13840"/>
                  </a:lnTo>
                  <a:lnTo>
                    <a:pt x="1176545" y="21604"/>
                  </a:lnTo>
                  <a:lnTo>
                    <a:pt x="1227639" y="31014"/>
                  </a:lnTo>
                  <a:lnTo>
                    <a:pt x="1277562" y="42034"/>
                  </a:lnTo>
                  <a:lnTo>
                    <a:pt x="1326181" y="54625"/>
                  </a:lnTo>
                  <a:lnTo>
                    <a:pt x="1373361" y="68750"/>
                  </a:lnTo>
                  <a:lnTo>
                    <a:pt x="1418967" y="84372"/>
                  </a:lnTo>
                  <a:lnTo>
                    <a:pt x="1462867" y="101453"/>
                  </a:lnTo>
                  <a:lnTo>
                    <a:pt x="1504924" y="119956"/>
                  </a:lnTo>
                  <a:lnTo>
                    <a:pt x="1545004" y="139843"/>
                  </a:lnTo>
                  <a:lnTo>
                    <a:pt x="1582974" y="161077"/>
                  </a:lnTo>
                  <a:lnTo>
                    <a:pt x="1618700" y="183620"/>
                  </a:lnTo>
                  <a:lnTo>
                    <a:pt x="1652045" y="207436"/>
                  </a:lnTo>
                  <a:lnTo>
                    <a:pt x="1682877" y="232485"/>
                  </a:lnTo>
                  <a:lnTo>
                    <a:pt x="1711061" y="258732"/>
                  </a:lnTo>
                  <a:lnTo>
                    <a:pt x="1758947" y="314667"/>
                  </a:lnTo>
                  <a:lnTo>
                    <a:pt x="1798242" y="383057"/>
                  </a:lnTo>
                  <a:lnTo>
                    <a:pt x="1812169" y="422153"/>
                  </a:lnTo>
                  <a:lnTo>
                    <a:pt x="1820256" y="461390"/>
                  </a:lnTo>
                  <a:lnTo>
                    <a:pt x="1822596" y="500592"/>
                  </a:lnTo>
                  <a:lnTo>
                    <a:pt x="1819284" y="539578"/>
                  </a:lnTo>
                  <a:lnTo>
                    <a:pt x="1810413" y="578171"/>
                  </a:lnTo>
                  <a:lnTo>
                    <a:pt x="1796077" y="616194"/>
                  </a:lnTo>
                  <a:lnTo>
                    <a:pt x="1776371" y="653467"/>
                  </a:lnTo>
                  <a:lnTo>
                    <a:pt x="1751387" y="689814"/>
                  </a:lnTo>
                  <a:lnTo>
                    <a:pt x="1721221" y="725054"/>
                  </a:lnTo>
                  <a:lnTo>
                    <a:pt x="1685966" y="759012"/>
                  </a:lnTo>
                  <a:lnTo>
                    <a:pt x="1645715" y="791507"/>
                  </a:lnTo>
                  <a:lnTo>
                    <a:pt x="1600563" y="822363"/>
                  </a:lnTo>
                  <a:lnTo>
                    <a:pt x="1550605" y="851400"/>
                  </a:lnTo>
                  <a:lnTo>
                    <a:pt x="1495932" y="878442"/>
                  </a:lnTo>
                  <a:lnTo>
                    <a:pt x="2676524" y="2240517"/>
                  </a:lnTo>
                  <a:close/>
                </a:path>
              </a:pathLst>
            </a:custGeom>
            <a:ln w="9525">
              <a:solidFill>
                <a:srgbClr val="94B3D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 descr=""/>
          <p:cNvSpPr txBox="1"/>
          <p:nvPr/>
        </p:nvSpPr>
        <p:spPr>
          <a:xfrm>
            <a:off x="454863" y="1294003"/>
            <a:ext cx="1765300" cy="1866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50" b="1">
                <a:latin typeface="Arial"/>
                <a:cs typeface="Arial"/>
              </a:rPr>
              <a:t>AQUIFER</a:t>
            </a:r>
            <a:r>
              <a:rPr dirty="0" sz="1050" spc="-30" b="1">
                <a:latin typeface="Arial"/>
                <a:cs typeface="Arial"/>
              </a:rPr>
              <a:t> </a:t>
            </a:r>
            <a:r>
              <a:rPr dirty="0" sz="1050" b="1">
                <a:latin typeface="Arial"/>
                <a:cs typeface="Arial"/>
              </a:rPr>
              <a:t>TYPE</a:t>
            </a:r>
            <a:r>
              <a:rPr dirty="0" sz="1050" spc="-55" b="1">
                <a:latin typeface="Arial"/>
                <a:cs typeface="Arial"/>
              </a:rPr>
              <a:t> </a:t>
            </a:r>
            <a:r>
              <a:rPr dirty="0" sz="1050" b="1">
                <a:latin typeface="Arial"/>
                <a:cs typeface="Arial"/>
              </a:rPr>
              <a:t>AND</a:t>
            </a:r>
            <a:r>
              <a:rPr dirty="0" sz="1050" spc="-20" b="1">
                <a:latin typeface="Arial"/>
                <a:cs typeface="Arial"/>
              </a:rPr>
              <a:t> YIELD</a:t>
            </a:r>
            <a:endParaRPr sz="1050">
              <a:latin typeface="Arial"/>
              <a:cs typeface="Arial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3713479" y="2364485"/>
            <a:ext cx="86296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44780" indent="-132080">
              <a:lnSpc>
                <a:spcPct val="100000"/>
              </a:lnSpc>
              <a:spcBef>
                <a:spcPts val="100"/>
              </a:spcBef>
              <a:buAutoNum type="arabicParenR"/>
              <a:tabLst>
                <a:tab pos="144780" algn="l"/>
              </a:tabLst>
            </a:pP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Scale</a:t>
            </a:r>
            <a:r>
              <a:rPr dirty="0" sz="9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 spc="-20">
                <a:solidFill>
                  <a:srgbClr val="17375E"/>
                </a:solidFill>
                <a:latin typeface="Arial"/>
                <a:cs typeface="Arial"/>
              </a:rPr>
              <a:t>1:1M</a:t>
            </a:r>
            <a:endParaRPr sz="900">
              <a:latin typeface="Arial"/>
              <a:cs typeface="Arial"/>
            </a:endParaRPr>
          </a:p>
          <a:p>
            <a:pPr marL="144780" indent="-132080">
              <a:lnSpc>
                <a:spcPct val="100000"/>
              </a:lnSpc>
              <a:buAutoNum type="arabicParenR"/>
              <a:tabLst>
                <a:tab pos="144780" algn="l"/>
              </a:tabLst>
            </a:pP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Merged</a:t>
            </a:r>
            <a:r>
              <a:rPr dirty="0" sz="9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 spc="-10">
                <a:solidFill>
                  <a:srgbClr val="17375E"/>
                </a:solidFill>
                <a:latin typeface="Arial"/>
                <a:cs typeface="Arial"/>
              </a:rPr>
              <a:t>Layer</a:t>
            </a:r>
            <a:endParaRPr sz="900">
              <a:latin typeface="Arial"/>
              <a:cs typeface="Arial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3894835" y="2638805"/>
            <a:ext cx="900430" cy="43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93675" indent="-180975">
              <a:lnSpc>
                <a:spcPct val="100000"/>
              </a:lnSpc>
              <a:spcBef>
                <a:spcPts val="100"/>
              </a:spcBef>
              <a:buChar char="•"/>
              <a:tabLst>
                <a:tab pos="193675" algn="l"/>
              </a:tabLst>
            </a:pP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Yield</a:t>
            </a:r>
            <a:r>
              <a:rPr dirty="0" sz="9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 spc="-20">
                <a:solidFill>
                  <a:srgbClr val="17375E"/>
                </a:solidFill>
                <a:latin typeface="Arial"/>
                <a:cs typeface="Arial"/>
              </a:rPr>
              <a:t>Class</a:t>
            </a:r>
            <a:endParaRPr sz="900">
              <a:latin typeface="Arial"/>
              <a:cs typeface="Arial"/>
            </a:endParaRPr>
          </a:p>
          <a:p>
            <a:pPr marL="193675" indent="-180975">
              <a:lnSpc>
                <a:spcPct val="100000"/>
              </a:lnSpc>
              <a:buChar char="•"/>
              <a:tabLst>
                <a:tab pos="193675" algn="l"/>
              </a:tabLst>
            </a:pP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Water</a:t>
            </a:r>
            <a:r>
              <a:rPr dirty="0" sz="9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 spc="-10">
                <a:solidFill>
                  <a:srgbClr val="17375E"/>
                </a:solidFill>
                <a:latin typeface="Arial"/>
                <a:cs typeface="Arial"/>
              </a:rPr>
              <a:t>Quality</a:t>
            </a:r>
            <a:endParaRPr sz="900">
              <a:latin typeface="Arial"/>
              <a:cs typeface="Arial"/>
            </a:endParaRPr>
          </a:p>
          <a:p>
            <a:pPr marL="193675" indent="-180975">
              <a:lnSpc>
                <a:spcPct val="100000"/>
              </a:lnSpc>
              <a:buChar char="•"/>
              <a:tabLst>
                <a:tab pos="193675" algn="l"/>
              </a:tabLst>
            </a:pP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Sole</a:t>
            </a:r>
            <a:r>
              <a:rPr dirty="0" sz="9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 spc="-10">
                <a:solidFill>
                  <a:srgbClr val="17375E"/>
                </a:solidFill>
                <a:latin typeface="Arial"/>
                <a:cs typeface="Arial"/>
              </a:rPr>
              <a:t>Source</a:t>
            </a:r>
            <a:endParaRPr sz="900">
              <a:latin typeface="Arial"/>
              <a:cs typeface="Arial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447243" y="4244720"/>
            <a:ext cx="1779905" cy="1866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50" b="1">
                <a:latin typeface="Arial"/>
                <a:cs typeface="Arial"/>
              </a:rPr>
              <a:t>AQUIFER</a:t>
            </a:r>
            <a:r>
              <a:rPr dirty="0" sz="1050" spc="-40" b="1">
                <a:latin typeface="Arial"/>
                <a:cs typeface="Arial"/>
              </a:rPr>
              <a:t> </a:t>
            </a:r>
            <a:r>
              <a:rPr dirty="0" sz="1050" spc="-10" b="1">
                <a:latin typeface="Arial"/>
                <a:cs typeface="Arial"/>
              </a:rPr>
              <a:t>CLASSIFICATION</a:t>
            </a:r>
            <a:endParaRPr sz="1050">
              <a:latin typeface="Arial"/>
              <a:cs typeface="Arial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5978778" y="2519298"/>
            <a:ext cx="2378710" cy="513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789940" marR="5080" indent="-777240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solidFill>
                  <a:srgbClr val="FF0000"/>
                </a:solidFill>
                <a:latin typeface="Arial"/>
                <a:cs typeface="Arial"/>
              </a:rPr>
              <a:t>AQUIFER</a:t>
            </a:r>
            <a:r>
              <a:rPr dirty="0" sz="1600" spc="10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0000"/>
                </a:solidFill>
                <a:latin typeface="Arial"/>
                <a:cs typeface="Arial"/>
              </a:rPr>
              <a:t>TYPE</a:t>
            </a:r>
            <a:r>
              <a:rPr dirty="0" sz="1600" spc="-25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0000"/>
                </a:solidFill>
                <a:latin typeface="Arial"/>
                <a:cs typeface="Arial"/>
              </a:rPr>
              <a:t>&amp;</a:t>
            </a:r>
            <a:r>
              <a:rPr dirty="0" sz="1600" spc="-55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600" spc="-20" b="1">
                <a:solidFill>
                  <a:srgbClr val="FF0000"/>
                </a:solidFill>
                <a:latin typeface="Arial"/>
                <a:cs typeface="Arial"/>
              </a:rPr>
              <a:t>YIELD </a:t>
            </a:r>
            <a:r>
              <a:rPr dirty="0" sz="1600" spc="-10" b="1">
                <a:solidFill>
                  <a:srgbClr val="FF0000"/>
                </a:solidFill>
                <a:latin typeface="Arial"/>
                <a:cs typeface="Arial"/>
              </a:rPr>
              <a:t>(1:500K)</a:t>
            </a:r>
            <a:endParaRPr sz="1600">
              <a:latin typeface="Arial"/>
              <a:cs typeface="Arial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2975610" y="4894579"/>
            <a:ext cx="1047750" cy="513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1920" marR="5080" indent="-109855">
              <a:lnSpc>
                <a:spcPct val="100000"/>
              </a:lnSpc>
              <a:spcBef>
                <a:spcPts val="95"/>
              </a:spcBef>
            </a:pPr>
            <a:r>
              <a:rPr dirty="0" sz="1600" spc="-20" b="1">
                <a:solidFill>
                  <a:srgbClr val="FF0000"/>
                </a:solidFill>
                <a:latin typeface="Arial"/>
                <a:cs typeface="Arial"/>
              </a:rPr>
              <a:t>GEOLOGY </a:t>
            </a:r>
            <a:r>
              <a:rPr dirty="0" sz="1600" spc="-10" b="1">
                <a:solidFill>
                  <a:srgbClr val="FF0000"/>
                </a:solidFill>
                <a:latin typeface="Arial"/>
                <a:cs typeface="Arial"/>
              </a:rPr>
              <a:t>(1:250K)</a:t>
            </a:r>
            <a:endParaRPr sz="1600">
              <a:latin typeface="Arial"/>
              <a:cs typeface="Arial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5880608" y="4978146"/>
            <a:ext cx="2673350" cy="513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040130" marR="5080" indent="-1027430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solidFill>
                  <a:srgbClr val="FF0000"/>
                </a:solidFill>
                <a:latin typeface="Arial"/>
                <a:cs typeface="Arial"/>
              </a:rPr>
              <a:t>AQUIFER</a:t>
            </a:r>
            <a:r>
              <a:rPr dirty="0" sz="1600" spc="-45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600" spc="-20" b="1">
                <a:solidFill>
                  <a:srgbClr val="FF0000"/>
                </a:solidFill>
                <a:latin typeface="Arial"/>
                <a:cs typeface="Arial"/>
              </a:rPr>
              <a:t>CLASSIFICATION </a:t>
            </a:r>
            <a:r>
              <a:rPr dirty="0" sz="1600" spc="-10" b="1">
                <a:solidFill>
                  <a:srgbClr val="FF0000"/>
                </a:solidFill>
                <a:latin typeface="Arial"/>
                <a:cs typeface="Arial"/>
              </a:rPr>
              <a:t>(1:1M)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22" name="object 22" descr=""/>
          <p:cNvGrpSpPr/>
          <p:nvPr/>
        </p:nvGrpSpPr>
        <p:grpSpPr>
          <a:xfrm>
            <a:off x="3300984" y="995172"/>
            <a:ext cx="2767965" cy="2330450"/>
            <a:chOff x="3300984" y="995172"/>
            <a:chExt cx="2767965" cy="2330450"/>
          </a:xfrm>
        </p:grpSpPr>
        <p:pic>
          <p:nvPicPr>
            <p:cNvPr id="23" name="object 23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300984" y="995172"/>
              <a:ext cx="2767584" cy="2330195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595116" y="1188694"/>
              <a:ext cx="1228343" cy="731545"/>
            </a:xfrm>
            <a:prstGeom prst="rect">
              <a:avLst/>
            </a:prstGeom>
          </p:spPr>
        </p:pic>
        <p:sp>
          <p:nvSpPr>
            <p:cNvPr id="25" name="object 25" descr=""/>
            <p:cNvSpPr/>
            <p:nvPr/>
          </p:nvSpPr>
          <p:spPr>
            <a:xfrm>
              <a:off x="3348482" y="1019457"/>
              <a:ext cx="2676525" cy="2240915"/>
            </a:xfrm>
            <a:custGeom>
              <a:avLst/>
              <a:gdLst/>
              <a:ahLst/>
              <a:cxnLst/>
              <a:rect l="l" t="t" r="r" b="b"/>
              <a:pathLst>
                <a:path w="2676525" h="2240915">
                  <a:moveTo>
                    <a:pt x="908227" y="0"/>
                  </a:moveTo>
                  <a:lnTo>
                    <a:pt x="852934" y="1026"/>
                  </a:lnTo>
                  <a:lnTo>
                    <a:pt x="797411" y="3925"/>
                  </a:lnTo>
                  <a:lnTo>
                    <a:pt x="741793" y="8733"/>
                  </a:lnTo>
                  <a:lnTo>
                    <a:pt x="686214" y="15488"/>
                  </a:lnTo>
                  <a:lnTo>
                    <a:pt x="630808" y="24228"/>
                  </a:lnTo>
                  <a:lnTo>
                    <a:pt x="569583" y="36336"/>
                  </a:lnTo>
                  <a:lnTo>
                    <a:pt x="510909" y="50558"/>
                  </a:lnTo>
                  <a:lnTo>
                    <a:pt x="454885" y="66788"/>
                  </a:lnTo>
                  <a:lnTo>
                    <a:pt x="401611" y="84920"/>
                  </a:lnTo>
                  <a:lnTo>
                    <a:pt x="351186" y="104849"/>
                  </a:lnTo>
                  <a:lnTo>
                    <a:pt x="303709" y="126468"/>
                  </a:lnTo>
                  <a:lnTo>
                    <a:pt x="259280" y="149672"/>
                  </a:lnTo>
                  <a:lnTo>
                    <a:pt x="217998" y="174355"/>
                  </a:lnTo>
                  <a:lnTo>
                    <a:pt x="179962" y="200410"/>
                  </a:lnTo>
                  <a:lnTo>
                    <a:pt x="145271" y="227733"/>
                  </a:lnTo>
                  <a:lnTo>
                    <a:pt x="114026" y="256217"/>
                  </a:lnTo>
                  <a:lnTo>
                    <a:pt x="86325" y="285757"/>
                  </a:lnTo>
                  <a:lnTo>
                    <a:pt x="62267" y="316246"/>
                  </a:lnTo>
                  <a:lnTo>
                    <a:pt x="25480" y="379650"/>
                  </a:lnTo>
                  <a:lnTo>
                    <a:pt x="4459" y="445583"/>
                  </a:lnTo>
                  <a:lnTo>
                    <a:pt x="0" y="513197"/>
                  </a:lnTo>
                  <a:lnTo>
                    <a:pt x="4228" y="547370"/>
                  </a:lnTo>
                  <a:lnTo>
                    <a:pt x="26100" y="615920"/>
                  </a:lnTo>
                  <a:lnTo>
                    <a:pt x="43941" y="650084"/>
                  </a:lnTo>
                  <a:lnTo>
                    <a:pt x="85859" y="708226"/>
                  </a:lnTo>
                  <a:lnTo>
                    <a:pt x="139445" y="761879"/>
                  </a:lnTo>
                  <a:lnTo>
                    <a:pt x="170276" y="786929"/>
                  </a:lnTo>
                  <a:lnTo>
                    <a:pt x="203622" y="810745"/>
                  </a:lnTo>
                  <a:lnTo>
                    <a:pt x="239347" y="833290"/>
                  </a:lnTo>
                  <a:lnTo>
                    <a:pt x="277317" y="854525"/>
                  </a:lnTo>
                  <a:lnTo>
                    <a:pt x="317398" y="874414"/>
                  </a:lnTo>
                  <a:lnTo>
                    <a:pt x="359455" y="892918"/>
                  </a:lnTo>
                  <a:lnTo>
                    <a:pt x="403354" y="910002"/>
                  </a:lnTo>
                  <a:lnTo>
                    <a:pt x="448961" y="925626"/>
                  </a:lnTo>
                  <a:lnTo>
                    <a:pt x="496141" y="939755"/>
                  </a:lnTo>
                  <a:lnTo>
                    <a:pt x="544759" y="952350"/>
                  </a:lnTo>
                  <a:lnTo>
                    <a:pt x="594683" y="963374"/>
                  </a:lnTo>
                  <a:lnTo>
                    <a:pt x="645776" y="972789"/>
                  </a:lnTo>
                  <a:lnTo>
                    <a:pt x="697906" y="980559"/>
                  </a:lnTo>
                  <a:lnTo>
                    <a:pt x="750936" y="986646"/>
                  </a:lnTo>
                  <a:lnTo>
                    <a:pt x="804734" y="991011"/>
                  </a:lnTo>
                  <a:lnTo>
                    <a:pt x="859165" y="993619"/>
                  </a:lnTo>
                  <a:lnTo>
                    <a:pt x="914094" y="994431"/>
                  </a:lnTo>
                  <a:lnTo>
                    <a:pt x="969387" y="993411"/>
                  </a:lnTo>
                  <a:lnTo>
                    <a:pt x="1024910" y="990520"/>
                  </a:lnTo>
                  <a:lnTo>
                    <a:pt x="1080528" y="985721"/>
                  </a:lnTo>
                  <a:lnTo>
                    <a:pt x="1136108" y="978977"/>
                  </a:lnTo>
                  <a:lnTo>
                    <a:pt x="1191513" y="970251"/>
                  </a:lnTo>
                  <a:lnTo>
                    <a:pt x="2676524" y="2240505"/>
                  </a:lnTo>
                  <a:lnTo>
                    <a:pt x="1495932" y="878557"/>
                  </a:lnTo>
                  <a:lnTo>
                    <a:pt x="1550605" y="851493"/>
                  </a:lnTo>
                  <a:lnTo>
                    <a:pt x="1600563" y="822439"/>
                  </a:lnTo>
                  <a:lnTo>
                    <a:pt x="1645715" y="791573"/>
                  </a:lnTo>
                  <a:lnTo>
                    <a:pt x="1685966" y="759072"/>
                  </a:lnTo>
                  <a:lnTo>
                    <a:pt x="1721221" y="725113"/>
                  </a:lnTo>
                  <a:lnTo>
                    <a:pt x="1751387" y="689873"/>
                  </a:lnTo>
                  <a:lnTo>
                    <a:pt x="1776371" y="653532"/>
                  </a:lnTo>
                  <a:lnTo>
                    <a:pt x="1796077" y="616264"/>
                  </a:lnTo>
                  <a:lnTo>
                    <a:pt x="1810413" y="578250"/>
                  </a:lnTo>
                  <a:lnTo>
                    <a:pt x="1819284" y="539664"/>
                  </a:lnTo>
                  <a:lnTo>
                    <a:pt x="1822596" y="500686"/>
                  </a:lnTo>
                  <a:lnTo>
                    <a:pt x="1820256" y="461493"/>
                  </a:lnTo>
                  <a:lnTo>
                    <a:pt x="1812169" y="422262"/>
                  </a:lnTo>
                  <a:lnTo>
                    <a:pt x="1798242" y="383170"/>
                  </a:lnTo>
                  <a:lnTo>
                    <a:pt x="1778380" y="344395"/>
                  </a:lnTo>
                  <a:lnTo>
                    <a:pt x="1736462" y="286251"/>
                  </a:lnTo>
                  <a:lnTo>
                    <a:pt x="1682877" y="232592"/>
                  </a:lnTo>
                  <a:lnTo>
                    <a:pt x="1652045" y="207538"/>
                  </a:lnTo>
                  <a:lnTo>
                    <a:pt x="1618700" y="183718"/>
                  </a:lnTo>
                  <a:lnTo>
                    <a:pt x="1582974" y="161169"/>
                  </a:lnTo>
                  <a:lnTo>
                    <a:pt x="1545004" y="139929"/>
                  </a:lnTo>
                  <a:lnTo>
                    <a:pt x="1504924" y="120035"/>
                  </a:lnTo>
                  <a:lnTo>
                    <a:pt x="1462867" y="101526"/>
                  </a:lnTo>
                  <a:lnTo>
                    <a:pt x="1418967" y="84438"/>
                  </a:lnTo>
                  <a:lnTo>
                    <a:pt x="1373361" y="68809"/>
                  </a:lnTo>
                  <a:lnTo>
                    <a:pt x="1326181" y="54676"/>
                  </a:lnTo>
                  <a:lnTo>
                    <a:pt x="1277562" y="42078"/>
                  </a:lnTo>
                  <a:lnTo>
                    <a:pt x="1227639" y="31051"/>
                  </a:lnTo>
                  <a:lnTo>
                    <a:pt x="1176545" y="21634"/>
                  </a:lnTo>
                  <a:lnTo>
                    <a:pt x="1124416" y="13863"/>
                  </a:lnTo>
                  <a:lnTo>
                    <a:pt x="1071385" y="7777"/>
                  </a:lnTo>
                  <a:lnTo>
                    <a:pt x="1017587" y="3413"/>
                  </a:lnTo>
                  <a:lnTo>
                    <a:pt x="963157" y="808"/>
                  </a:lnTo>
                  <a:lnTo>
                    <a:pt x="9082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3348482" y="1019457"/>
              <a:ext cx="2676525" cy="2240915"/>
            </a:xfrm>
            <a:custGeom>
              <a:avLst/>
              <a:gdLst/>
              <a:ahLst/>
              <a:cxnLst/>
              <a:rect l="l" t="t" r="r" b="b"/>
              <a:pathLst>
                <a:path w="2676525" h="2240915">
                  <a:moveTo>
                    <a:pt x="2676524" y="2240505"/>
                  </a:moveTo>
                  <a:lnTo>
                    <a:pt x="1191513" y="970251"/>
                  </a:lnTo>
                  <a:lnTo>
                    <a:pt x="1136108" y="978977"/>
                  </a:lnTo>
                  <a:lnTo>
                    <a:pt x="1080528" y="985721"/>
                  </a:lnTo>
                  <a:lnTo>
                    <a:pt x="1024910" y="990520"/>
                  </a:lnTo>
                  <a:lnTo>
                    <a:pt x="969387" y="993411"/>
                  </a:lnTo>
                  <a:lnTo>
                    <a:pt x="914094" y="994431"/>
                  </a:lnTo>
                  <a:lnTo>
                    <a:pt x="859165" y="993619"/>
                  </a:lnTo>
                  <a:lnTo>
                    <a:pt x="804734" y="991011"/>
                  </a:lnTo>
                  <a:lnTo>
                    <a:pt x="750936" y="986646"/>
                  </a:lnTo>
                  <a:lnTo>
                    <a:pt x="697906" y="980559"/>
                  </a:lnTo>
                  <a:lnTo>
                    <a:pt x="645776" y="972789"/>
                  </a:lnTo>
                  <a:lnTo>
                    <a:pt x="594683" y="963374"/>
                  </a:lnTo>
                  <a:lnTo>
                    <a:pt x="544759" y="952350"/>
                  </a:lnTo>
                  <a:lnTo>
                    <a:pt x="496141" y="939755"/>
                  </a:lnTo>
                  <a:lnTo>
                    <a:pt x="448961" y="925626"/>
                  </a:lnTo>
                  <a:lnTo>
                    <a:pt x="403354" y="910002"/>
                  </a:lnTo>
                  <a:lnTo>
                    <a:pt x="359455" y="892918"/>
                  </a:lnTo>
                  <a:lnTo>
                    <a:pt x="317398" y="874414"/>
                  </a:lnTo>
                  <a:lnTo>
                    <a:pt x="277317" y="854525"/>
                  </a:lnTo>
                  <a:lnTo>
                    <a:pt x="239347" y="833290"/>
                  </a:lnTo>
                  <a:lnTo>
                    <a:pt x="203622" y="810745"/>
                  </a:lnTo>
                  <a:lnTo>
                    <a:pt x="170276" y="786929"/>
                  </a:lnTo>
                  <a:lnTo>
                    <a:pt x="139445" y="761879"/>
                  </a:lnTo>
                  <a:lnTo>
                    <a:pt x="111261" y="735632"/>
                  </a:lnTo>
                  <a:lnTo>
                    <a:pt x="63375" y="679697"/>
                  </a:lnTo>
                  <a:lnTo>
                    <a:pt x="26100" y="615920"/>
                  </a:lnTo>
                  <a:lnTo>
                    <a:pt x="4228" y="547370"/>
                  </a:lnTo>
                  <a:lnTo>
                    <a:pt x="0" y="513197"/>
                  </a:lnTo>
                  <a:lnTo>
                    <a:pt x="110" y="479233"/>
                  </a:lnTo>
                  <a:lnTo>
                    <a:pt x="12949" y="412354"/>
                  </a:lnTo>
                  <a:lnTo>
                    <a:pt x="41952" y="347579"/>
                  </a:lnTo>
                  <a:lnTo>
                    <a:pt x="86325" y="285757"/>
                  </a:lnTo>
                  <a:lnTo>
                    <a:pt x="114026" y="256217"/>
                  </a:lnTo>
                  <a:lnTo>
                    <a:pt x="145271" y="227733"/>
                  </a:lnTo>
                  <a:lnTo>
                    <a:pt x="179962" y="200410"/>
                  </a:lnTo>
                  <a:lnTo>
                    <a:pt x="217998" y="174355"/>
                  </a:lnTo>
                  <a:lnTo>
                    <a:pt x="259280" y="149672"/>
                  </a:lnTo>
                  <a:lnTo>
                    <a:pt x="303709" y="126468"/>
                  </a:lnTo>
                  <a:lnTo>
                    <a:pt x="351186" y="104849"/>
                  </a:lnTo>
                  <a:lnTo>
                    <a:pt x="401611" y="84920"/>
                  </a:lnTo>
                  <a:lnTo>
                    <a:pt x="454885" y="66788"/>
                  </a:lnTo>
                  <a:lnTo>
                    <a:pt x="510909" y="50558"/>
                  </a:lnTo>
                  <a:lnTo>
                    <a:pt x="569583" y="36336"/>
                  </a:lnTo>
                  <a:lnTo>
                    <a:pt x="630808" y="24228"/>
                  </a:lnTo>
                  <a:lnTo>
                    <a:pt x="686214" y="15488"/>
                  </a:lnTo>
                  <a:lnTo>
                    <a:pt x="741793" y="8733"/>
                  </a:lnTo>
                  <a:lnTo>
                    <a:pt x="797411" y="3925"/>
                  </a:lnTo>
                  <a:lnTo>
                    <a:pt x="852934" y="1026"/>
                  </a:lnTo>
                  <a:lnTo>
                    <a:pt x="908227" y="0"/>
                  </a:lnTo>
                  <a:lnTo>
                    <a:pt x="963157" y="808"/>
                  </a:lnTo>
                  <a:lnTo>
                    <a:pt x="1017587" y="3413"/>
                  </a:lnTo>
                  <a:lnTo>
                    <a:pt x="1071385" y="7777"/>
                  </a:lnTo>
                  <a:lnTo>
                    <a:pt x="1124416" y="13863"/>
                  </a:lnTo>
                  <a:lnTo>
                    <a:pt x="1176545" y="21634"/>
                  </a:lnTo>
                  <a:lnTo>
                    <a:pt x="1227639" y="31051"/>
                  </a:lnTo>
                  <a:lnTo>
                    <a:pt x="1277562" y="42078"/>
                  </a:lnTo>
                  <a:lnTo>
                    <a:pt x="1326181" y="54676"/>
                  </a:lnTo>
                  <a:lnTo>
                    <a:pt x="1373361" y="68809"/>
                  </a:lnTo>
                  <a:lnTo>
                    <a:pt x="1418967" y="84438"/>
                  </a:lnTo>
                  <a:lnTo>
                    <a:pt x="1462867" y="101526"/>
                  </a:lnTo>
                  <a:lnTo>
                    <a:pt x="1504924" y="120035"/>
                  </a:lnTo>
                  <a:lnTo>
                    <a:pt x="1545004" y="139929"/>
                  </a:lnTo>
                  <a:lnTo>
                    <a:pt x="1582974" y="161169"/>
                  </a:lnTo>
                  <a:lnTo>
                    <a:pt x="1618700" y="183718"/>
                  </a:lnTo>
                  <a:lnTo>
                    <a:pt x="1652045" y="207538"/>
                  </a:lnTo>
                  <a:lnTo>
                    <a:pt x="1682877" y="232592"/>
                  </a:lnTo>
                  <a:lnTo>
                    <a:pt x="1711061" y="258842"/>
                  </a:lnTo>
                  <a:lnTo>
                    <a:pt x="1758947" y="314781"/>
                  </a:lnTo>
                  <a:lnTo>
                    <a:pt x="1798242" y="383170"/>
                  </a:lnTo>
                  <a:lnTo>
                    <a:pt x="1812169" y="422262"/>
                  </a:lnTo>
                  <a:lnTo>
                    <a:pt x="1820256" y="461493"/>
                  </a:lnTo>
                  <a:lnTo>
                    <a:pt x="1822596" y="500686"/>
                  </a:lnTo>
                  <a:lnTo>
                    <a:pt x="1819284" y="539664"/>
                  </a:lnTo>
                  <a:lnTo>
                    <a:pt x="1810413" y="578250"/>
                  </a:lnTo>
                  <a:lnTo>
                    <a:pt x="1796077" y="616264"/>
                  </a:lnTo>
                  <a:lnTo>
                    <a:pt x="1776371" y="653532"/>
                  </a:lnTo>
                  <a:lnTo>
                    <a:pt x="1751387" y="689873"/>
                  </a:lnTo>
                  <a:lnTo>
                    <a:pt x="1721221" y="725113"/>
                  </a:lnTo>
                  <a:lnTo>
                    <a:pt x="1685966" y="759072"/>
                  </a:lnTo>
                  <a:lnTo>
                    <a:pt x="1645715" y="791573"/>
                  </a:lnTo>
                  <a:lnTo>
                    <a:pt x="1600563" y="822439"/>
                  </a:lnTo>
                  <a:lnTo>
                    <a:pt x="1550605" y="851493"/>
                  </a:lnTo>
                  <a:lnTo>
                    <a:pt x="1495932" y="878557"/>
                  </a:lnTo>
                  <a:lnTo>
                    <a:pt x="2676524" y="2240505"/>
                  </a:lnTo>
                  <a:close/>
                </a:path>
              </a:pathLst>
            </a:custGeom>
            <a:ln w="9525">
              <a:solidFill>
                <a:srgbClr val="94B3D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7" name="object 27" descr=""/>
          <p:cNvSpPr txBox="1"/>
          <p:nvPr/>
        </p:nvSpPr>
        <p:spPr>
          <a:xfrm>
            <a:off x="3694557" y="1226946"/>
            <a:ext cx="103505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44780" indent="-132080">
              <a:lnSpc>
                <a:spcPct val="100000"/>
              </a:lnSpc>
              <a:spcBef>
                <a:spcPts val="100"/>
              </a:spcBef>
              <a:buAutoNum type="arabicParenR"/>
              <a:tabLst>
                <a:tab pos="144780" algn="l"/>
              </a:tabLst>
            </a:pP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Scale</a:t>
            </a:r>
            <a:r>
              <a:rPr dirty="0" sz="9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 spc="-10">
                <a:solidFill>
                  <a:srgbClr val="17375E"/>
                </a:solidFill>
                <a:latin typeface="Arial"/>
                <a:cs typeface="Arial"/>
              </a:rPr>
              <a:t>1:500K</a:t>
            </a:r>
            <a:endParaRPr sz="900">
              <a:latin typeface="Arial"/>
              <a:cs typeface="Arial"/>
            </a:endParaRPr>
          </a:p>
          <a:p>
            <a:pPr marL="144780" indent="-132080">
              <a:lnSpc>
                <a:spcPct val="100000"/>
              </a:lnSpc>
              <a:buAutoNum type="arabicParenR"/>
              <a:tabLst>
                <a:tab pos="144780" algn="l"/>
              </a:tabLst>
            </a:pP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Merged</a:t>
            </a:r>
            <a:r>
              <a:rPr dirty="0" sz="9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 spc="-10">
                <a:solidFill>
                  <a:srgbClr val="17375E"/>
                </a:solidFill>
                <a:latin typeface="Arial"/>
                <a:cs typeface="Arial"/>
              </a:rPr>
              <a:t>Layer</a:t>
            </a:r>
            <a:endParaRPr sz="900">
              <a:latin typeface="Arial"/>
              <a:cs typeface="Arial"/>
            </a:endParaRPr>
          </a:p>
          <a:p>
            <a:pPr lvl="1" marL="375285" indent="-181610">
              <a:lnSpc>
                <a:spcPct val="100000"/>
              </a:lnSpc>
              <a:buChar char="•"/>
              <a:tabLst>
                <a:tab pos="375285" algn="l"/>
              </a:tabLst>
            </a:pP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Aquifer</a:t>
            </a:r>
            <a:r>
              <a:rPr dirty="0" sz="9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 spc="-10">
                <a:solidFill>
                  <a:srgbClr val="17375E"/>
                </a:solidFill>
                <a:latin typeface="Arial"/>
                <a:cs typeface="Arial"/>
              </a:rPr>
              <a:t>Yield</a:t>
            </a:r>
            <a:endParaRPr sz="900">
              <a:latin typeface="Arial"/>
              <a:cs typeface="Arial"/>
            </a:endParaRPr>
          </a:p>
          <a:p>
            <a:pPr lvl="1" marL="375285" indent="-181610">
              <a:lnSpc>
                <a:spcPct val="100000"/>
              </a:lnSpc>
              <a:buChar char="•"/>
              <a:tabLst>
                <a:tab pos="375285" algn="l"/>
              </a:tabLst>
            </a:pPr>
            <a:r>
              <a:rPr dirty="0" sz="900">
                <a:solidFill>
                  <a:srgbClr val="17375E"/>
                </a:solidFill>
                <a:latin typeface="Arial"/>
                <a:cs typeface="Arial"/>
              </a:rPr>
              <a:t>Aquifer</a:t>
            </a:r>
            <a:r>
              <a:rPr dirty="0" sz="9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 spc="-20">
                <a:solidFill>
                  <a:srgbClr val="17375E"/>
                </a:solidFill>
                <a:latin typeface="Arial"/>
                <a:cs typeface="Arial"/>
              </a:rPr>
              <a:t>Type</a:t>
            </a:r>
            <a:endParaRPr sz="900">
              <a:latin typeface="Arial"/>
              <a:cs typeface="Arial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2073910">
              <a:lnSpc>
                <a:spcPct val="100000"/>
              </a:lnSpc>
              <a:spcBef>
                <a:spcPts val="100"/>
              </a:spcBef>
            </a:pPr>
            <a:r>
              <a:rPr dirty="0"/>
              <a:t>DEFINING</a:t>
            </a:r>
            <a:r>
              <a:rPr dirty="0" spc="-15"/>
              <a:t> </a:t>
            </a:r>
            <a:r>
              <a:rPr dirty="0"/>
              <a:t>THE</a:t>
            </a:r>
            <a:r>
              <a:rPr dirty="0" spc="-10"/>
              <a:t> </a:t>
            </a:r>
            <a:r>
              <a:rPr dirty="0" spc="-50"/>
              <a:t>SPATIAL</a:t>
            </a:r>
            <a:r>
              <a:rPr dirty="0" spc="5"/>
              <a:t> </a:t>
            </a:r>
            <a:r>
              <a:rPr dirty="0" spc="-10"/>
              <a:t>FRAMEWORK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244485" y="1168463"/>
            <a:ext cx="2416175" cy="1849755"/>
            <a:chOff x="1244485" y="1168463"/>
            <a:chExt cx="2416175" cy="184975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54010" y="1177924"/>
              <a:ext cx="2396744" cy="1830197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1249248" y="1173225"/>
              <a:ext cx="2406650" cy="1840230"/>
            </a:xfrm>
            <a:custGeom>
              <a:avLst/>
              <a:gdLst/>
              <a:ahLst/>
              <a:cxnLst/>
              <a:rect l="l" t="t" r="r" b="b"/>
              <a:pathLst>
                <a:path w="2406650" h="1840230">
                  <a:moveTo>
                    <a:pt x="0" y="1839722"/>
                  </a:moveTo>
                  <a:lnTo>
                    <a:pt x="2406269" y="1839722"/>
                  </a:lnTo>
                  <a:lnTo>
                    <a:pt x="2406269" y="0"/>
                  </a:lnTo>
                  <a:lnTo>
                    <a:pt x="0" y="0"/>
                  </a:lnTo>
                  <a:lnTo>
                    <a:pt x="0" y="1839722"/>
                  </a:lnTo>
                  <a:close/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" name="object 5" descr=""/>
          <p:cNvGrpSpPr/>
          <p:nvPr/>
        </p:nvGrpSpPr>
        <p:grpSpPr>
          <a:xfrm>
            <a:off x="0" y="0"/>
            <a:ext cx="9144000" cy="847725"/>
            <a:chOff x="0" y="0"/>
            <a:chExt cx="9144000" cy="847725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3999" cy="847674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3380" y="109728"/>
              <a:ext cx="8413242" cy="454913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87781" y="158623"/>
            <a:ext cx="8168640" cy="26924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>
                <a:solidFill>
                  <a:srgbClr val="FFFFFF"/>
                </a:solidFill>
              </a:rPr>
              <a:t>REFINEMENT</a:t>
            </a:r>
            <a:r>
              <a:rPr dirty="0" sz="1600" spc="-70">
                <a:solidFill>
                  <a:srgbClr val="FFFFFF"/>
                </a:solidFill>
              </a:rPr>
              <a:t> </a:t>
            </a:r>
            <a:r>
              <a:rPr dirty="0" sz="1600">
                <a:solidFill>
                  <a:srgbClr val="FFFFFF"/>
                </a:solidFill>
              </a:rPr>
              <a:t>OF</a:t>
            </a:r>
            <a:r>
              <a:rPr dirty="0" sz="1600" spc="-50">
                <a:solidFill>
                  <a:srgbClr val="FFFFFF"/>
                </a:solidFill>
              </a:rPr>
              <a:t> </a:t>
            </a:r>
            <a:r>
              <a:rPr dirty="0" sz="1600" spc="-10">
                <a:solidFill>
                  <a:srgbClr val="FFFFFF"/>
                </a:solidFill>
              </a:rPr>
              <a:t>STRATEGIC</a:t>
            </a:r>
            <a:r>
              <a:rPr dirty="0" sz="1600" spc="-20">
                <a:solidFill>
                  <a:srgbClr val="FFFFFF"/>
                </a:solidFill>
              </a:rPr>
              <a:t> GROUNDWATER</a:t>
            </a:r>
            <a:r>
              <a:rPr dirty="0" sz="1600" spc="-15">
                <a:solidFill>
                  <a:srgbClr val="FFFFFF"/>
                </a:solidFill>
              </a:rPr>
              <a:t> </a:t>
            </a:r>
            <a:r>
              <a:rPr dirty="0" sz="1600">
                <a:solidFill>
                  <a:srgbClr val="FFFFFF"/>
                </a:solidFill>
              </a:rPr>
              <a:t>SOURCE</a:t>
            </a:r>
            <a:r>
              <a:rPr dirty="0" sz="1600" spc="-110">
                <a:solidFill>
                  <a:srgbClr val="FFFFFF"/>
                </a:solidFill>
              </a:rPr>
              <a:t> </a:t>
            </a:r>
            <a:r>
              <a:rPr dirty="0" sz="1600">
                <a:solidFill>
                  <a:srgbClr val="FFFFFF"/>
                </a:solidFill>
              </a:rPr>
              <a:t>AREAS</a:t>
            </a:r>
            <a:r>
              <a:rPr dirty="0" sz="1600" spc="-10">
                <a:solidFill>
                  <a:srgbClr val="FFFFFF"/>
                </a:solidFill>
              </a:rPr>
              <a:t> </a:t>
            </a:r>
            <a:r>
              <a:rPr dirty="0" sz="1600">
                <a:solidFill>
                  <a:srgbClr val="FFFFFF"/>
                </a:solidFill>
              </a:rPr>
              <a:t>OF</a:t>
            </a:r>
            <a:r>
              <a:rPr dirty="0" sz="1600" spc="-50">
                <a:solidFill>
                  <a:srgbClr val="FFFFFF"/>
                </a:solidFill>
              </a:rPr>
              <a:t> </a:t>
            </a:r>
            <a:r>
              <a:rPr dirty="0" sz="1600">
                <a:solidFill>
                  <a:srgbClr val="FFFFFF"/>
                </a:solidFill>
              </a:rPr>
              <a:t>SOUTH</a:t>
            </a:r>
            <a:r>
              <a:rPr dirty="0" sz="1600" spc="-110">
                <a:solidFill>
                  <a:srgbClr val="FFFFFF"/>
                </a:solidFill>
              </a:rPr>
              <a:t> </a:t>
            </a:r>
            <a:r>
              <a:rPr dirty="0" sz="1600" spc="-10">
                <a:solidFill>
                  <a:srgbClr val="FFFFFF"/>
                </a:solidFill>
              </a:rPr>
              <a:t>AFRICA</a:t>
            </a:r>
            <a:endParaRPr sz="1600"/>
          </a:p>
        </p:txBody>
      </p:sp>
      <p:grpSp>
        <p:nvGrpSpPr>
          <p:cNvPr id="9" name="object 9" descr=""/>
          <p:cNvGrpSpPr/>
          <p:nvPr/>
        </p:nvGrpSpPr>
        <p:grpSpPr>
          <a:xfrm>
            <a:off x="4050093" y="844867"/>
            <a:ext cx="4340860" cy="5412740"/>
            <a:chOff x="4050093" y="844867"/>
            <a:chExt cx="4340860" cy="5412740"/>
          </a:xfrm>
        </p:grpSpPr>
        <p:pic>
          <p:nvPicPr>
            <p:cNvPr id="10" name="object 1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78350" y="3567252"/>
              <a:ext cx="3385693" cy="2645651"/>
            </a:xfrm>
            <a:prstGeom prst="rect">
              <a:avLst/>
            </a:prstGeom>
          </p:spPr>
        </p:pic>
        <p:sp>
          <p:nvSpPr>
            <p:cNvPr id="11" name="object 11" descr=""/>
            <p:cNvSpPr/>
            <p:nvPr/>
          </p:nvSpPr>
          <p:spPr>
            <a:xfrm>
              <a:off x="4073524" y="3562489"/>
              <a:ext cx="3395345" cy="2655570"/>
            </a:xfrm>
            <a:custGeom>
              <a:avLst/>
              <a:gdLst/>
              <a:ahLst/>
              <a:cxnLst/>
              <a:rect l="l" t="t" r="r" b="b"/>
              <a:pathLst>
                <a:path w="3395345" h="2655570">
                  <a:moveTo>
                    <a:pt x="0" y="2655189"/>
                  </a:moveTo>
                  <a:lnTo>
                    <a:pt x="3395217" y="2655189"/>
                  </a:lnTo>
                  <a:lnTo>
                    <a:pt x="3395217" y="0"/>
                  </a:lnTo>
                  <a:lnTo>
                    <a:pt x="0" y="0"/>
                  </a:lnTo>
                  <a:lnTo>
                    <a:pt x="0" y="2655189"/>
                  </a:lnTo>
                  <a:close/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17466" y="3600475"/>
              <a:ext cx="1195717" cy="515721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059681" y="854329"/>
              <a:ext cx="3384169" cy="2612009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4054855" y="849630"/>
              <a:ext cx="3394075" cy="2621915"/>
            </a:xfrm>
            <a:custGeom>
              <a:avLst/>
              <a:gdLst/>
              <a:ahLst/>
              <a:cxnLst/>
              <a:rect l="l" t="t" r="r" b="b"/>
              <a:pathLst>
                <a:path w="3394075" h="2621915">
                  <a:moveTo>
                    <a:pt x="0" y="2621534"/>
                  </a:moveTo>
                  <a:lnTo>
                    <a:pt x="3393694" y="2621534"/>
                  </a:lnTo>
                  <a:lnTo>
                    <a:pt x="3393694" y="0"/>
                  </a:lnTo>
                  <a:lnTo>
                    <a:pt x="0" y="0"/>
                  </a:lnTo>
                  <a:lnTo>
                    <a:pt x="0" y="2621534"/>
                  </a:lnTo>
                  <a:close/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112894" y="881811"/>
              <a:ext cx="712038" cy="710514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55007" y="2679179"/>
              <a:ext cx="804697" cy="853452"/>
            </a:xfrm>
            <a:prstGeom prst="rect">
              <a:avLst/>
            </a:prstGeom>
          </p:spPr>
        </p:pic>
        <p:sp>
          <p:nvSpPr>
            <p:cNvPr id="17" name="object 17" descr=""/>
            <p:cNvSpPr/>
            <p:nvPr/>
          </p:nvSpPr>
          <p:spPr>
            <a:xfrm>
              <a:off x="4303521" y="2705100"/>
              <a:ext cx="712470" cy="760730"/>
            </a:xfrm>
            <a:custGeom>
              <a:avLst/>
              <a:gdLst/>
              <a:ahLst/>
              <a:cxnLst/>
              <a:rect l="l" t="t" r="r" b="b"/>
              <a:pathLst>
                <a:path w="712470" h="760729">
                  <a:moveTo>
                    <a:pt x="0" y="380364"/>
                  </a:moveTo>
                  <a:lnTo>
                    <a:pt x="2773" y="332655"/>
                  </a:lnTo>
                  <a:lnTo>
                    <a:pt x="10872" y="286713"/>
                  </a:lnTo>
                  <a:lnTo>
                    <a:pt x="23962" y="242895"/>
                  </a:lnTo>
                  <a:lnTo>
                    <a:pt x="41710" y="201558"/>
                  </a:lnTo>
                  <a:lnTo>
                    <a:pt x="63781" y="163059"/>
                  </a:lnTo>
                  <a:lnTo>
                    <a:pt x="89843" y="127754"/>
                  </a:lnTo>
                  <a:lnTo>
                    <a:pt x="119562" y="95999"/>
                  </a:lnTo>
                  <a:lnTo>
                    <a:pt x="152604" y="68151"/>
                  </a:lnTo>
                  <a:lnTo>
                    <a:pt x="188635" y="44568"/>
                  </a:lnTo>
                  <a:lnTo>
                    <a:pt x="227322" y="25604"/>
                  </a:lnTo>
                  <a:lnTo>
                    <a:pt x="268331" y="11617"/>
                  </a:lnTo>
                  <a:lnTo>
                    <a:pt x="311328" y="2963"/>
                  </a:lnTo>
                  <a:lnTo>
                    <a:pt x="355980" y="0"/>
                  </a:lnTo>
                  <a:lnTo>
                    <a:pt x="400635" y="2963"/>
                  </a:lnTo>
                  <a:lnTo>
                    <a:pt x="443638" y="11617"/>
                  </a:lnTo>
                  <a:lnTo>
                    <a:pt x="484656" y="25604"/>
                  </a:lnTo>
                  <a:lnTo>
                    <a:pt x="523355" y="44568"/>
                  </a:lnTo>
                  <a:lnTo>
                    <a:pt x="559399" y="68151"/>
                  </a:lnTo>
                  <a:lnTo>
                    <a:pt x="592455" y="95999"/>
                  </a:lnTo>
                  <a:lnTo>
                    <a:pt x="622188" y="127754"/>
                  </a:lnTo>
                  <a:lnTo>
                    <a:pt x="648265" y="163059"/>
                  </a:lnTo>
                  <a:lnTo>
                    <a:pt x="670350" y="201558"/>
                  </a:lnTo>
                  <a:lnTo>
                    <a:pt x="688109" y="242895"/>
                  </a:lnTo>
                  <a:lnTo>
                    <a:pt x="701208" y="286713"/>
                  </a:lnTo>
                  <a:lnTo>
                    <a:pt x="709313" y="332655"/>
                  </a:lnTo>
                  <a:lnTo>
                    <a:pt x="712088" y="380364"/>
                  </a:lnTo>
                  <a:lnTo>
                    <a:pt x="709313" y="428074"/>
                  </a:lnTo>
                  <a:lnTo>
                    <a:pt x="701208" y="474016"/>
                  </a:lnTo>
                  <a:lnTo>
                    <a:pt x="688109" y="517834"/>
                  </a:lnTo>
                  <a:lnTo>
                    <a:pt x="670350" y="559171"/>
                  </a:lnTo>
                  <a:lnTo>
                    <a:pt x="648265" y="597670"/>
                  </a:lnTo>
                  <a:lnTo>
                    <a:pt x="622188" y="632975"/>
                  </a:lnTo>
                  <a:lnTo>
                    <a:pt x="592455" y="664730"/>
                  </a:lnTo>
                  <a:lnTo>
                    <a:pt x="559399" y="692578"/>
                  </a:lnTo>
                  <a:lnTo>
                    <a:pt x="523355" y="716161"/>
                  </a:lnTo>
                  <a:lnTo>
                    <a:pt x="484656" y="735125"/>
                  </a:lnTo>
                  <a:lnTo>
                    <a:pt x="443638" y="749112"/>
                  </a:lnTo>
                  <a:lnTo>
                    <a:pt x="400635" y="757766"/>
                  </a:lnTo>
                  <a:lnTo>
                    <a:pt x="355980" y="760729"/>
                  </a:lnTo>
                  <a:lnTo>
                    <a:pt x="311328" y="757766"/>
                  </a:lnTo>
                  <a:lnTo>
                    <a:pt x="268331" y="749112"/>
                  </a:lnTo>
                  <a:lnTo>
                    <a:pt x="227322" y="735125"/>
                  </a:lnTo>
                  <a:lnTo>
                    <a:pt x="188635" y="716161"/>
                  </a:lnTo>
                  <a:lnTo>
                    <a:pt x="152604" y="692578"/>
                  </a:lnTo>
                  <a:lnTo>
                    <a:pt x="119562" y="664730"/>
                  </a:lnTo>
                  <a:lnTo>
                    <a:pt x="89843" y="632975"/>
                  </a:lnTo>
                  <a:lnTo>
                    <a:pt x="63781" y="597670"/>
                  </a:lnTo>
                  <a:lnTo>
                    <a:pt x="41710" y="559171"/>
                  </a:lnTo>
                  <a:lnTo>
                    <a:pt x="23962" y="517834"/>
                  </a:lnTo>
                  <a:lnTo>
                    <a:pt x="10872" y="474016"/>
                  </a:lnTo>
                  <a:lnTo>
                    <a:pt x="2773" y="428074"/>
                  </a:lnTo>
                  <a:lnTo>
                    <a:pt x="0" y="380364"/>
                  </a:lnTo>
                  <a:close/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273295" y="5402580"/>
              <a:ext cx="804697" cy="854963"/>
            </a:xfrm>
            <a:prstGeom prst="rect">
              <a:avLst/>
            </a:prstGeom>
          </p:spPr>
        </p:pic>
        <p:sp>
          <p:nvSpPr>
            <p:cNvPr id="19" name="object 19" descr=""/>
            <p:cNvSpPr/>
            <p:nvPr/>
          </p:nvSpPr>
          <p:spPr>
            <a:xfrm>
              <a:off x="4322190" y="1394079"/>
              <a:ext cx="2519045" cy="4795520"/>
            </a:xfrm>
            <a:custGeom>
              <a:avLst/>
              <a:gdLst/>
              <a:ahLst/>
              <a:cxnLst/>
              <a:rect l="l" t="t" r="r" b="b"/>
              <a:pathLst>
                <a:path w="2519045" h="4795520">
                  <a:moveTo>
                    <a:pt x="0" y="4415015"/>
                  </a:moveTo>
                  <a:lnTo>
                    <a:pt x="2773" y="4367305"/>
                  </a:lnTo>
                  <a:lnTo>
                    <a:pt x="10872" y="4321364"/>
                  </a:lnTo>
                  <a:lnTo>
                    <a:pt x="23962" y="4277547"/>
                  </a:lnTo>
                  <a:lnTo>
                    <a:pt x="41710" y="4236211"/>
                  </a:lnTo>
                  <a:lnTo>
                    <a:pt x="63781" y="4197713"/>
                  </a:lnTo>
                  <a:lnTo>
                    <a:pt x="89843" y="4162410"/>
                  </a:lnTo>
                  <a:lnTo>
                    <a:pt x="119562" y="4130656"/>
                  </a:lnTo>
                  <a:lnTo>
                    <a:pt x="152604" y="4102810"/>
                  </a:lnTo>
                  <a:lnTo>
                    <a:pt x="188635" y="4079228"/>
                  </a:lnTo>
                  <a:lnTo>
                    <a:pt x="227322" y="4060265"/>
                  </a:lnTo>
                  <a:lnTo>
                    <a:pt x="268331" y="4046279"/>
                  </a:lnTo>
                  <a:lnTo>
                    <a:pt x="311328" y="4037626"/>
                  </a:lnTo>
                  <a:lnTo>
                    <a:pt x="355981" y="4034663"/>
                  </a:lnTo>
                  <a:lnTo>
                    <a:pt x="400633" y="4037626"/>
                  </a:lnTo>
                  <a:lnTo>
                    <a:pt x="443630" y="4046279"/>
                  </a:lnTo>
                  <a:lnTo>
                    <a:pt x="484639" y="4060265"/>
                  </a:lnTo>
                  <a:lnTo>
                    <a:pt x="523326" y="4079228"/>
                  </a:lnTo>
                  <a:lnTo>
                    <a:pt x="559357" y="4102810"/>
                  </a:lnTo>
                  <a:lnTo>
                    <a:pt x="592399" y="4130656"/>
                  </a:lnTo>
                  <a:lnTo>
                    <a:pt x="622118" y="4162410"/>
                  </a:lnTo>
                  <a:lnTo>
                    <a:pt x="648180" y="4197713"/>
                  </a:lnTo>
                  <a:lnTo>
                    <a:pt x="670251" y="4236211"/>
                  </a:lnTo>
                  <a:lnTo>
                    <a:pt x="687999" y="4277547"/>
                  </a:lnTo>
                  <a:lnTo>
                    <a:pt x="701089" y="4321364"/>
                  </a:lnTo>
                  <a:lnTo>
                    <a:pt x="709188" y="4367305"/>
                  </a:lnTo>
                  <a:lnTo>
                    <a:pt x="711962" y="4415015"/>
                  </a:lnTo>
                  <a:lnTo>
                    <a:pt x="709188" y="4462727"/>
                  </a:lnTo>
                  <a:lnTo>
                    <a:pt x="701089" y="4508671"/>
                  </a:lnTo>
                  <a:lnTo>
                    <a:pt x="687999" y="4552490"/>
                  </a:lnTo>
                  <a:lnTo>
                    <a:pt x="670251" y="4593827"/>
                  </a:lnTo>
                  <a:lnTo>
                    <a:pt x="648180" y="4632326"/>
                  </a:lnTo>
                  <a:lnTo>
                    <a:pt x="622118" y="4667631"/>
                  </a:lnTo>
                  <a:lnTo>
                    <a:pt x="592399" y="4699385"/>
                  </a:lnTo>
                  <a:lnTo>
                    <a:pt x="559357" y="4727231"/>
                  </a:lnTo>
                  <a:lnTo>
                    <a:pt x="523326" y="4750814"/>
                  </a:lnTo>
                  <a:lnTo>
                    <a:pt x="484639" y="4769777"/>
                  </a:lnTo>
                  <a:lnTo>
                    <a:pt x="443630" y="4783763"/>
                  </a:lnTo>
                  <a:lnTo>
                    <a:pt x="400633" y="4792416"/>
                  </a:lnTo>
                  <a:lnTo>
                    <a:pt x="355981" y="4795380"/>
                  </a:lnTo>
                  <a:lnTo>
                    <a:pt x="311328" y="4792416"/>
                  </a:lnTo>
                  <a:lnTo>
                    <a:pt x="268331" y="4783763"/>
                  </a:lnTo>
                  <a:lnTo>
                    <a:pt x="227322" y="4769777"/>
                  </a:lnTo>
                  <a:lnTo>
                    <a:pt x="188635" y="4750814"/>
                  </a:lnTo>
                  <a:lnTo>
                    <a:pt x="152604" y="4727231"/>
                  </a:lnTo>
                  <a:lnTo>
                    <a:pt x="119562" y="4699385"/>
                  </a:lnTo>
                  <a:lnTo>
                    <a:pt x="89843" y="4667631"/>
                  </a:lnTo>
                  <a:lnTo>
                    <a:pt x="63781" y="4632326"/>
                  </a:lnTo>
                  <a:lnTo>
                    <a:pt x="41710" y="4593827"/>
                  </a:lnTo>
                  <a:lnTo>
                    <a:pt x="23962" y="4552490"/>
                  </a:lnTo>
                  <a:lnTo>
                    <a:pt x="10872" y="4508671"/>
                  </a:lnTo>
                  <a:lnTo>
                    <a:pt x="2773" y="4462727"/>
                  </a:lnTo>
                  <a:lnTo>
                    <a:pt x="0" y="4415015"/>
                  </a:lnTo>
                  <a:close/>
                </a:path>
                <a:path w="2519045" h="4795520">
                  <a:moveTo>
                    <a:pt x="337312" y="1311021"/>
                  </a:moveTo>
                  <a:lnTo>
                    <a:pt x="2518537" y="0"/>
                  </a:lnTo>
                </a:path>
                <a:path w="2519045" h="4795520">
                  <a:moveTo>
                    <a:pt x="589026" y="1960372"/>
                  </a:moveTo>
                  <a:lnTo>
                    <a:pt x="2518537" y="1634236"/>
                  </a:lnTo>
                </a:path>
                <a:path w="2519045" h="4795520">
                  <a:moveTo>
                    <a:pt x="355981" y="4034663"/>
                  </a:moveTo>
                  <a:lnTo>
                    <a:pt x="2384552" y="2794254"/>
                  </a:lnTo>
                </a:path>
                <a:path w="2519045" h="4795520">
                  <a:moveTo>
                    <a:pt x="607695" y="4683975"/>
                  </a:moveTo>
                  <a:lnTo>
                    <a:pt x="2485898" y="4279112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0" name="object 20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466332" y="3634740"/>
              <a:ext cx="1852421" cy="2468118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429755" y="944880"/>
              <a:ext cx="1960626" cy="2583942"/>
            </a:xfrm>
            <a:prstGeom prst="rect">
              <a:avLst/>
            </a:prstGeom>
          </p:spPr>
        </p:pic>
      </p:grpSp>
      <p:sp>
        <p:nvSpPr>
          <p:cNvPr id="22" name="object 22" descr=""/>
          <p:cNvSpPr txBox="1"/>
          <p:nvPr/>
        </p:nvSpPr>
        <p:spPr>
          <a:xfrm>
            <a:off x="7686547" y="813561"/>
            <a:ext cx="1056005" cy="3467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63525" marR="5080" indent="-251460">
              <a:lnSpc>
                <a:spcPct val="100000"/>
              </a:lnSpc>
              <a:spcBef>
                <a:spcPts val="105"/>
              </a:spcBef>
            </a:pPr>
            <a:r>
              <a:rPr dirty="0" sz="1050" b="1">
                <a:solidFill>
                  <a:srgbClr val="17375E"/>
                </a:solidFill>
                <a:latin typeface="Arial"/>
                <a:cs typeface="Arial"/>
              </a:rPr>
              <a:t>AQUIFER</a:t>
            </a:r>
            <a:r>
              <a:rPr dirty="0" sz="1050" spc="-4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50" spc="-10" b="1">
                <a:solidFill>
                  <a:srgbClr val="17375E"/>
                </a:solidFill>
                <a:latin typeface="Arial"/>
                <a:cs typeface="Arial"/>
              </a:rPr>
              <a:t>YIELD (1:250K)</a:t>
            </a:r>
            <a:endParaRPr sz="1050">
              <a:latin typeface="Arial"/>
              <a:cs typeface="Arial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7757286" y="3527805"/>
            <a:ext cx="1012190" cy="3467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41300" marR="5080" indent="-228600">
              <a:lnSpc>
                <a:spcPct val="100000"/>
              </a:lnSpc>
              <a:spcBef>
                <a:spcPts val="105"/>
              </a:spcBef>
            </a:pPr>
            <a:r>
              <a:rPr dirty="0" sz="1050" b="1">
                <a:solidFill>
                  <a:srgbClr val="17375E"/>
                </a:solidFill>
                <a:latin typeface="Arial"/>
                <a:cs typeface="Arial"/>
              </a:rPr>
              <a:t>AQUIFER</a:t>
            </a:r>
            <a:r>
              <a:rPr dirty="0" sz="1050" spc="-4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50" spc="-20" b="1">
                <a:solidFill>
                  <a:srgbClr val="17375E"/>
                </a:solidFill>
                <a:latin typeface="Arial"/>
                <a:cs typeface="Arial"/>
              </a:rPr>
              <a:t>TYPE </a:t>
            </a:r>
            <a:r>
              <a:rPr dirty="0" sz="1050" spc="-10" b="1">
                <a:solidFill>
                  <a:srgbClr val="17375E"/>
                </a:solidFill>
                <a:latin typeface="Arial"/>
                <a:cs typeface="Arial"/>
              </a:rPr>
              <a:t>(1:250K)</a:t>
            </a:r>
            <a:endParaRPr sz="1050">
              <a:latin typeface="Arial"/>
              <a:cs typeface="Arial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1565275" y="796493"/>
            <a:ext cx="1766570" cy="34734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dirty="0" sz="1050" b="1">
                <a:solidFill>
                  <a:srgbClr val="17375E"/>
                </a:solidFill>
                <a:latin typeface="Arial"/>
                <a:cs typeface="Arial"/>
              </a:rPr>
              <a:t>AQUIFER</a:t>
            </a:r>
            <a:r>
              <a:rPr dirty="0" sz="1050" spc="-25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50" b="1">
                <a:solidFill>
                  <a:srgbClr val="17375E"/>
                </a:solidFill>
                <a:latin typeface="Arial"/>
                <a:cs typeface="Arial"/>
              </a:rPr>
              <a:t>TYPE</a:t>
            </a:r>
            <a:r>
              <a:rPr dirty="0" sz="1050" spc="-45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50" b="1">
                <a:solidFill>
                  <a:srgbClr val="17375E"/>
                </a:solidFill>
                <a:latin typeface="Arial"/>
                <a:cs typeface="Arial"/>
              </a:rPr>
              <a:t>AND</a:t>
            </a:r>
            <a:r>
              <a:rPr dirty="0" sz="1050" spc="-15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50" spc="-10" b="1">
                <a:solidFill>
                  <a:srgbClr val="17375E"/>
                </a:solidFill>
                <a:latin typeface="Arial"/>
                <a:cs typeface="Arial"/>
              </a:rPr>
              <a:t>YIELD</a:t>
            </a:r>
            <a:endParaRPr sz="10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dirty="0" sz="1050" spc="-10" b="1">
                <a:solidFill>
                  <a:srgbClr val="17375E"/>
                </a:solidFill>
                <a:latin typeface="Arial"/>
                <a:cs typeface="Arial"/>
              </a:rPr>
              <a:t>(1:500K)</a:t>
            </a:r>
            <a:endParaRPr sz="1050">
              <a:latin typeface="Arial"/>
              <a:cs typeface="Arial"/>
            </a:endParaRPr>
          </a:p>
        </p:txBody>
      </p:sp>
      <p:grpSp>
        <p:nvGrpSpPr>
          <p:cNvPr id="25" name="object 25" descr=""/>
          <p:cNvGrpSpPr/>
          <p:nvPr/>
        </p:nvGrpSpPr>
        <p:grpSpPr>
          <a:xfrm>
            <a:off x="1237259" y="4291177"/>
            <a:ext cx="2416175" cy="1856739"/>
            <a:chOff x="1237259" y="4291177"/>
            <a:chExt cx="2416175" cy="1856739"/>
          </a:xfrm>
        </p:grpSpPr>
        <p:pic>
          <p:nvPicPr>
            <p:cNvPr id="26" name="object 26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46784" y="4300689"/>
              <a:ext cx="2396744" cy="1837436"/>
            </a:xfrm>
            <a:prstGeom prst="rect">
              <a:avLst/>
            </a:prstGeom>
          </p:spPr>
        </p:pic>
        <p:sp>
          <p:nvSpPr>
            <p:cNvPr id="27" name="object 27" descr=""/>
            <p:cNvSpPr/>
            <p:nvPr/>
          </p:nvSpPr>
          <p:spPr>
            <a:xfrm>
              <a:off x="1242021" y="4295940"/>
              <a:ext cx="2406650" cy="1847214"/>
            </a:xfrm>
            <a:custGeom>
              <a:avLst/>
              <a:gdLst/>
              <a:ahLst/>
              <a:cxnLst/>
              <a:rect l="l" t="t" r="r" b="b"/>
              <a:pathLst>
                <a:path w="2406650" h="1847214">
                  <a:moveTo>
                    <a:pt x="0" y="1846961"/>
                  </a:moveTo>
                  <a:lnTo>
                    <a:pt x="2406269" y="1846961"/>
                  </a:lnTo>
                  <a:lnTo>
                    <a:pt x="2406269" y="0"/>
                  </a:lnTo>
                  <a:lnTo>
                    <a:pt x="0" y="0"/>
                  </a:lnTo>
                  <a:lnTo>
                    <a:pt x="0" y="1846961"/>
                  </a:lnTo>
                  <a:close/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8" name="object 28" descr=""/>
          <p:cNvSpPr txBox="1"/>
          <p:nvPr/>
        </p:nvSpPr>
        <p:spPr>
          <a:xfrm>
            <a:off x="2091308" y="3914647"/>
            <a:ext cx="701675" cy="3467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83820" marR="5080" indent="-71755">
              <a:lnSpc>
                <a:spcPct val="100000"/>
              </a:lnSpc>
              <a:spcBef>
                <a:spcPts val="105"/>
              </a:spcBef>
            </a:pPr>
            <a:r>
              <a:rPr dirty="0" sz="1050" spc="-10" b="1">
                <a:solidFill>
                  <a:srgbClr val="17375E"/>
                </a:solidFill>
                <a:latin typeface="Arial"/>
                <a:cs typeface="Arial"/>
              </a:rPr>
              <a:t>GEOLOGY (1:250K)</a:t>
            </a:r>
            <a:endParaRPr sz="1050">
              <a:latin typeface="Arial"/>
              <a:cs typeface="Arial"/>
            </a:endParaRPr>
          </a:p>
        </p:txBody>
      </p:sp>
      <p:sp>
        <p:nvSpPr>
          <p:cNvPr id="30" name="object 30" descr=""/>
          <p:cNvSpPr txBox="1"/>
          <p:nvPr/>
        </p:nvSpPr>
        <p:spPr>
          <a:xfrm>
            <a:off x="8226679" y="6287947"/>
            <a:ext cx="223520" cy="2247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650"/>
              </a:lnSpc>
            </a:pPr>
            <a:r>
              <a:rPr dirty="0" sz="1400" spc="-25">
                <a:latin typeface="Arial"/>
                <a:cs typeface="Arial"/>
              </a:rPr>
              <a:t>58</a:t>
            </a:r>
            <a:endParaRPr sz="1400">
              <a:latin typeface="Arial"/>
              <a:cs typeface="Arial"/>
            </a:endParaRPr>
          </a:p>
        </p:txBody>
      </p:sp>
      <p:sp>
        <p:nvSpPr>
          <p:cNvPr id="29" name="object 29" descr=""/>
          <p:cNvSpPr txBox="1"/>
          <p:nvPr/>
        </p:nvSpPr>
        <p:spPr>
          <a:xfrm>
            <a:off x="1232941" y="3315004"/>
            <a:ext cx="2404110" cy="415925"/>
          </a:xfrm>
          <a:prstGeom prst="rect">
            <a:avLst/>
          </a:prstGeom>
          <a:solidFill>
            <a:srgbClr val="DBEDF4"/>
          </a:solidFill>
          <a:ln w="9525">
            <a:solidFill>
              <a:srgbClr val="17375E"/>
            </a:solidFill>
          </a:ln>
        </p:spPr>
        <p:txBody>
          <a:bodyPr wrap="square" lIns="0" tIns="42545" rIns="0" bIns="0" rtlCol="0" vert="horz">
            <a:spAutoFit/>
          </a:bodyPr>
          <a:lstStyle/>
          <a:p>
            <a:pPr marL="231775" marR="168910" indent="-58419">
              <a:lnSpc>
                <a:spcPct val="100000"/>
              </a:lnSpc>
              <a:spcBef>
                <a:spcPts val="335"/>
              </a:spcBef>
            </a:pPr>
            <a:r>
              <a:rPr dirty="0" sz="1050" b="1">
                <a:solidFill>
                  <a:srgbClr val="17375E"/>
                </a:solidFill>
                <a:latin typeface="Arial"/>
                <a:cs typeface="Arial"/>
              </a:rPr>
              <a:t>Disaggregated,</a:t>
            </a:r>
            <a:r>
              <a:rPr dirty="0" sz="1050" spc="-4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50" b="1">
                <a:solidFill>
                  <a:srgbClr val="17375E"/>
                </a:solidFill>
                <a:latin typeface="Arial"/>
                <a:cs typeface="Arial"/>
              </a:rPr>
              <a:t>Downscaled</a:t>
            </a:r>
            <a:r>
              <a:rPr dirty="0" sz="1050" spc="-45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50" spc="-25" b="1">
                <a:solidFill>
                  <a:srgbClr val="17375E"/>
                </a:solidFill>
                <a:latin typeface="Arial"/>
                <a:cs typeface="Arial"/>
              </a:rPr>
              <a:t>and </a:t>
            </a:r>
            <a:r>
              <a:rPr dirty="0" sz="1050" b="1">
                <a:solidFill>
                  <a:srgbClr val="17375E"/>
                </a:solidFill>
                <a:latin typeface="Arial"/>
                <a:cs typeface="Arial"/>
              </a:rPr>
              <a:t>Updated</a:t>
            </a:r>
            <a:r>
              <a:rPr dirty="0" sz="1050" spc="-35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50" b="1">
                <a:solidFill>
                  <a:srgbClr val="17375E"/>
                </a:solidFill>
                <a:latin typeface="Arial"/>
                <a:cs typeface="Arial"/>
              </a:rPr>
              <a:t>using</a:t>
            </a:r>
            <a:r>
              <a:rPr dirty="0" sz="1050" spc="-3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50" b="1">
                <a:solidFill>
                  <a:srgbClr val="17375E"/>
                </a:solidFill>
                <a:latin typeface="Arial"/>
                <a:cs typeface="Arial"/>
              </a:rPr>
              <a:t>Geology</a:t>
            </a:r>
            <a:r>
              <a:rPr dirty="0" sz="1050" spc="-35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50" spc="-10" b="1">
                <a:solidFill>
                  <a:srgbClr val="17375E"/>
                </a:solidFill>
                <a:latin typeface="Arial"/>
                <a:cs typeface="Arial"/>
              </a:rPr>
              <a:t>(250K)</a:t>
            </a:r>
            <a:endParaRPr sz="10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9144000" cy="847725"/>
            <a:chOff x="0" y="0"/>
            <a:chExt cx="9144000" cy="84772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847674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380" y="109728"/>
              <a:ext cx="8413242" cy="454913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87781" y="158623"/>
            <a:ext cx="8168640" cy="26924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>
                <a:solidFill>
                  <a:srgbClr val="FFFFFF"/>
                </a:solidFill>
              </a:rPr>
              <a:t>REFINEMENT</a:t>
            </a:r>
            <a:r>
              <a:rPr dirty="0" sz="1600" spc="-70">
                <a:solidFill>
                  <a:srgbClr val="FFFFFF"/>
                </a:solidFill>
              </a:rPr>
              <a:t> </a:t>
            </a:r>
            <a:r>
              <a:rPr dirty="0" sz="1600">
                <a:solidFill>
                  <a:srgbClr val="FFFFFF"/>
                </a:solidFill>
              </a:rPr>
              <a:t>OF</a:t>
            </a:r>
            <a:r>
              <a:rPr dirty="0" sz="1600" spc="-50">
                <a:solidFill>
                  <a:srgbClr val="FFFFFF"/>
                </a:solidFill>
              </a:rPr>
              <a:t> </a:t>
            </a:r>
            <a:r>
              <a:rPr dirty="0" sz="1600" spc="-10">
                <a:solidFill>
                  <a:srgbClr val="FFFFFF"/>
                </a:solidFill>
              </a:rPr>
              <a:t>STRATEGIC</a:t>
            </a:r>
            <a:r>
              <a:rPr dirty="0" sz="1600" spc="-20">
                <a:solidFill>
                  <a:srgbClr val="FFFFFF"/>
                </a:solidFill>
              </a:rPr>
              <a:t> GROUNDWATER</a:t>
            </a:r>
            <a:r>
              <a:rPr dirty="0" sz="1600" spc="-15">
                <a:solidFill>
                  <a:srgbClr val="FFFFFF"/>
                </a:solidFill>
              </a:rPr>
              <a:t> </a:t>
            </a:r>
            <a:r>
              <a:rPr dirty="0" sz="1600">
                <a:solidFill>
                  <a:srgbClr val="FFFFFF"/>
                </a:solidFill>
              </a:rPr>
              <a:t>SOURCE</a:t>
            </a:r>
            <a:r>
              <a:rPr dirty="0" sz="1600" spc="-110">
                <a:solidFill>
                  <a:srgbClr val="FFFFFF"/>
                </a:solidFill>
              </a:rPr>
              <a:t> </a:t>
            </a:r>
            <a:r>
              <a:rPr dirty="0" sz="1600">
                <a:solidFill>
                  <a:srgbClr val="FFFFFF"/>
                </a:solidFill>
              </a:rPr>
              <a:t>AREAS</a:t>
            </a:r>
            <a:r>
              <a:rPr dirty="0" sz="1600" spc="-10">
                <a:solidFill>
                  <a:srgbClr val="FFFFFF"/>
                </a:solidFill>
              </a:rPr>
              <a:t> </a:t>
            </a:r>
            <a:r>
              <a:rPr dirty="0" sz="1600">
                <a:solidFill>
                  <a:srgbClr val="FFFFFF"/>
                </a:solidFill>
              </a:rPr>
              <a:t>OF</a:t>
            </a:r>
            <a:r>
              <a:rPr dirty="0" sz="1600" spc="-50">
                <a:solidFill>
                  <a:srgbClr val="FFFFFF"/>
                </a:solidFill>
              </a:rPr>
              <a:t> </a:t>
            </a:r>
            <a:r>
              <a:rPr dirty="0" sz="1600">
                <a:solidFill>
                  <a:srgbClr val="FFFFFF"/>
                </a:solidFill>
              </a:rPr>
              <a:t>SOUTH</a:t>
            </a:r>
            <a:r>
              <a:rPr dirty="0" sz="1600" spc="-110">
                <a:solidFill>
                  <a:srgbClr val="FFFFFF"/>
                </a:solidFill>
              </a:rPr>
              <a:t> </a:t>
            </a:r>
            <a:r>
              <a:rPr dirty="0" sz="1600" spc="-10">
                <a:solidFill>
                  <a:srgbClr val="FFFFFF"/>
                </a:solidFill>
              </a:rPr>
              <a:t>AFRICA</a:t>
            </a:r>
            <a:endParaRPr sz="1600"/>
          </a:p>
        </p:txBody>
      </p:sp>
      <p:sp>
        <p:nvSpPr>
          <p:cNvPr id="6" name="object 6" descr=""/>
          <p:cNvSpPr txBox="1"/>
          <p:nvPr/>
        </p:nvSpPr>
        <p:spPr>
          <a:xfrm>
            <a:off x="3443478" y="2839973"/>
            <a:ext cx="2254885" cy="1866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50" b="1">
                <a:solidFill>
                  <a:srgbClr val="17375E"/>
                </a:solidFill>
                <a:latin typeface="Arial"/>
                <a:cs typeface="Arial"/>
              </a:rPr>
              <a:t>1:250K</a:t>
            </a:r>
            <a:r>
              <a:rPr dirty="0" sz="1050" spc="-6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50" b="1">
                <a:solidFill>
                  <a:srgbClr val="17375E"/>
                </a:solidFill>
                <a:latin typeface="Arial"/>
                <a:cs typeface="Arial"/>
              </a:rPr>
              <a:t>AQUIFER</a:t>
            </a:r>
            <a:r>
              <a:rPr dirty="0" sz="1050" spc="-4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50" spc="-10" b="1">
                <a:solidFill>
                  <a:srgbClr val="17375E"/>
                </a:solidFill>
                <a:latin typeface="Arial"/>
                <a:cs typeface="Arial"/>
              </a:rPr>
              <a:t>CLASSIFICATION</a:t>
            </a:r>
            <a:endParaRPr sz="1050">
              <a:latin typeface="Arial"/>
              <a:cs typeface="Arial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2707894" y="981049"/>
            <a:ext cx="2965450" cy="1706880"/>
            <a:chOff x="2707894" y="981049"/>
            <a:chExt cx="2965450" cy="1706880"/>
          </a:xfrm>
        </p:grpSpPr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80308" y="992759"/>
              <a:ext cx="2183384" cy="1685289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3475481" y="988060"/>
              <a:ext cx="2193290" cy="1694814"/>
            </a:xfrm>
            <a:custGeom>
              <a:avLst/>
              <a:gdLst/>
              <a:ahLst/>
              <a:cxnLst/>
              <a:rect l="l" t="t" r="r" b="b"/>
              <a:pathLst>
                <a:path w="2193290" h="1694814">
                  <a:moveTo>
                    <a:pt x="0" y="1694814"/>
                  </a:moveTo>
                  <a:lnTo>
                    <a:pt x="2192909" y="1694814"/>
                  </a:lnTo>
                  <a:lnTo>
                    <a:pt x="2192909" y="0"/>
                  </a:lnTo>
                  <a:lnTo>
                    <a:pt x="0" y="0"/>
                  </a:lnTo>
                  <a:lnTo>
                    <a:pt x="0" y="1694814"/>
                  </a:lnTo>
                  <a:close/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07894" y="981049"/>
              <a:ext cx="732155" cy="941603"/>
            </a:xfrm>
            <a:prstGeom prst="rect">
              <a:avLst/>
            </a:prstGeom>
          </p:spPr>
        </p:pic>
      </p:grpSp>
      <p:sp>
        <p:nvSpPr>
          <p:cNvPr id="11" name="object 11" descr=""/>
          <p:cNvSpPr txBox="1"/>
          <p:nvPr/>
        </p:nvSpPr>
        <p:spPr>
          <a:xfrm>
            <a:off x="3806190" y="711199"/>
            <a:ext cx="1530985" cy="1866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50" b="1">
                <a:solidFill>
                  <a:srgbClr val="17375E"/>
                </a:solidFill>
                <a:latin typeface="Arial"/>
                <a:cs typeface="Arial"/>
              </a:rPr>
              <a:t>1:250K</a:t>
            </a:r>
            <a:r>
              <a:rPr dirty="0" sz="1050" spc="-6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50" b="1">
                <a:solidFill>
                  <a:srgbClr val="17375E"/>
                </a:solidFill>
                <a:latin typeface="Arial"/>
                <a:cs typeface="Arial"/>
              </a:rPr>
              <a:t>AQUIFER</a:t>
            </a:r>
            <a:r>
              <a:rPr dirty="0" sz="1050" spc="-4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50" spc="-20" b="1">
                <a:solidFill>
                  <a:srgbClr val="17375E"/>
                </a:solidFill>
                <a:latin typeface="Arial"/>
                <a:cs typeface="Arial"/>
              </a:rPr>
              <a:t>YIELD</a:t>
            </a:r>
            <a:endParaRPr sz="1050">
              <a:latin typeface="Arial"/>
              <a:cs typeface="Arial"/>
            </a:endParaRPr>
          </a:p>
        </p:txBody>
      </p:sp>
      <p:grpSp>
        <p:nvGrpSpPr>
          <p:cNvPr id="12" name="object 12" descr=""/>
          <p:cNvGrpSpPr/>
          <p:nvPr/>
        </p:nvGrpSpPr>
        <p:grpSpPr>
          <a:xfrm>
            <a:off x="260083" y="3069310"/>
            <a:ext cx="8728710" cy="3059430"/>
            <a:chOff x="260083" y="3069310"/>
            <a:chExt cx="8728710" cy="3059430"/>
          </a:xfrm>
        </p:grpSpPr>
        <p:pic>
          <p:nvPicPr>
            <p:cNvPr id="13" name="object 13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13703" y="3527145"/>
              <a:ext cx="1498371" cy="774344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7872" y="3527145"/>
              <a:ext cx="1517269" cy="774344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668139" y="3527145"/>
              <a:ext cx="1517268" cy="774344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803524" y="3527145"/>
              <a:ext cx="1536191" cy="774344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97151" y="3217125"/>
              <a:ext cx="234670" cy="349034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78431" y="3239515"/>
              <a:ext cx="76200" cy="191897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590543" y="3217125"/>
              <a:ext cx="234670" cy="349034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672331" y="3239515"/>
              <a:ext cx="76200" cy="191897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477255" y="3217125"/>
              <a:ext cx="233172" cy="349034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558281" y="3239515"/>
              <a:ext cx="76200" cy="191897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312152" y="3217125"/>
              <a:ext cx="234670" cy="349034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391399" y="3239134"/>
              <a:ext cx="76073" cy="192277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668779" y="3203384"/>
              <a:ext cx="5814060" cy="106616"/>
            </a:xfrm>
            <a:prstGeom prst="rect">
              <a:avLst/>
            </a:prstGeom>
          </p:spPr>
        </p:pic>
        <p:sp>
          <p:nvSpPr>
            <p:cNvPr id="26" name="object 26" descr=""/>
            <p:cNvSpPr/>
            <p:nvPr/>
          </p:nvSpPr>
          <p:spPr>
            <a:xfrm>
              <a:off x="1711706" y="3239515"/>
              <a:ext cx="5720715" cy="0"/>
            </a:xfrm>
            <a:custGeom>
              <a:avLst/>
              <a:gdLst/>
              <a:ahLst/>
              <a:cxnLst/>
              <a:rect l="l" t="t" r="r" b="b"/>
              <a:pathLst>
                <a:path w="5720715" h="0">
                  <a:moveTo>
                    <a:pt x="0" y="0"/>
                  </a:moveTo>
                  <a:lnTo>
                    <a:pt x="5720588" y="0"/>
                  </a:lnTo>
                </a:path>
              </a:pathLst>
            </a:custGeom>
            <a:ln w="25400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7" name="object 27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530852" y="3069310"/>
              <a:ext cx="105155" cy="240817"/>
            </a:xfrm>
            <a:prstGeom prst="rect">
              <a:avLst/>
            </a:prstGeom>
          </p:spPr>
        </p:pic>
        <p:sp>
          <p:nvSpPr>
            <p:cNvPr id="28" name="object 28" descr=""/>
            <p:cNvSpPr/>
            <p:nvPr/>
          </p:nvSpPr>
          <p:spPr>
            <a:xfrm>
              <a:off x="4585842" y="3091687"/>
              <a:ext cx="0" cy="147955"/>
            </a:xfrm>
            <a:custGeom>
              <a:avLst/>
              <a:gdLst/>
              <a:ahLst/>
              <a:cxnLst/>
              <a:rect l="l" t="t" r="r" b="b"/>
              <a:pathLst>
                <a:path w="0" h="147955">
                  <a:moveTo>
                    <a:pt x="0" y="0"/>
                  </a:moveTo>
                  <a:lnTo>
                    <a:pt x="0" y="147827"/>
                  </a:lnTo>
                </a:path>
              </a:pathLst>
            </a:custGeom>
            <a:ln w="25400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9" name="object 29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627753" y="4373600"/>
              <a:ext cx="2156714" cy="1751583"/>
            </a:xfrm>
            <a:prstGeom prst="rect">
              <a:avLst/>
            </a:prstGeom>
          </p:spPr>
        </p:pic>
        <p:pic>
          <p:nvPicPr>
            <p:cNvPr id="30" name="object 30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60083" y="4416107"/>
              <a:ext cx="2157222" cy="1712214"/>
            </a:xfrm>
            <a:prstGeom prst="rect">
              <a:avLst/>
            </a:prstGeom>
          </p:spPr>
        </p:pic>
        <p:pic>
          <p:nvPicPr>
            <p:cNvPr id="31" name="object 31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391917" y="4373600"/>
              <a:ext cx="2235835" cy="1751583"/>
            </a:xfrm>
            <a:prstGeom prst="rect">
              <a:avLst/>
            </a:prstGeom>
          </p:spPr>
        </p:pic>
        <p:pic>
          <p:nvPicPr>
            <p:cNvPr id="32" name="object 32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759702" y="4301439"/>
              <a:ext cx="2228469" cy="1757552"/>
            </a:xfrm>
            <a:prstGeom prst="rect">
              <a:avLst/>
            </a:prstGeom>
          </p:spPr>
        </p:pic>
      </p:grpSp>
      <p:sp>
        <p:nvSpPr>
          <p:cNvPr id="33" name="object 3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78054" rIns="0" bIns="0" rtlCol="0" vert="horz">
            <a:spAutoFit/>
          </a:bodyPr>
          <a:lstStyle/>
          <a:p>
            <a:pPr marL="45085">
              <a:lnSpc>
                <a:spcPct val="100000"/>
              </a:lnSpc>
              <a:spcBef>
                <a:spcPts val="185"/>
              </a:spcBef>
            </a:pPr>
            <a:fld id="{81D60167-4931-47E6-BA6A-407CBD079E47}" type="slidenum">
              <a:rPr dirty="0" spc="-25"/>
              <a:t>68</a:t>
            </a:fld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9144000" cy="3240405"/>
            <a:chOff x="0" y="0"/>
            <a:chExt cx="9144000" cy="324040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7" cy="3240404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380" y="246888"/>
              <a:ext cx="8413242" cy="454914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487781" y="295783"/>
            <a:ext cx="816864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REFINEMENT</a:t>
            </a:r>
            <a:r>
              <a:rPr dirty="0" sz="16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STRATEGIC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 GROUNDWATER</a:t>
            </a:r>
            <a:r>
              <a:rPr dirty="0" sz="1600" spc="-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SOURCE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AREAS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SOUTH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AFRICA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54559" rIns="0" bIns="0" rtlCol="0" vert="horz">
            <a:spAutoFit/>
          </a:bodyPr>
          <a:lstStyle/>
          <a:p>
            <a:pPr marL="45085">
              <a:lnSpc>
                <a:spcPts val="1650"/>
              </a:lnSpc>
            </a:pPr>
            <a:fld id="{81D60167-4931-47E6-BA6A-407CBD079E47}" type="slidenum">
              <a:rPr dirty="0" spc="-25"/>
              <a:t>10</a:t>
            </a:fld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832610" y="3223971"/>
            <a:ext cx="5480050" cy="3917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20"/>
              <a:t>SUMMARY</a:t>
            </a:r>
            <a:r>
              <a:rPr dirty="0" sz="2400" spc="-75"/>
              <a:t> </a:t>
            </a:r>
            <a:r>
              <a:rPr dirty="0" sz="2400"/>
              <a:t>OF</a:t>
            </a:r>
            <a:r>
              <a:rPr dirty="0" sz="2400" spc="-65"/>
              <a:t> </a:t>
            </a:r>
            <a:r>
              <a:rPr dirty="0" sz="2400" spc="-60"/>
              <a:t>STATUS</a:t>
            </a:r>
            <a:r>
              <a:rPr dirty="0" sz="2400" spc="-40"/>
              <a:t> </a:t>
            </a:r>
            <a:r>
              <a:rPr dirty="0" sz="2400"/>
              <a:t>QUO</a:t>
            </a:r>
            <a:r>
              <a:rPr dirty="0" sz="2400" spc="-50"/>
              <a:t> </a:t>
            </a:r>
            <a:r>
              <a:rPr dirty="0" sz="2400" spc="-10"/>
              <a:t>REPORT</a:t>
            </a:r>
            <a:endParaRPr sz="240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9144000" cy="847725"/>
            <a:chOff x="0" y="0"/>
            <a:chExt cx="9144000" cy="84772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847674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380" y="109728"/>
              <a:ext cx="8413242" cy="454913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87781" y="158623"/>
            <a:ext cx="8168640" cy="26924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>
                <a:solidFill>
                  <a:srgbClr val="FFFFFF"/>
                </a:solidFill>
              </a:rPr>
              <a:t>REFINEMENT</a:t>
            </a:r>
            <a:r>
              <a:rPr dirty="0" sz="1600" spc="-70">
                <a:solidFill>
                  <a:srgbClr val="FFFFFF"/>
                </a:solidFill>
              </a:rPr>
              <a:t> </a:t>
            </a:r>
            <a:r>
              <a:rPr dirty="0" sz="1600">
                <a:solidFill>
                  <a:srgbClr val="FFFFFF"/>
                </a:solidFill>
              </a:rPr>
              <a:t>OF</a:t>
            </a:r>
            <a:r>
              <a:rPr dirty="0" sz="1600" spc="-50">
                <a:solidFill>
                  <a:srgbClr val="FFFFFF"/>
                </a:solidFill>
              </a:rPr>
              <a:t> </a:t>
            </a:r>
            <a:r>
              <a:rPr dirty="0" sz="1600" spc="-10">
                <a:solidFill>
                  <a:srgbClr val="FFFFFF"/>
                </a:solidFill>
              </a:rPr>
              <a:t>STRATEGIC</a:t>
            </a:r>
            <a:r>
              <a:rPr dirty="0" sz="1600" spc="-20">
                <a:solidFill>
                  <a:srgbClr val="FFFFFF"/>
                </a:solidFill>
              </a:rPr>
              <a:t> GROUNDWATER</a:t>
            </a:r>
            <a:r>
              <a:rPr dirty="0" sz="1600" spc="-15">
                <a:solidFill>
                  <a:srgbClr val="FFFFFF"/>
                </a:solidFill>
              </a:rPr>
              <a:t> </a:t>
            </a:r>
            <a:r>
              <a:rPr dirty="0" sz="1600">
                <a:solidFill>
                  <a:srgbClr val="FFFFFF"/>
                </a:solidFill>
              </a:rPr>
              <a:t>SOURCE</a:t>
            </a:r>
            <a:r>
              <a:rPr dirty="0" sz="1600" spc="-110">
                <a:solidFill>
                  <a:srgbClr val="FFFFFF"/>
                </a:solidFill>
              </a:rPr>
              <a:t> </a:t>
            </a:r>
            <a:r>
              <a:rPr dirty="0" sz="1600">
                <a:solidFill>
                  <a:srgbClr val="FFFFFF"/>
                </a:solidFill>
              </a:rPr>
              <a:t>AREAS</a:t>
            </a:r>
            <a:r>
              <a:rPr dirty="0" sz="1600" spc="-10">
                <a:solidFill>
                  <a:srgbClr val="FFFFFF"/>
                </a:solidFill>
              </a:rPr>
              <a:t> </a:t>
            </a:r>
            <a:r>
              <a:rPr dirty="0" sz="1600">
                <a:solidFill>
                  <a:srgbClr val="FFFFFF"/>
                </a:solidFill>
              </a:rPr>
              <a:t>OF</a:t>
            </a:r>
            <a:r>
              <a:rPr dirty="0" sz="1600" spc="-50">
                <a:solidFill>
                  <a:srgbClr val="FFFFFF"/>
                </a:solidFill>
              </a:rPr>
              <a:t> </a:t>
            </a:r>
            <a:r>
              <a:rPr dirty="0" sz="1600">
                <a:solidFill>
                  <a:srgbClr val="FFFFFF"/>
                </a:solidFill>
              </a:rPr>
              <a:t>SOUTH</a:t>
            </a:r>
            <a:r>
              <a:rPr dirty="0" sz="1600" spc="-110">
                <a:solidFill>
                  <a:srgbClr val="FFFFFF"/>
                </a:solidFill>
              </a:rPr>
              <a:t> </a:t>
            </a:r>
            <a:r>
              <a:rPr dirty="0" sz="1600" spc="-10">
                <a:solidFill>
                  <a:srgbClr val="FFFFFF"/>
                </a:solidFill>
              </a:rPr>
              <a:t>AFRICA</a:t>
            </a:r>
            <a:endParaRPr sz="1600"/>
          </a:p>
        </p:txBody>
      </p:sp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664452" y="2453639"/>
            <a:ext cx="1956053" cy="2189225"/>
          </a:xfrm>
          <a:prstGeom prst="rect">
            <a:avLst/>
          </a:prstGeom>
        </p:spPr>
      </p:pic>
      <p:grpSp>
        <p:nvGrpSpPr>
          <p:cNvPr id="7" name="object 7" descr=""/>
          <p:cNvGrpSpPr/>
          <p:nvPr/>
        </p:nvGrpSpPr>
        <p:grpSpPr>
          <a:xfrm>
            <a:off x="565404" y="2404872"/>
            <a:ext cx="5897245" cy="2177415"/>
            <a:chOff x="565404" y="2404872"/>
            <a:chExt cx="5897245" cy="2177415"/>
          </a:xfrm>
        </p:grpSpPr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58868" y="2529840"/>
              <a:ext cx="1803654" cy="2013966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61843" y="2444496"/>
              <a:ext cx="1914906" cy="2137410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5404" y="2404872"/>
              <a:ext cx="1913382" cy="2167890"/>
            </a:xfrm>
            <a:prstGeom prst="rect">
              <a:avLst/>
            </a:prstGeom>
          </p:spPr>
        </p:pic>
      </p:grpSp>
      <p:sp>
        <p:nvSpPr>
          <p:cNvPr id="11" name="object 11" descr=""/>
          <p:cNvSpPr txBox="1"/>
          <p:nvPr/>
        </p:nvSpPr>
        <p:spPr>
          <a:xfrm>
            <a:off x="1239723" y="2194940"/>
            <a:ext cx="60198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74930" marR="5080" indent="-62865">
              <a:lnSpc>
                <a:spcPct val="100000"/>
              </a:lnSpc>
              <a:spcBef>
                <a:spcPts val="100"/>
              </a:spcBef>
            </a:pPr>
            <a:r>
              <a:rPr dirty="0" sz="900" spc="-10" b="1">
                <a:solidFill>
                  <a:srgbClr val="17375E"/>
                </a:solidFill>
                <a:latin typeface="Arial"/>
                <a:cs typeface="Arial"/>
              </a:rPr>
              <a:t>GEOLOGY </a:t>
            </a:r>
            <a:r>
              <a:rPr dirty="0" sz="900" spc="-10" b="1">
                <a:solidFill>
                  <a:srgbClr val="FF0000"/>
                </a:solidFill>
                <a:latin typeface="Arial"/>
                <a:cs typeface="Arial"/>
              </a:rPr>
              <a:t>(1:250K)</a:t>
            </a:r>
            <a:endParaRPr sz="900">
              <a:latin typeface="Arial"/>
              <a:cs typeface="Arial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3094101" y="2215388"/>
            <a:ext cx="90805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27329" marR="5080" indent="-215265">
              <a:lnSpc>
                <a:spcPct val="100000"/>
              </a:lnSpc>
              <a:spcBef>
                <a:spcPts val="100"/>
              </a:spcBef>
            </a:pPr>
            <a:r>
              <a:rPr dirty="0" sz="900" b="1">
                <a:solidFill>
                  <a:srgbClr val="17375E"/>
                </a:solidFill>
                <a:latin typeface="Arial"/>
                <a:cs typeface="Arial"/>
              </a:rPr>
              <a:t>AQUIFER</a:t>
            </a:r>
            <a:r>
              <a:rPr dirty="0" sz="900" spc="-4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 spc="-10" b="1">
                <a:solidFill>
                  <a:srgbClr val="17375E"/>
                </a:solidFill>
                <a:latin typeface="Arial"/>
                <a:cs typeface="Arial"/>
              </a:rPr>
              <a:t>YIELD </a:t>
            </a:r>
            <a:r>
              <a:rPr dirty="0" sz="900" spc="-10" b="1">
                <a:solidFill>
                  <a:srgbClr val="FF0000"/>
                </a:solidFill>
                <a:latin typeface="Arial"/>
                <a:cs typeface="Arial"/>
              </a:rPr>
              <a:t>(1:250K)</a:t>
            </a:r>
            <a:endParaRPr sz="900">
              <a:latin typeface="Arial"/>
              <a:cs typeface="Arial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5153025" y="2230628"/>
            <a:ext cx="87249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09550" marR="5080" indent="-197485">
              <a:lnSpc>
                <a:spcPct val="100000"/>
              </a:lnSpc>
              <a:spcBef>
                <a:spcPts val="100"/>
              </a:spcBef>
            </a:pPr>
            <a:r>
              <a:rPr dirty="0" sz="900" b="1">
                <a:solidFill>
                  <a:srgbClr val="17375E"/>
                </a:solidFill>
                <a:latin typeface="Arial"/>
                <a:cs typeface="Arial"/>
              </a:rPr>
              <a:t>AQUIFER</a:t>
            </a:r>
            <a:r>
              <a:rPr dirty="0" sz="900" spc="-4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 spc="-20" b="1">
                <a:solidFill>
                  <a:srgbClr val="17375E"/>
                </a:solidFill>
                <a:latin typeface="Arial"/>
                <a:cs typeface="Arial"/>
              </a:rPr>
              <a:t>TYPE </a:t>
            </a:r>
            <a:r>
              <a:rPr dirty="0" sz="900" spc="-10" b="1">
                <a:solidFill>
                  <a:srgbClr val="FF0000"/>
                </a:solidFill>
                <a:latin typeface="Arial"/>
                <a:cs typeface="Arial"/>
              </a:rPr>
              <a:t>(1:250K)</a:t>
            </a:r>
            <a:endParaRPr sz="900">
              <a:latin typeface="Arial"/>
              <a:cs typeface="Arial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7181468" y="2233929"/>
            <a:ext cx="956944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51460" marR="5080" indent="-239395">
              <a:lnSpc>
                <a:spcPct val="100000"/>
              </a:lnSpc>
              <a:spcBef>
                <a:spcPts val="100"/>
              </a:spcBef>
            </a:pPr>
            <a:r>
              <a:rPr dirty="0" sz="900" b="1">
                <a:solidFill>
                  <a:srgbClr val="17375E"/>
                </a:solidFill>
                <a:latin typeface="Arial"/>
                <a:cs typeface="Arial"/>
              </a:rPr>
              <a:t>AQUIFER</a:t>
            </a:r>
            <a:r>
              <a:rPr dirty="0" sz="900" spc="-4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 spc="-10" b="1">
                <a:solidFill>
                  <a:srgbClr val="17375E"/>
                </a:solidFill>
                <a:latin typeface="Arial"/>
                <a:cs typeface="Arial"/>
              </a:rPr>
              <a:t>CLASS </a:t>
            </a:r>
            <a:r>
              <a:rPr dirty="0" sz="900" spc="-10" b="1">
                <a:solidFill>
                  <a:srgbClr val="FF0000"/>
                </a:solidFill>
                <a:latin typeface="Arial"/>
                <a:cs typeface="Arial"/>
              </a:rPr>
              <a:t>(1:250K)</a:t>
            </a:r>
            <a:endParaRPr sz="900">
              <a:latin typeface="Arial"/>
              <a:cs typeface="Arial"/>
            </a:endParaRPr>
          </a:p>
        </p:txBody>
      </p:sp>
      <p:sp>
        <p:nvSpPr>
          <p:cNvPr id="15" name="object 15" descr=""/>
          <p:cNvSpPr/>
          <p:nvPr/>
        </p:nvSpPr>
        <p:spPr>
          <a:xfrm>
            <a:off x="2434729" y="3494913"/>
            <a:ext cx="2226310" cy="203835"/>
          </a:xfrm>
          <a:custGeom>
            <a:avLst/>
            <a:gdLst/>
            <a:ahLst/>
            <a:cxnLst/>
            <a:rect l="l" t="t" r="r" b="b"/>
            <a:pathLst>
              <a:path w="2226310" h="203835">
                <a:moveTo>
                  <a:pt x="197358" y="83820"/>
                </a:moveTo>
                <a:lnTo>
                  <a:pt x="113487" y="83820"/>
                </a:lnTo>
                <a:lnTo>
                  <a:pt x="113487" y="0"/>
                </a:lnTo>
                <a:lnTo>
                  <a:pt x="83883" y="0"/>
                </a:lnTo>
                <a:lnTo>
                  <a:pt x="83883" y="83820"/>
                </a:lnTo>
                <a:lnTo>
                  <a:pt x="0" y="83820"/>
                </a:lnTo>
                <a:lnTo>
                  <a:pt x="0" y="114300"/>
                </a:lnTo>
                <a:lnTo>
                  <a:pt x="83883" y="114300"/>
                </a:lnTo>
                <a:lnTo>
                  <a:pt x="83883" y="198120"/>
                </a:lnTo>
                <a:lnTo>
                  <a:pt x="113487" y="198120"/>
                </a:lnTo>
                <a:lnTo>
                  <a:pt x="113487" y="114300"/>
                </a:lnTo>
                <a:lnTo>
                  <a:pt x="197358" y="114300"/>
                </a:lnTo>
                <a:lnTo>
                  <a:pt x="197358" y="83820"/>
                </a:lnTo>
                <a:close/>
              </a:path>
              <a:path w="2226310" h="203835">
                <a:moveTo>
                  <a:pt x="2226310" y="89281"/>
                </a:moveTo>
                <a:lnTo>
                  <a:pt x="2142439" y="89281"/>
                </a:lnTo>
                <a:lnTo>
                  <a:pt x="2142439" y="5461"/>
                </a:lnTo>
                <a:lnTo>
                  <a:pt x="2112835" y="5461"/>
                </a:lnTo>
                <a:lnTo>
                  <a:pt x="2112835" y="89281"/>
                </a:lnTo>
                <a:lnTo>
                  <a:pt x="2028952" y="89281"/>
                </a:lnTo>
                <a:lnTo>
                  <a:pt x="2028952" y="119761"/>
                </a:lnTo>
                <a:lnTo>
                  <a:pt x="2112835" y="119761"/>
                </a:lnTo>
                <a:lnTo>
                  <a:pt x="2112835" y="203581"/>
                </a:lnTo>
                <a:lnTo>
                  <a:pt x="2142439" y="203581"/>
                </a:lnTo>
                <a:lnTo>
                  <a:pt x="2142439" y="119761"/>
                </a:lnTo>
                <a:lnTo>
                  <a:pt x="2226310" y="119761"/>
                </a:lnTo>
                <a:lnTo>
                  <a:pt x="2226310" y="89281"/>
                </a:lnTo>
                <a:close/>
              </a:path>
            </a:pathLst>
          </a:custGeom>
          <a:solidFill>
            <a:srgbClr val="17375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/>
          <p:nvPr/>
        </p:nvSpPr>
        <p:spPr>
          <a:xfrm>
            <a:off x="6515875" y="3483990"/>
            <a:ext cx="197485" cy="198120"/>
          </a:xfrm>
          <a:custGeom>
            <a:avLst/>
            <a:gdLst/>
            <a:ahLst/>
            <a:cxnLst/>
            <a:rect l="l" t="t" r="r" b="b"/>
            <a:pathLst>
              <a:path w="197484" h="198120">
                <a:moveTo>
                  <a:pt x="197358" y="83820"/>
                </a:moveTo>
                <a:lnTo>
                  <a:pt x="113487" y="83820"/>
                </a:lnTo>
                <a:lnTo>
                  <a:pt x="113487" y="0"/>
                </a:lnTo>
                <a:lnTo>
                  <a:pt x="83883" y="0"/>
                </a:lnTo>
                <a:lnTo>
                  <a:pt x="83883" y="83820"/>
                </a:lnTo>
                <a:lnTo>
                  <a:pt x="0" y="83820"/>
                </a:lnTo>
                <a:lnTo>
                  <a:pt x="0" y="114300"/>
                </a:lnTo>
                <a:lnTo>
                  <a:pt x="83883" y="114300"/>
                </a:lnTo>
                <a:lnTo>
                  <a:pt x="83883" y="198120"/>
                </a:lnTo>
                <a:lnTo>
                  <a:pt x="113487" y="198120"/>
                </a:lnTo>
                <a:lnTo>
                  <a:pt x="113487" y="114300"/>
                </a:lnTo>
                <a:lnTo>
                  <a:pt x="197358" y="114300"/>
                </a:lnTo>
                <a:lnTo>
                  <a:pt x="197358" y="83820"/>
                </a:lnTo>
                <a:close/>
              </a:path>
            </a:pathLst>
          </a:custGeom>
          <a:solidFill>
            <a:srgbClr val="17375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78054" rIns="0" bIns="0" rtlCol="0" vert="horz">
            <a:spAutoFit/>
          </a:bodyPr>
          <a:lstStyle/>
          <a:p>
            <a:pPr marL="45085">
              <a:lnSpc>
                <a:spcPct val="100000"/>
              </a:lnSpc>
              <a:spcBef>
                <a:spcPts val="185"/>
              </a:spcBef>
            </a:pPr>
            <a:fld id="{81D60167-4931-47E6-BA6A-407CBD079E47}" type="slidenum">
              <a:rPr dirty="0" spc="-25"/>
              <a:t>68</a:t>
            </a:fld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9144000" cy="847725"/>
            <a:chOff x="0" y="0"/>
            <a:chExt cx="9144000" cy="84772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847674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380" y="109728"/>
              <a:ext cx="8413242" cy="454913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487781" y="158623"/>
            <a:ext cx="816864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REFINEMENT</a:t>
            </a:r>
            <a:r>
              <a:rPr dirty="0" sz="16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STRATEGIC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 GROUNDWATER</a:t>
            </a:r>
            <a:r>
              <a:rPr dirty="0" sz="1600" spc="-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SOURCE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AREAS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SOUTH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AFRICA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5057013" y="1982571"/>
            <a:ext cx="2880360" cy="462280"/>
          </a:xfrm>
          <a:prstGeom prst="rect">
            <a:avLst/>
          </a:prstGeom>
          <a:ln w="9525">
            <a:solidFill>
              <a:srgbClr val="A6A6A6"/>
            </a:solidFill>
          </a:ln>
        </p:spPr>
        <p:txBody>
          <a:bodyPr wrap="square" lIns="0" tIns="41275" rIns="0" bIns="0" rtlCol="0" vert="horz">
            <a:spAutoFit/>
          </a:bodyPr>
          <a:lstStyle/>
          <a:p>
            <a:pPr marL="525780" marR="154305" indent="-360045">
              <a:lnSpc>
                <a:spcPct val="100000"/>
              </a:lnSpc>
              <a:spcBef>
                <a:spcPts val="325"/>
              </a:spcBef>
            </a:pP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Updated</a:t>
            </a:r>
            <a:r>
              <a:rPr dirty="0" sz="1200" spc="-2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548ED4"/>
                </a:solidFill>
                <a:latin typeface="Arial"/>
                <a:cs typeface="Arial"/>
              </a:rPr>
              <a:t>Hydrogeological</a:t>
            </a:r>
            <a:r>
              <a:rPr dirty="0" sz="1200" spc="2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548ED4"/>
                </a:solidFill>
                <a:latin typeface="Arial"/>
                <a:cs typeface="Arial"/>
              </a:rPr>
              <a:t>Category </a:t>
            </a: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&amp;</a:t>
            </a:r>
            <a:r>
              <a:rPr dirty="0" sz="1200" spc="-75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Associated</a:t>
            </a:r>
            <a:r>
              <a:rPr dirty="0" sz="1200" spc="-10" b="1">
                <a:solidFill>
                  <a:srgbClr val="548ED4"/>
                </a:solidFill>
                <a:latin typeface="Arial"/>
                <a:cs typeface="Arial"/>
              </a:rPr>
              <a:t> Parameters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5057013" y="2542032"/>
            <a:ext cx="2880360" cy="467995"/>
          </a:xfrm>
          <a:prstGeom prst="rect">
            <a:avLst/>
          </a:prstGeom>
          <a:ln w="9525">
            <a:solidFill>
              <a:srgbClr val="A6A6A6"/>
            </a:solidFill>
          </a:ln>
        </p:spPr>
        <p:txBody>
          <a:bodyPr wrap="square" lIns="0" tIns="41910" rIns="0" bIns="0" rtlCol="0" vert="horz">
            <a:spAutoFit/>
          </a:bodyPr>
          <a:lstStyle/>
          <a:p>
            <a:pPr marL="873125" marR="587375" indent="-279400">
              <a:lnSpc>
                <a:spcPct val="100000"/>
              </a:lnSpc>
              <a:spcBef>
                <a:spcPts val="330"/>
              </a:spcBef>
            </a:pPr>
            <a:r>
              <a:rPr dirty="0" sz="1200" b="1">
                <a:solidFill>
                  <a:srgbClr val="17375E"/>
                </a:solidFill>
                <a:latin typeface="Arial"/>
                <a:cs typeface="Arial"/>
              </a:rPr>
              <a:t>Modelled</a:t>
            </a:r>
            <a:r>
              <a:rPr dirty="0" sz="1200" spc="-35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17375E"/>
                </a:solidFill>
                <a:latin typeface="Arial"/>
                <a:cs typeface="Arial"/>
              </a:rPr>
              <a:t>Data</a:t>
            </a:r>
            <a:r>
              <a:rPr dirty="0" sz="1200" spc="-75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17375E"/>
                </a:solidFill>
                <a:latin typeface="Arial"/>
                <a:cs typeface="Arial"/>
              </a:rPr>
              <a:t>Analysis </a:t>
            </a:r>
            <a:r>
              <a:rPr dirty="0" sz="1200" b="1">
                <a:solidFill>
                  <a:srgbClr val="17375E"/>
                </a:solidFill>
                <a:latin typeface="Arial"/>
                <a:cs typeface="Arial"/>
              </a:rPr>
              <a:t>&amp; </a:t>
            </a:r>
            <a:r>
              <a:rPr dirty="0" sz="1200" spc="-10" b="1">
                <a:solidFill>
                  <a:srgbClr val="17375E"/>
                </a:solidFill>
                <a:latin typeface="Arial"/>
                <a:cs typeface="Arial"/>
              </a:rPr>
              <a:t>Interpretation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5057013" y="4322826"/>
            <a:ext cx="2880360" cy="467995"/>
          </a:xfrm>
          <a:prstGeom prst="rect">
            <a:avLst/>
          </a:prstGeom>
          <a:ln w="9525">
            <a:solidFill>
              <a:srgbClr val="A6A6A6"/>
            </a:solidFill>
          </a:ln>
        </p:spPr>
        <p:txBody>
          <a:bodyPr wrap="square" lIns="0" tIns="41910" rIns="0" bIns="0" rtlCol="0" vert="horz">
            <a:spAutoFit/>
          </a:bodyPr>
          <a:lstStyle/>
          <a:p>
            <a:pPr marL="1063625" marR="774700" indent="-279400">
              <a:lnSpc>
                <a:spcPct val="100000"/>
              </a:lnSpc>
              <a:spcBef>
                <a:spcPts val="330"/>
              </a:spcBef>
            </a:pPr>
            <a:r>
              <a:rPr dirty="0" sz="1200" b="1">
                <a:solidFill>
                  <a:srgbClr val="17375E"/>
                </a:solidFill>
                <a:latin typeface="Arial"/>
                <a:cs typeface="Arial"/>
              </a:rPr>
              <a:t>Threshold</a:t>
            </a:r>
            <a:r>
              <a:rPr dirty="0" sz="1200" spc="-45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20" b="1">
                <a:solidFill>
                  <a:srgbClr val="17375E"/>
                </a:solidFill>
                <a:latin typeface="Arial"/>
                <a:cs typeface="Arial"/>
              </a:rPr>
              <a:t>Testing </a:t>
            </a:r>
            <a:r>
              <a:rPr dirty="0" sz="1200" b="1">
                <a:solidFill>
                  <a:srgbClr val="17375E"/>
                </a:solidFill>
                <a:latin typeface="Arial"/>
                <a:cs typeface="Arial"/>
              </a:rPr>
              <a:t>&amp; </a:t>
            </a:r>
            <a:r>
              <a:rPr dirty="0" sz="1200" spc="-10" b="1">
                <a:solidFill>
                  <a:srgbClr val="17375E"/>
                </a:solidFill>
                <a:latin typeface="Arial"/>
                <a:cs typeface="Arial"/>
              </a:rPr>
              <a:t>Ranking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5057013" y="5710758"/>
            <a:ext cx="2880360" cy="277495"/>
          </a:xfrm>
          <a:prstGeom prst="rect">
            <a:avLst/>
          </a:prstGeom>
          <a:ln w="9525">
            <a:solidFill>
              <a:srgbClr val="A6A6A6"/>
            </a:solidFill>
          </a:ln>
        </p:spPr>
        <p:txBody>
          <a:bodyPr wrap="square" lIns="0" tIns="42545" rIns="0" bIns="0" rtlCol="0" vert="horz">
            <a:spAutoFit/>
          </a:bodyPr>
          <a:lstStyle/>
          <a:p>
            <a:pPr algn="ctr" marL="1905">
              <a:lnSpc>
                <a:spcPct val="100000"/>
              </a:lnSpc>
              <a:spcBef>
                <a:spcPts val="335"/>
              </a:spcBef>
            </a:pPr>
            <a:r>
              <a:rPr dirty="0" sz="1200" b="1">
                <a:solidFill>
                  <a:srgbClr val="17375E"/>
                </a:solidFill>
                <a:latin typeface="Arial"/>
                <a:cs typeface="Arial"/>
              </a:rPr>
              <a:t>Criteria</a:t>
            </a:r>
            <a:r>
              <a:rPr dirty="0" sz="1200" spc="-6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25" b="1">
                <a:solidFill>
                  <a:srgbClr val="17375E"/>
                </a:solidFill>
                <a:latin typeface="Arial"/>
                <a:cs typeface="Arial"/>
              </a:rPr>
              <a:t>Set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1045527" y="1982317"/>
            <a:ext cx="2880360" cy="646430"/>
          </a:xfrm>
          <a:prstGeom prst="rect">
            <a:avLst/>
          </a:prstGeom>
          <a:ln w="9525">
            <a:solidFill>
              <a:srgbClr val="A6A6A6"/>
            </a:solidFill>
          </a:ln>
        </p:spPr>
        <p:txBody>
          <a:bodyPr wrap="square" lIns="0" tIns="4889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385"/>
              </a:spcBef>
            </a:pPr>
            <a:endParaRPr sz="1200">
              <a:latin typeface="Times New Roman"/>
              <a:cs typeface="Times New Roman"/>
            </a:endParaRPr>
          </a:p>
          <a:p>
            <a:pPr marL="427355">
              <a:lnSpc>
                <a:spcPct val="100000"/>
              </a:lnSpc>
              <a:spcBef>
                <a:spcPts val="5"/>
              </a:spcBef>
            </a:pPr>
            <a:r>
              <a:rPr dirty="0" sz="1200" spc="-10" b="1">
                <a:solidFill>
                  <a:srgbClr val="548ED4"/>
                </a:solidFill>
                <a:latin typeface="Arial"/>
                <a:cs typeface="Arial"/>
              </a:rPr>
              <a:t>Fine-</a:t>
            </a: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scale</a:t>
            </a:r>
            <a:r>
              <a:rPr dirty="0" sz="1200" spc="-3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Grid</a:t>
            </a:r>
            <a:r>
              <a:rPr dirty="0" sz="1200" spc="-5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(90m</a:t>
            </a:r>
            <a:r>
              <a:rPr dirty="0" sz="1200" spc="-3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x</a:t>
            </a:r>
            <a:r>
              <a:rPr dirty="0" sz="1200" spc="-5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spc="-20" b="1">
                <a:solidFill>
                  <a:srgbClr val="548ED4"/>
                </a:solidFill>
                <a:latin typeface="Arial"/>
                <a:cs typeface="Arial"/>
              </a:rPr>
              <a:t>90m)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1045527" y="1412582"/>
            <a:ext cx="2880360" cy="477520"/>
          </a:xfrm>
          <a:prstGeom prst="rect">
            <a:avLst/>
          </a:prstGeom>
          <a:solidFill>
            <a:srgbClr val="375F92"/>
          </a:solidFill>
          <a:ln w="9525">
            <a:solidFill>
              <a:srgbClr val="A6A6A6"/>
            </a:solidFill>
          </a:ln>
        </p:spPr>
        <p:txBody>
          <a:bodyPr wrap="square" lIns="0" tIns="132715" rIns="0" bIns="0" rtlCol="0" vert="horz">
            <a:spAutoFit/>
          </a:bodyPr>
          <a:lstStyle/>
          <a:p>
            <a:pPr marL="594995">
              <a:lnSpc>
                <a:spcPct val="100000"/>
              </a:lnSpc>
              <a:spcBef>
                <a:spcPts val="1045"/>
              </a:spcBef>
            </a:pPr>
            <a:r>
              <a:rPr dirty="0" sz="1200" spc="-30" b="1">
                <a:solidFill>
                  <a:srgbClr val="FFFFFF"/>
                </a:solidFill>
                <a:latin typeface="Arial"/>
                <a:cs typeface="Arial"/>
              </a:rPr>
              <a:t>SPATIAL</a:t>
            </a:r>
            <a:r>
              <a:rPr dirty="0" sz="1200" spc="-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FFFFFF"/>
                </a:solidFill>
                <a:latin typeface="Arial"/>
                <a:cs typeface="Arial"/>
              </a:rPr>
              <a:t>FRAMEWORK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5057013" y="1427962"/>
            <a:ext cx="2880360" cy="462280"/>
          </a:xfrm>
          <a:prstGeom prst="rect">
            <a:avLst/>
          </a:prstGeom>
          <a:solidFill>
            <a:srgbClr val="B3A1C6"/>
          </a:solidFill>
          <a:ln w="9525">
            <a:solidFill>
              <a:srgbClr val="A6A6A6"/>
            </a:solidFill>
          </a:ln>
        </p:spPr>
        <p:txBody>
          <a:bodyPr wrap="square" lIns="0" tIns="41275" rIns="0" bIns="0" rtlCol="0" vert="horz">
            <a:spAutoFit/>
          </a:bodyPr>
          <a:lstStyle/>
          <a:p>
            <a:pPr algn="ctr" marL="3810">
              <a:lnSpc>
                <a:spcPct val="100000"/>
              </a:lnSpc>
              <a:spcBef>
                <a:spcPts val="325"/>
              </a:spcBef>
            </a:pPr>
            <a:r>
              <a:rPr dirty="0" sz="1200" spc="-25" b="1">
                <a:solidFill>
                  <a:srgbClr val="FFFFFF"/>
                </a:solidFill>
                <a:latin typeface="Arial"/>
                <a:cs typeface="Arial"/>
              </a:rPr>
              <a:t>GROUNDWATER</a:t>
            </a:r>
            <a:r>
              <a:rPr dirty="0" sz="1200" spc="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FFFFFF"/>
                </a:solidFill>
                <a:latin typeface="Arial"/>
                <a:cs typeface="Arial"/>
              </a:rPr>
              <a:t>AVAILABILITY</a:t>
            </a:r>
            <a:endParaRPr sz="1200">
              <a:latin typeface="Arial"/>
              <a:cs typeface="Arial"/>
            </a:endParaRPr>
          </a:p>
          <a:p>
            <a:pPr algn="ctr" marL="635">
              <a:lnSpc>
                <a:spcPct val="100000"/>
              </a:lnSpc>
            </a:pPr>
            <a:r>
              <a:rPr dirty="0" sz="1200" spc="-25" b="1">
                <a:solidFill>
                  <a:srgbClr val="FFFFFF"/>
                </a:solidFill>
                <a:latin typeface="Arial"/>
                <a:cs typeface="Arial"/>
              </a:rPr>
              <a:t>EVALUATION</a:t>
            </a:r>
            <a:r>
              <a:rPr dirty="0" sz="1200" spc="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FFFFFF"/>
                </a:solidFill>
                <a:latin typeface="Arial"/>
                <a:cs typeface="Arial"/>
              </a:rPr>
              <a:t>FRAMEWORK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1045527" y="3933545"/>
            <a:ext cx="2880360" cy="646430"/>
          </a:xfrm>
          <a:prstGeom prst="rect">
            <a:avLst/>
          </a:prstGeom>
          <a:ln w="9525">
            <a:solidFill>
              <a:srgbClr val="A6A6A6"/>
            </a:solidFill>
          </a:ln>
        </p:spPr>
        <p:txBody>
          <a:bodyPr wrap="square" lIns="0" tIns="41910" rIns="0" bIns="0" rtlCol="0" vert="horz">
            <a:spAutoFit/>
          </a:bodyPr>
          <a:lstStyle/>
          <a:p>
            <a:pPr algn="ctr" marL="429259" marR="419734" indent="-3810">
              <a:lnSpc>
                <a:spcPct val="100000"/>
              </a:lnSpc>
              <a:spcBef>
                <a:spcPts val="330"/>
              </a:spcBef>
            </a:pP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Aquifer</a:t>
            </a:r>
            <a:r>
              <a:rPr dirty="0" sz="1200" spc="-65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548ED4"/>
                </a:solidFill>
                <a:latin typeface="Arial"/>
                <a:cs typeface="Arial"/>
              </a:rPr>
              <a:t>specific </a:t>
            </a: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Groundwater</a:t>
            </a:r>
            <a:r>
              <a:rPr dirty="0" sz="1200" spc="-6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Resource</a:t>
            </a:r>
            <a:r>
              <a:rPr dirty="0" sz="1200" spc="-75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spc="-20" b="1">
                <a:solidFill>
                  <a:srgbClr val="548ED4"/>
                </a:solidFill>
                <a:latin typeface="Arial"/>
                <a:cs typeface="Arial"/>
              </a:rPr>
              <a:t>Unit (GRU)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72770" rIns="0" bIns="0" rtlCol="0" vert="horz">
            <a:spAutoFit/>
          </a:bodyPr>
          <a:lstStyle/>
          <a:p>
            <a:pPr marL="2736850">
              <a:lnSpc>
                <a:spcPct val="100000"/>
              </a:lnSpc>
              <a:spcBef>
                <a:spcPts val="100"/>
              </a:spcBef>
            </a:pPr>
            <a:r>
              <a:rPr dirty="0"/>
              <a:t>REFINED</a:t>
            </a:r>
            <a:r>
              <a:rPr dirty="0" spc="-30"/>
              <a:t> </a:t>
            </a:r>
            <a:r>
              <a:rPr dirty="0" spc="-10"/>
              <a:t>METHODOLOGY</a:t>
            </a:r>
          </a:p>
        </p:txBody>
      </p:sp>
      <p:grpSp>
        <p:nvGrpSpPr>
          <p:cNvPr id="15" name="object 15" descr=""/>
          <p:cNvGrpSpPr/>
          <p:nvPr/>
        </p:nvGrpSpPr>
        <p:grpSpPr>
          <a:xfrm>
            <a:off x="2298192" y="2662364"/>
            <a:ext cx="370840" cy="329565"/>
            <a:chOff x="2298192" y="2662364"/>
            <a:chExt cx="370840" cy="329565"/>
          </a:xfrm>
        </p:grpSpPr>
        <p:pic>
          <p:nvPicPr>
            <p:cNvPr id="16" name="object 1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98192" y="2662364"/>
              <a:ext cx="370331" cy="329247"/>
            </a:xfrm>
            <a:prstGeom prst="rect">
              <a:avLst/>
            </a:prstGeom>
          </p:spPr>
        </p:pic>
        <p:sp>
          <p:nvSpPr>
            <p:cNvPr id="17" name="object 17" descr=""/>
            <p:cNvSpPr/>
            <p:nvPr/>
          </p:nvSpPr>
          <p:spPr>
            <a:xfrm>
              <a:off x="2352675" y="2686811"/>
              <a:ext cx="266065" cy="238125"/>
            </a:xfrm>
            <a:custGeom>
              <a:avLst/>
              <a:gdLst/>
              <a:ahLst/>
              <a:cxnLst/>
              <a:rect l="l" t="t" r="r" b="b"/>
              <a:pathLst>
                <a:path w="266064" h="238125">
                  <a:moveTo>
                    <a:pt x="199262" y="0"/>
                  </a:moveTo>
                  <a:lnTo>
                    <a:pt x="66420" y="0"/>
                  </a:lnTo>
                  <a:lnTo>
                    <a:pt x="66420" y="118872"/>
                  </a:lnTo>
                  <a:lnTo>
                    <a:pt x="0" y="118872"/>
                  </a:lnTo>
                  <a:lnTo>
                    <a:pt x="132842" y="237743"/>
                  </a:lnTo>
                  <a:lnTo>
                    <a:pt x="265683" y="118872"/>
                  </a:lnTo>
                  <a:lnTo>
                    <a:pt x="199262" y="118872"/>
                  </a:lnTo>
                  <a:lnTo>
                    <a:pt x="199262" y="0"/>
                  </a:lnTo>
                  <a:close/>
                </a:path>
              </a:pathLst>
            </a:custGeom>
            <a:solidFill>
              <a:srgbClr val="B7DEE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2352675" y="2686811"/>
              <a:ext cx="266065" cy="238125"/>
            </a:xfrm>
            <a:custGeom>
              <a:avLst/>
              <a:gdLst/>
              <a:ahLst/>
              <a:cxnLst/>
              <a:rect l="l" t="t" r="r" b="b"/>
              <a:pathLst>
                <a:path w="266064" h="238125">
                  <a:moveTo>
                    <a:pt x="0" y="118872"/>
                  </a:moveTo>
                  <a:lnTo>
                    <a:pt x="66420" y="118872"/>
                  </a:lnTo>
                  <a:lnTo>
                    <a:pt x="66420" y="0"/>
                  </a:lnTo>
                  <a:lnTo>
                    <a:pt x="199262" y="0"/>
                  </a:lnTo>
                  <a:lnTo>
                    <a:pt x="199262" y="118872"/>
                  </a:lnTo>
                  <a:lnTo>
                    <a:pt x="265683" y="118872"/>
                  </a:lnTo>
                  <a:lnTo>
                    <a:pt x="132842" y="237743"/>
                  </a:lnTo>
                  <a:lnTo>
                    <a:pt x="0" y="118872"/>
                  </a:lnTo>
                  <a:close/>
                </a:path>
              </a:pathLst>
            </a:custGeom>
            <a:ln w="9525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 descr=""/>
          <p:cNvSpPr txBox="1"/>
          <p:nvPr/>
        </p:nvSpPr>
        <p:spPr>
          <a:xfrm>
            <a:off x="5057013" y="3761587"/>
            <a:ext cx="2880360" cy="462280"/>
          </a:xfrm>
          <a:prstGeom prst="rect">
            <a:avLst/>
          </a:prstGeom>
          <a:ln w="9525">
            <a:solidFill>
              <a:srgbClr val="A6A6A6"/>
            </a:solidFill>
          </a:ln>
        </p:spPr>
        <p:txBody>
          <a:bodyPr wrap="square" lIns="0" tIns="41910" rIns="0" bIns="0" rtlCol="0" vert="horz">
            <a:spAutoFit/>
          </a:bodyPr>
          <a:lstStyle/>
          <a:p>
            <a:pPr algn="ctr" marL="1270">
              <a:lnSpc>
                <a:spcPct val="100000"/>
              </a:lnSpc>
              <a:spcBef>
                <a:spcPts val="330"/>
              </a:spcBef>
            </a:pP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Updated</a:t>
            </a:r>
            <a:r>
              <a:rPr dirty="0" sz="1200" spc="-5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Strategic</a:t>
            </a:r>
            <a:r>
              <a:rPr dirty="0" sz="1200" spc="-65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Categories</a:t>
            </a:r>
            <a:r>
              <a:rPr dirty="0" sz="1200" spc="-65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spc="-50" b="1">
                <a:solidFill>
                  <a:srgbClr val="548ED4"/>
                </a:solidFill>
                <a:latin typeface="Arial"/>
                <a:cs typeface="Arial"/>
              </a:rPr>
              <a:t>&amp;</a:t>
            </a:r>
            <a:endParaRPr sz="1200">
              <a:latin typeface="Arial"/>
              <a:cs typeface="Arial"/>
            </a:endParaRPr>
          </a:p>
          <a:p>
            <a:pPr algn="ctr" marL="2540">
              <a:lnSpc>
                <a:spcPct val="100000"/>
              </a:lnSpc>
            </a:pP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Associated</a:t>
            </a:r>
            <a:r>
              <a:rPr dirty="0" sz="1200" spc="-6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548ED4"/>
                </a:solidFill>
                <a:latin typeface="Arial"/>
                <a:cs typeface="Arial"/>
              </a:rPr>
              <a:t>Parameters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5057013" y="3212185"/>
            <a:ext cx="2880360" cy="462280"/>
          </a:xfrm>
          <a:prstGeom prst="rect">
            <a:avLst/>
          </a:prstGeom>
          <a:solidFill>
            <a:srgbClr val="F9C090"/>
          </a:solidFill>
          <a:ln w="9525">
            <a:solidFill>
              <a:srgbClr val="A6A6A6"/>
            </a:solidFill>
          </a:ln>
        </p:spPr>
        <p:txBody>
          <a:bodyPr wrap="square" lIns="0" tIns="41910" rIns="0" bIns="0" rtlCol="0" vert="horz">
            <a:spAutoFit/>
          </a:bodyPr>
          <a:lstStyle/>
          <a:p>
            <a:pPr marL="440055">
              <a:lnSpc>
                <a:spcPct val="100000"/>
              </a:lnSpc>
              <a:spcBef>
                <a:spcPts val="330"/>
              </a:spcBef>
            </a:pPr>
            <a:r>
              <a:rPr dirty="0" sz="1200" spc="-10" b="1">
                <a:solidFill>
                  <a:srgbClr val="FFFFFF"/>
                </a:solidFill>
                <a:latin typeface="Arial"/>
                <a:cs typeface="Arial"/>
              </a:rPr>
              <a:t>STRATEGIC</a:t>
            </a:r>
            <a:r>
              <a:rPr dirty="0" sz="1200" spc="-6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FFFFFF"/>
                </a:solidFill>
                <a:latin typeface="Arial"/>
                <a:cs typeface="Arial"/>
              </a:rPr>
              <a:t>SIGNIFICANCE</a:t>
            </a:r>
            <a:endParaRPr sz="1200">
              <a:latin typeface="Arial"/>
              <a:cs typeface="Arial"/>
            </a:endParaRPr>
          </a:p>
          <a:p>
            <a:pPr marL="425450">
              <a:lnSpc>
                <a:spcPct val="100000"/>
              </a:lnSpc>
            </a:pPr>
            <a:r>
              <a:rPr dirty="0" sz="1200" spc="-25" b="1">
                <a:solidFill>
                  <a:srgbClr val="FFFFFF"/>
                </a:solidFill>
                <a:latin typeface="Arial"/>
                <a:cs typeface="Arial"/>
              </a:rPr>
              <a:t>EVALUATION</a:t>
            </a:r>
            <a:r>
              <a:rPr dirty="0" sz="1200" spc="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FFFFFF"/>
                </a:solidFill>
                <a:latin typeface="Arial"/>
                <a:cs typeface="Arial"/>
              </a:rPr>
              <a:t>FRAMEWORK</a:t>
            </a:r>
            <a:endParaRPr sz="1200">
              <a:latin typeface="Arial"/>
              <a:cs typeface="Arial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1045527" y="2957931"/>
            <a:ext cx="2880360" cy="646430"/>
          </a:xfrm>
          <a:prstGeom prst="rect">
            <a:avLst/>
          </a:prstGeom>
          <a:solidFill>
            <a:srgbClr val="FFFFFF"/>
          </a:solidFill>
          <a:ln w="9525">
            <a:solidFill>
              <a:srgbClr val="A6A6A6"/>
            </a:solidFill>
          </a:ln>
        </p:spPr>
        <p:txBody>
          <a:bodyPr wrap="square" lIns="0" tIns="41910" rIns="0" bIns="0" rtlCol="0" vert="horz">
            <a:spAutoFit/>
          </a:bodyPr>
          <a:lstStyle/>
          <a:p>
            <a:pPr algn="ctr" marL="430530" marR="422909">
              <a:lnSpc>
                <a:spcPct val="100000"/>
              </a:lnSpc>
              <a:spcBef>
                <a:spcPts val="330"/>
              </a:spcBef>
            </a:pP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Zonal</a:t>
            </a:r>
            <a:r>
              <a:rPr dirty="0" sz="1200" spc="-10" b="1">
                <a:solidFill>
                  <a:srgbClr val="548ED4"/>
                </a:solidFill>
                <a:latin typeface="Arial"/>
                <a:cs typeface="Arial"/>
              </a:rPr>
              <a:t> Statistical</a:t>
            </a:r>
            <a:r>
              <a:rPr dirty="0" sz="1200" spc="-75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Analysis</a:t>
            </a:r>
            <a:r>
              <a:rPr dirty="0" sz="1200" spc="4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spc="-25" b="1">
                <a:solidFill>
                  <a:srgbClr val="548ED4"/>
                </a:solidFill>
                <a:latin typeface="Arial"/>
                <a:cs typeface="Arial"/>
              </a:rPr>
              <a:t>of </a:t>
            </a:r>
            <a:r>
              <a:rPr dirty="0" sz="1200" spc="-10" b="1">
                <a:solidFill>
                  <a:srgbClr val="548ED4"/>
                </a:solidFill>
                <a:latin typeface="Arial"/>
                <a:cs typeface="Arial"/>
              </a:rPr>
              <a:t>Groundwater</a:t>
            </a:r>
            <a:r>
              <a:rPr dirty="0" sz="1200" spc="-5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548ED4"/>
                </a:solidFill>
                <a:latin typeface="Arial"/>
                <a:cs typeface="Arial"/>
              </a:rPr>
              <a:t>Availability Parameters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5057013" y="5143258"/>
            <a:ext cx="2880360" cy="462280"/>
          </a:xfrm>
          <a:prstGeom prst="rect">
            <a:avLst/>
          </a:prstGeom>
          <a:ln w="9525">
            <a:solidFill>
              <a:srgbClr val="A6A6A6"/>
            </a:solidFill>
          </a:ln>
        </p:spPr>
        <p:txBody>
          <a:bodyPr wrap="square" lIns="0" tIns="41910" rIns="0" bIns="0" rtlCol="0" vert="horz">
            <a:spAutoFit/>
          </a:bodyPr>
          <a:lstStyle/>
          <a:p>
            <a:pPr marL="598805" marR="160020" indent="-429895">
              <a:lnSpc>
                <a:spcPct val="100000"/>
              </a:lnSpc>
              <a:spcBef>
                <a:spcPts val="330"/>
              </a:spcBef>
            </a:pP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Additional</a:t>
            </a:r>
            <a:r>
              <a:rPr dirty="0" sz="1200" spc="-2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Consideration</a:t>
            </a:r>
            <a:r>
              <a:rPr dirty="0" sz="1200" spc="-6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Criteria</a:t>
            </a:r>
            <a:r>
              <a:rPr dirty="0" sz="1200" spc="-8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spc="-50" b="1">
                <a:solidFill>
                  <a:srgbClr val="548ED4"/>
                </a:solidFill>
                <a:latin typeface="Arial"/>
                <a:cs typeface="Arial"/>
              </a:rPr>
              <a:t>&amp; </a:t>
            </a: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Associated</a:t>
            </a:r>
            <a:r>
              <a:rPr dirty="0" sz="1200" spc="-45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548ED4"/>
                </a:solidFill>
                <a:latin typeface="Arial"/>
                <a:cs typeface="Arial"/>
              </a:rPr>
              <a:t>Parameters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3" name="object 23" descr=""/>
          <p:cNvGrpSpPr/>
          <p:nvPr/>
        </p:nvGrpSpPr>
        <p:grpSpPr>
          <a:xfrm>
            <a:off x="2293620" y="3625532"/>
            <a:ext cx="372110" cy="329565"/>
            <a:chOff x="2293620" y="3625532"/>
            <a:chExt cx="372110" cy="329565"/>
          </a:xfrm>
        </p:grpSpPr>
        <p:pic>
          <p:nvPicPr>
            <p:cNvPr id="24" name="object 24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93620" y="3625532"/>
              <a:ext cx="371843" cy="329247"/>
            </a:xfrm>
            <a:prstGeom prst="rect">
              <a:avLst/>
            </a:prstGeom>
          </p:spPr>
        </p:pic>
        <p:sp>
          <p:nvSpPr>
            <p:cNvPr id="25" name="object 25" descr=""/>
            <p:cNvSpPr/>
            <p:nvPr/>
          </p:nvSpPr>
          <p:spPr>
            <a:xfrm>
              <a:off x="2348484" y="3649980"/>
              <a:ext cx="266065" cy="238125"/>
            </a:xfrm>
            <a:custGeom>
              <a:avLst/>
              <a:gdLst/>
              <a:ahLst/>
              <a:cxnLst/>
              <a:rect l="l" t="t" r="r" b="b"/>
              <a:pathLst>
                <a:path w="266064" h="238125">
                  <a:moveTo>
                    <a:pt x="199263" y="0"/>
                  </a:moveTo>
                  <a:lnTo>
                    <a:pt x="66421" y="0"/>
                  </a:lnTo>
                  <a:lnTo>
                    <a:pt x="66421" y="118872"/>
                  </a:lnTo>
                  <a:lnTo>
                    <a:pt x="0" y="118872"/>
                  </a:lnTo>
                  <a:lnTo>
                    <a:pt x="132842" y="237744"/>
                  </a:lnTo>
                  <a:lnTo>
                    <a:pt x="265684" y="118872"/>
                  </a:lnTo>
                  <a:lnTo>
                    <a:pt x="199263" y="118872"/>
                  </a:lnTo>
                  <a:lnTo>
                    <a:pt x="199263" y="0"/>
                  </a:lnTo>
                  <a:close/>
                </a:path>
              </a:pathLst>
            </a:custGeom>
            <a:solidFill>
              <a:srgbClr val="B7DEE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2348484" y="3649980"/>
              <a:ext cx="266065" cy="238125"/>
            </a:xfrm>
            <a:custGeom>
              <a:avLst/>
              <a:gdLst/>
              <a:ahLst/>
              <a:cxnLst/>
              <a:rect l="l" t="t" r="r" b="b"/>
              <a:pathLst>
                <a:path w="266064" h="238125">
                  <a:moveTo>
                    <a:pt x="0" y="118872"/>
                  </a:moveTo>
                  <a:lnTo>
                    <a:pt x="66421" y="118872"/>
                  </a:lnTo>
                  <a:lnTo>
                    <a:pt x="66421" y="0"/>
                  </a:lnTo>
                  <a:lnTo>
                    <a:pt x="199263" y="0"/>
                  </a:lnTo>
                  <a:lnTo>
                    <a:pt x="199263" y="118872"/>
                  </a:lnTo>
                  <a:lnTo>
                    <a:pt x="265684" y="118872"/>
                  </a:lnTo>
                  <a:lnTo>
                    <a:pt x="132842" y="237744"/>
                  </a:lnTo>
                  <a:lnTo>
                    <a:pt x="0" y="118872"/>
                  </a:lnTo>
                  <a:close/>
                </a:path>
              </a:pathLst>
            </a:custGeom>
            <a:ln w="9525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7" name="object 27" descr=""/>
          <p:cNvGrpSpPr/>
          <p:nvPr/>
        </p:nvGrpSpPr>
        <p:grpSpPr>
          <a:xfrm>
            <a:off x="3957828" y="2327173"/>
            <a:ext cx="1003300" cy="711835"/>
            <a:chOff x="3957828" y="2327173"/>
            <a:chExt cx="1003300" cy="711835"/>
          </a:xfrm>
        </p:grpSpPr>
        <p:pic>
          <p:nvPicPr>
            <p:cNvPr id="28" name="object 2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57828" y="2327173"/>
              <a:ext cx="1002779" cy="711682"/>
            </a:xfrm>
            <a:prstGeom prst="rect">
              <a:avLst/>
            </a:prstGeom>
          </p:spPr>
        </p:pic>
        <p:sp>
          <p:nvSpPr>
            <p:cNvPr id="29" name="object 29" descr=""/>
            <p:cNvSpPr/>
            <p:nvPr/>
          </p:nvSpPr>
          <p:spPr>
            <a:xfrm>
              <a:off x="4005707" y="2352929"/>
              <a:ext cx="910590" cy="617855"/>
            </a:xfrm>
            <a:custGeom>
              <a:avLst/>
              <a:gdLst/>
              <a:ahLst/>
              <a:cxnLst/>
              <a:rect l="l" t="t" r="r" b="b"/>
              <a:pathLst>
                <a:path w="910589" h="617855">
                  <a:moveTo>
                    <a:pt x="843026" y="0"/>
                  </a:moveTo>
                  <a:lnTo>
                    <a:pt x="81152" y="445262"/>
                  </a:lnTo>
                  <a:lnTo>
                    <a:pt x="47625" y="387858"/>
                  </a:lnTo>
                  <a:lnTo>
                    <a:pt x="0" y="569595"/>
                  </a:lnTo>
                  <a:lnTo>
                    <a:pt x="181737" y="617347"/>
                  </a:lnTo>
                  <a:lnTo>
                    <a:pt x="148208" y="559943"/>
                  </a:lnTo>
                  <a:lnTo>
                    <a:pt x="910081" y="114681"/>
                  </a:lnTo>
                  <a:lnTo>
                    <a:pt x="843026" y="0"/>
                  </a:lnTo>
                  <a:close/>
                </a:path>
              </a:pathLst>
            </a:custGeom>
            <a:solidFill>
              <a:srgbClr val="B7DEE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4005707" y="2352929"/>
              <a:ext cx="910590" cy="617855"/>
            </a:xfrm>
            <a:custGeom>
              <a:avLst/>
              <a:gdLst/>
              <a:ahLst/>
              <a:cxnLst/>
              <a:rect l="l" t="t" r="r" b="b"/>
              <a:pathLst>
                <a:path w="910589" h="617855">
                  <a:moveTo>
                    <a:pt x="47625" y="387858"/>
                  </a:moveTo>
                  <a:lnTo>
                    <a:pt x="81152" y="445262"/>
                  </a:lnTo>
                  <a:lnTo>
                    <a:pt x="843026" y="0"/>
                  </a:lnTo>
                  <a:lnTo>
                    <a:pt x="910081" y="114681"/>
                  </a:lnTo>
                  <a:lnTo>
                    <a:pt x="148208" y="559943"/>
                  </a:lnTo>
                  <a:lnTo>
                    <a:pt x="181737" y="617347"/>
                  </a:lnTo>
                  <a:lnTo>
                    <a:pt x="0" y="569595"/>
                  </a:lnTo>
                  <a:lnTo>
                    <a:pt x="47625" y="387858"/>
                  </a:lnTo>
                  <a:close/>
                </a:path>
              </a:pathLst>
            </a:custGeom>
            <a:ln w="9525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1" name="object 31" descr=""/>
          <p:cNvGrpSpPr/>
          <p:nvPr/>
        </p:nvGrpSpPr>
        <p:grpSpPr>
          <a:xfrm>
            <a:off x="3970020" y="3643884"/>
            <a:ext cx="1004569" cy="708660"/>
            <a:chOff x="3970020" y="3643884"/>
            <a:chExt cx="1004569" cy="708660"/>
          </a:xfrm>
        </p:grpSpPr>
        <p:pic>
          <p:nvPicPr>
            <p:cNvPr id="32" name="object 32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970020" y="3643884"/>
              <a:ext cx="1004303" cy="708659"/>
            </a:xfrm>
            <a:prstGeom prst="rect">
              <a:avLst/>
            </a:prstGeom>
          </p:spPr>
        </p:pic>
        <p:sp>
          <p:nvSpPr>
            <p:cNvPr id="33" name="object 33" descr=""/>
            <p:cNvSpPr/>
            <p:nvPr/>
          </p:nvSpPr>
          <p:spPr>
            <a:xfrm>
              <a:off x="4018661" y="3670808"/>
              <a:ext cx="912494" cy="614680"/>
            </a:xfrm>
            <a:custGeom>
              <a:avLst/>
              <a:gdLst/>
              <a:ahLst/>
              <a:cxnLst/>
              <a:rect l="l" t="t" r="r" b="b"/>
              <a:pathLst>
                <a:path w="912495" h="614679">
                  <a:moveTo>
                    <a:pt x="730503" y="0"/>
                  </a:moveTo>
                  <a:lnTo>
                    <a:pt x="763777" y="57531"/>
                  </a:lnTo>
                  <a:lnTo>
                    <a:pt x="0" y="499491"/>
                  </a:lnTo>
                  <a:lnTo>
                    <a:pt x="66548" y="614426"/>
                  </a:lnTo>
                  <a:lnTo>
                    <a:pt x="830199" y="172466"/>
                  </a:lnTo>
                  <a:lnTo>
                    <a:pt x="863473" y="229997"/>
                  </a:lnTo>
                  <a:lnTo>
                    <a:pt x="911987" y="48387"/>
                  </a:lnTo>
                  <a:lnTo>
                    <a:pt x="730503" y="0"/>
                  </a:lnTo>
                  <a:close/>
                </a:path>
              </a:pathLst>
            </a:custGeom>
            <a:solidFill>
              <a:srgbClr val="B7DEE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4018661" y="3670808"/>
              <a:ext cx="912494" cy="614680"/>
            </a:xfrm>
            <a:custGeom>
              <a:avLst/>
              <a:gdLst/>
              <a:ahLst/>
              <a:cxnLst/>
              <a:rect l="l" t="t" r="r" b="b"/>
              <a:pathLst>
                <a:path w="912495" h="614679">
                  <a:moveTo>
                    <a:pt x="863473" y="229997"/>
                  </a:moveTo>
                  <a:lnTo>
                    <a:pt x="830199" y="172466"/>
                  </a:lnTo>
                  <a:lnTo>
                    <a:pt x="66548" y="614426"/>
                  </a:lnTo>
                  <a:lnTo>
                    <a:pt x="0" y="499491"/>
                  </a:lnTo>
                  <a:lnTo>
                    <a:pt x="763777" y="57531"/>
                  </a:lnTo>
                  <a:lnTo>
                    <a:pt x="730503" y="0"/>
                  </a:lnTo>
                  <a:lnTo>
                    <a:pt x="911987" y="48387"/>
                  </a:lnTo>
                  <a:lnTo>
                    <a:pt x="863473" y="229997"/>
                  </a:lnTo>
                  <a:close/>
                </a:path>
              </a:pathLst>
            </a:custGeom>
            <a:ln w="9525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5" name="object 35" descr=""/>
          <p:cNvGrpSpPr/>
          <p:nvPr/>
        </p:nvGrpSpPr>
        <p:grpSpPr>
          <a:xfrm>
            <a:off x="6309359" y="4831041"/>
            <a:ext cx="370840" cy="330835"/>
            <a:chOff x="6309359" y="4831041"/>
            <a:chExt cx="370840" cy="330835"/>
          </a:xfrm>
        </p:grpSpPr>
        <p:pic>
          <p:nvPicPr>
            <p:cNvPr id="36" name="object 36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309359" y="4831041"/>
              <a:ext cx="370332" cy="330746"/>
            </a:xfrm>
            <a:prstGeom prst="rect">
              <a:avLst/>
            </a:prstGeom>
          </p:spPr>
        </p:pic>
        <p:sp>
          <p:nvSpPr>
            <p:cNvPr id="37" name="object 37" descr=""/>
            <p:cNvSpPr/>
            <p:nvPr/>
          </p:nvSpPr>
          <p:spPr>
            <a:xfrm>
              <a:off x="6364223" y="4856099"/>
              <a:ext cx="266065" cy="238125"/>
            </a:xfrm>
            <a:custGeom>
              <a:avLst/>
              <a:gdLst/>
              <a:ahLst/>
              <a:cxnLst/>
              <a:rect l="l" t="t" r="r" b="b"/>
              <a:pathLst>
                <a:path w="266065" h="238125">
                  <a:moveTo>
                    <a:pt x="199262" y="0"/>
                  </a:moveTo>
                  <a:lnTo>
                    <a:pt x="66421" y="0"/>
                  </a:lnTo>
                  <a:lnTo>
                    <a:pt x="66421" y="118871"/>
                  </a:lnTo>
                  <a:lnTo>
                    <a:pt x="0" y="118871"/>
                  </a:lnTo>
                  <a:lnTo>
                    <a:pt x="132841" y="237744"/>
                  </a:lnTo>
                  <a:lnTo>
                    <a:pt x="265683" y="118871"/>
                  </a:lnTo>
                  <a:lnTo>
                    <a:pt x="199262" y="118871"/>
                  </a:lnTo>
                  <a:lnTo>
                    <a:pt x="199262" y="0"/>
                  </a:lnTo>
                  <a:close/>
                </a:path>
              </a:pathLst>
            </a:custGeom>
            <a:solidFill>
              <a:srgbClr val="B7DEE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 descr=""/>
            <p:cNvSpPr/>
            <p:nvPr/>
          </p:nvSpPr>
          <p:spPr>
            <a:xfrm>
              <a:off x="6364223" y="4856099"/>
              <a:ext cx="266065" cy="238125"/>
            </a:xfrm>
            <a:custGeom>
              <a:avLst/>
              <a:gdLst/>
              <a:ahLst/>
              <a:cxnLst/>
              <a:rect l="l" t="t" r="r" b="b"/>
              <a:pathLst>
                <a:path w="266065" h="238125">
                  <a:moveTo>
                    <a:pt x="0" y="118871"/>
                  </a:moveTo>
                  <a:lnTo>
                    <a:pt x="66421" y="118871"/>
                  </a:lnTo>
                  <a:lnTo>
                    <a:pt x="66421" y="0"/>
                  </a:lnTo>
                  <a:lnTo>
                    <a:pt x="199262" y="0"/>
                  </a:lnTo>
                  <a:lnTo>
                    <a:pt x="199262" y="118871"/>
                  </a:lnTo>
                  <a:lnTo>
                    <a:pt x="265683" y="118871"/>
                  </a:lnTo>
                  <a:lnTo>
                    <a:pt x="132841" y="237744"/>
                  </a:lnTo>
                  <a:lnTo>
                    <a:pt x="0" y="118871"/>
                  </a:lnTo>
                  <a:close/>
                </a:path>
              </a:pathLst>
            </a:custGeom>
            <a:ln w="9524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9" name="object 39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78054" rIns="0" bIns="0" rtlCol="0" vert="horz">
            <a:spAutoFit/>
          </a:bodyPr>
          <a:lstStyle/>
          <a:p>
            <a:pPr marL="45085">
              <a:lnSpc>
                <a:spcPct val="100000"/>
              </a:lnSpc>
              <a:spcBef>
                <a:spcPts val="185"/>
              </a:spcBef>
            </a:pPr>
            <a:fld id="{81D60167-4931-47E6-BA6A-407CBD079E47}" type="slidenum">
              <a:rPr dirty="0" spc="-25"/>
              <a:t>68</a:t>
            </a:fld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167180" y="3155950"/>
            <a:ext cx="6816725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370330" marR="5080" indent="-1358265">
              <a:lnSpc>
                <a:spcPct val="100000"/>
              </a:lnSpc>
              <a:spcBef>
                <a:spcPts val="100"/>
              </a:spcBef>
            </a:pPr>
            <a:r>
              <a:rPr dirty="0" sz="2400" b="1">
                <a:solidFill>
                  <a:srgbClr val="003E6B"/>
                </a:solidFill>
                <a:latin typeface="Arial"/>
                <a:cs typeface="Arial"/>
              </a:rPr>
              <a:t>DEFINING</a:t>
            </a:r>
            <a:r>
              <a:rPr dirty="0" sz="2400" spc="-45" b="1">
                <a:solidFill>
                  <a:srgbClr val="003E6B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003E6B"/>
                </a:solidFill>
                <a:latin typeface="Arial"/>
                <a:cs typeface="Arial"/>
              </a:rPr>
              <a:t>THE</a:t>
            </a:r>
            <a:r>
              <a:rPr dirty="0" sz="2400" spc="-35" b="1">
                <a:solidFill>
                  <a:srgbClr val="003E6B"/>
                </a:solidFill>
                <a:latin typeface="Arial"/>
                <a:cs typeface="Arial"/>
              </a:rPr>
              <a:t> </a:t>
            </a:r>
            <a:r>
              <a:rPr dirty="0" sz="2400" spc="-45" b="1">
                <a:solidFill>
                  <a:srgbClr val="003E6B"/>
                </a:solidFill>
                <a:latin typeface="Arial"/>
                <a:cs typeface="Arial"/>
              </a:rPr>
              <a:t>GROUNDWATER</a:t>
            </a:r>
            <a:r>
              <a:rPr dirty="0" sz="2400" spc="-114" b="1">
                <a:solidFill>
                  <a:srgbClr val="003E6B"/>
                </a:solidFill>
                <a:latin typeface="Arial"/>
                <a:cs typeface="Arial"/>
              </a:rPr>
              <a:t> </a:t>
            </a:r>
            <a:r>
              <a:rPr dirty="0" sz="2400" spc="-20" b="1">
                <a:solidFill>
                  <a:srgbClr val="003E6B"/>
                </a:solidFill>
                <a:latin typeface="Arial"/>
                <a:cs typeface="Arial"/>
              </a:rPr>
              <a:t>AVAILABILITY </a:t>
            </a:r>
            <a:r>
              <a:rPr dirty="0" sz="2400" spc="-35" b="1">
                <a:solidFill>
                  <a:srgbClr val="003E6B"/>
                </a:solidFill>
                <a:latin typeface="Arial"/>
                <a:cs typeface="Arial"/>
              </a:rPr>
              <a:t>EVALUATION</a:t>
            </a:r>
            <a:r>
              <a:rPr dirty="0" sz="2400" spc="-90" b="1">
                <a:solidFill>
                  <a:srgbClr val="003E6B"/>
                </a:solidFill>
                <a:latin typeface="Arial"/>
                <a:cs typeface="Arial"/>
              </a:rPr>
              <a:t> </a:t>
            </a:r>
            <a:r>
              <a:rPr dirty="0" sz="2400" spc="-10" b="1">
                <a:solidFill>
                  <a:srgbClr val="003E6B"/>
                </a:solidFill>
                <a:latin typeface="Arial"/>
                <a:cs typeface="Arial"/>
              </a:rPr>
              <a:t>FRAMEWORK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9144000" cy="847725"/>
            <a:chOff x="0" y="0"/>
            <a:chExt cx="9144000" cy="847725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847674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380" y="109728"/>
              <a:ext cx="8413242" cy="454913"/>
            </a:xfrm>
            <a:prstGeom prst="rect">
              <a:avLst/>
            </a:prstGeom>
          </p:spPr>
        </p:pic>
      </p:grpSp>
      <p:sp>
        <p:nvSpPr>
          <p:cNvPr id="6" name="object 6" descr=""/>
          <p:cNvSpPr txBox="1"/>
          <p:nvPr/>
        </p:nvSpPr>
        <p:spPr>
          <a:xfrm>
            <a:off x="487781" y="158623"/>
            <a:ext cx="816864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REFINEMENT</a:t>
            </a:r>
            <a:r>
              <a:rPr dirty="0" sz="16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STRATEGIC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 GROUNDWATER</a:t>
            </a:r>
            <a:r>
              <a:rPr dirty="0" sz="1600" spc="-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SOURCE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AREAS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SOUTH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AFRICA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78054" rIns="0" bIns="0" rtlCol="0" vert="horz">
            <a:spAutoFit/>
          </a:bodyPr>
          <a:lstStyle/>
          <a:p>
            <a:pPr marL="45085">
              <a:lnSpc>
                <a:spcPct val="100000"/>
              </a:lnSpc>
              <a:spcBef>
                <a:spcPts val="185"/>
              </a:spcBef>
            </a:pPr>
            <a:fld id="{81D60167-4931-47E6-BA6A-407CBD079E47}" type="slidenum">
              <a:rPr dirty="0" spc="-25"/>
              <a:t>68</a:t>
            </a:fld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1257300" y="1678432"/>
            <a:ext cx="5048250" cy="1064895"/>
          </a:xfrm>
          <a:custGeom>
            <a:avLst/>
            <a:gdLst/>
            <a:ahLst/>
            <a:cxnLst/>
            <a:rect l="l" t="t" r="r" b="b"/>
            <a:pathLst>
              <a:path w="5048250" h="1064895">
                <a:moveTo>
                  <a:pt x="5047869" y="187959"/>
                </a:moveTo>
                <a:lnTo>
                  <a:pt x="3024251" y="996568"/>
                </a:lnTo>
              </a:path>
              <a:path w="5048250" h="1064895">
                <a:moveTo>
                  <a:pt x="5047869" y="0"/>
                </a:moveTo>
                <a:lnTo>
                  <a:pt x="0" y="1064767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9144000" cy="847725"/>
            <a:chOff x="0" y="0"/>
            <a:chExt cx="9144000" cy="847725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847674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380" y="109728"/>
              <a:ext cx="8413242" cy="454913"/>
            </a:xfrm>
            <a:prstGeom prst="rect">
              <a:avLst/>
            </a:prstGeom>
          </p:spPr>
        </p:pic>
      </p:grpSp>
      <p:sp>
        <p:nvSpPr>
          <p:cNvPr id="6" name="object 6" descr=""/>
          <p:cNvSpPr txBox="1"/>
          <p:nvPr/>
        </p:nvSpPr>
        <p:spPr>
          <a:xfrm>
            <a:off x="487781" y="158623"/>
            <a:ext cx="816864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REFINEMENT</a:t>
            </a:r>
            <a:r>
              <a:rPr dirty="0" sz="16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STRATEGIC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 GROUNDWATER</a:t>
            </a:r>
            <a:r>
              <a:rPr dirty="0" sz="1600" spc="-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SOURCE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AREAS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SOUTH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AFRICA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811199" y="2657589"/>
            <a:ext cx="4150360" cy="3558540"/>
            <a:chOff x="811199" y="2657589"/>
            <a:chExt cx="4150360" cy="3558540"/>
          </a:xfrm>
        </p:grpSpPr>
        <p:sp>
          <p:nvSpPr>
            <p:cNvPr id="8" name="object 8" descr=""/>
            <p:cNvSpPr/>
            <p:nvPr/>
          </p:nvSpPr>
          <p:spPr>
            <a:xfrm>
              <a:off x="820724" y="2667114"/>
              <a:ext cx="4131310" cy="3539490"/>
            </a:xfrm>
            <a:custGeom>
              <a:avLst/>
              <a:gdLst/>
              <a:ahLst/>
              <a:cxnLst/>
              <a:rect l="l" t="t" r="r" b="b"/>
              <a:pathLst>
                <a:path w="4131310" h="3539490">
                  <a:moveTo>
                    <a:pt x="4131182" y="0"/>
                  </a:moveTo>
                  <a:lnTo>
                    <a:pt x="0" y="0"/>
                  </a:lnTo>
                  <a:lnTo>
                    <a:pt x="0" y="3539490"/>
                  </a:lnTo>
                  <a:lnTo>
                    <a:pt x="4131182" y="3539490"/>
                  </a:lnTo>
                  <a:lnTo>
                    <a:pt x="413118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820724" y="2667114"/>
              <a:ext cx="4131310" cy="3539490"/>
            </a:xfrm>
            <a:custGeom>
              <a:avLst/>
              <a:gdLst/>
              <a:ahLst/>
              <a:cxnLst/>
              <a:rect l="l" t="t" r="r" b="b"/>
              <a:pathLst>
                <a:path w="4131310" h="3539490">
                  <a:moveTo>
                    <a:pt x="0" y="3539490"/>
                  </a:moveTo>
                  <a:lnTo>
                    <a:pt x="4131182" y="3539490"/>
                  </a:lnTo>
                  <a:lnTo>
                    <a:pt x="4131182" y="0"/>
                  </a:lnTo>
                  <a:lnTo>
                    <a:pt x="0" y="0"/>
                  </a:lnTo>
                  <a:lnTo>
                    <a:pt x="0" y="353949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 descr=""/>
          <p:cNvSpPr txBox="1"/>
          <p:nvPr/>
        </p:nvSpPr>
        <p:spPr>
          <a:xfrm>
            <a:off x="912266" y="2694813"/>
            <a:ext cx="2171065" cy="17335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71450" indent="-17145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171450" algn="l"/>
              </a:tabLst>
            </a:pPr>
            <a:r>
              <a:rPr dirty="0" sz="1400" spc="-10" b="1">
                <a:solidFill>
                  <a:srgbClr val="00AF50"/>
                </a:solidFill>
                <a:latin typeface="Arial"/>
                <a:cs typeface="Arial"/>
              </a:rPr>
              <a:t>Recharge</a:t>
            </a:r>
            <a:endParaRPr sz="1400">
              <a:latin typeface="Arial"/>
              <a:cs typeface="Arial"/>
            </a:endParaRPr>
          </a:p>
          <a:p>
            <a:pPr lvl="1" marL="628650" indent="-172085">
              <a:lnSpc>
                <a:spcPct val="100000"/>
              </a:lnSpc>
              <a:buFont typeface="Wingdings"/>
              <a:buChar char=""/>
              <a:tabLst>
                <a:tab pos="628650" algn="l"/>
              </a:tabLst>
            </a:pP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Recharge</a:t>
            </a:r>
            <a:r>
              <a:rPr dirty="0" sz="1400" spc="-7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(mm/a)</a:t>
            </a:r>
            <a:endParaRPr sz="1400">
              <a:latin typeface="Arial"/>
              <a:cs typeface="Arial"/>
            </a:endParaRPr>
          </a:p>
          <a:p>
            <a:pPr lvl="1" marL="628650" indent="-172085">
              <a:lnSpc>
                <a:spcPct val="100000"/>
              </a:lnSpc>
              <a:buFont typeface="Wingdings"/>
              <a:buChar char=""/>
              <a:tabLst>
                <a:tab pos="628650" algn="l"/>
              </a:tabLst>
            </a:pP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Recharge</a:t>
            </a:r>
            <a:r>
              <a:rPr dirty="0" sz="1400" spc="-6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(%</a:t>
            </a:r>
            <a:r>
              <a:rPr dirty="0" sz="1400" spc="-20">
                <a:solidFill>
                  <a:srgbClr val="17375E"/>
                </a:solidFill>
                <a:latin typeface="Arial"/>
                <a:cs typeface="Arial"/>
              </a:rPr>
              <a:t> MAP)</a:t>
            </a:r>
            <a:endParaRPr sz="1400">
              <a:latin typeface="Arial"/>
              <a:cs typeface="Arial"/>
            </a:endParaRPr>
          </a:p>
          <a:p>
            <a:pPr lvl="1" marL="628650" indent="-172085">
              <a:lnSpc>
                <a:spcPct val="100000"/>
              </a:lnSpc>
              <a:buFont typeface="Wingdings"/>
              <a:buChar char=""/>
              <a:tabLst>
                <a:tab pos="628650" algn="l"/>
              </a:tabLst>
            </a:pP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Recharge</a:t>
            </a:r>
            <a:r>
              <a:rPr dirty="0" sz="1400" spc="-7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Ratio</a:t>
            </a:r>
            <a:endParaRPr sz="1400">
              <a:latin typeface="Arial"/>
              <a:cs typeface="Arial"/>
            </a:endParaRPr>
          </a:p>
          <a:p>
            <a:pPr marL="171450" indent="-171450">
              <a:lnSpc>
                <a:spcPct val="100000"/>
              </a:lnSpc>
              <a:buFont typeface="Arial"/>
              <a:buChar char="•"/>
              <a:tabLst>
                <a:tab pos="171450" algn="l"/>
              </a:tabLst>
            </a:pPr>
            <a:r>
              <a:rPr dirty="0" sz="1400" spc="-10" b="1">
                <a:solidFill>
                  <a:srgbClr val="00AF50"/>
                </a:solidFill>
                <a:latin typeface="Arial"/>
                <a:cs typeface="Arial"/>
              </a:rPr>
              <a:t>Baseflow</a:t>
            </a:r>
            <a:endParaRPr sz="1400">
              <a:latin typeface="Arial"/>
              <a:cs typeface="Arial"/>
            </a:endParaRPr>
          </a:p>
          <a:p>
            <a:pPr marL="628015" indent="-171450">
              <a:lnSpc>
                <a:spcPct val="100000"/>
              </a:lnSpc>
              <a:buChar char="•"/>
              <a:tabLst>
                <a:tab pos="628015" algn="l"/>
              </a:tabLst>
            </a:pP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Baseflow</a:t>
            </a:r>
            <a:r>
              <a:rPr dirty="0" sz="14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(mm/a)</a:t>
            </a:r>
            <a:endParaRPr sz="1400">
              <a:latin typeface="Arial"/>
              <a:cs typeface="Arial"/>
            </a:endParaRPr>
          </a:p>
          <a:p>
            <a:pPr marL="628015" indent="-171450">
              <a:lnSpc>
                <a:spcPct val="100000"/>
              </a:lnSpc>
              <a:buChar char="•"/>
              <a:tabLst>
                <a:tab pos="628015" algn="l"/>
              </a:tabLst>
            </a:pP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Baseflow</a:t>
            </a:r>
            <a:r>
              <a:rPr dirty="0" sz="14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(%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 Rech)</a:t>
            </a:r>
            <a:endParaRPr sz="1400">
              <a:latin typeface="Arial"/>
              <a:cs typeface="Arial"/>
            </a:endParaRPr>
          </a:p>
          <a:p>
            <a:pPr marL="628015" indent="-171450">
              <a:lnSpc>
                <a:spcPct val="100000"/>
              </a:lnSpc>
              <a:buChar char="•"/>
              <a:tabLst>
                <a:tab pos="628015" algn="l"/>
              </a:tabLst>
            </a:pP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Baseflow</a:t>
            </a:r>
            <a:r>
              <a:rPr dirty="0" sz="14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Ratio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912266" y="4615434"/>
            <a:ext cx="3917950" cy="15201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71450" indent="-17145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171450" algn="l"/>
              </a:tabLst>
            </a:pPr>
            <a:r>
              <a:rPr dirty="0" sz="1400" b="1">
                <a:solidFill>
                  <a:srgbClr val="548ED4"/>
                </a:solidFill>
                <a:latin typeface="Arial"/>
                <a:cs typeface="Arial"/>
              </a:rPr>
              <a:t>Storage</a:t>
            </a:r>
            <a:r>
              <a:rPr dirty="0" sz="1400" spc="-5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400" spc="-10" b="1">
                <a:solidFill>
                  <a:srgbClr val="548ED4"/>
                </a:solidFill>
                <a:latin typeface="Arial"/>
                <a:cs typeface="Arial"/>
              </a:rPr>
              <a:t>Capacity</a:t>
            </a:r>
            <a:endParaRPr sz="1400">
              <a:latin typeface="Arial"/>
              <a:cs typeface="Arial"/>
            </a:endParaRPr>
          </a:p>
          <a:p>
            <a:pPr lvl="1" marL="628650" indent="-172085">
              <a:lnSpc>
                <a:spcPct val="100000"/>
              </a:lnSpc>
              <a:buFont typeface="Wingdings"/>
              <a:buChar char=""/>
              <a:tabLst>
                <a:tab pos="628650" algn="l"/>
              </a:tabLst>
            </a:pP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Aquifer</a:t>
            </a:r>
            <a:r>
              <a:rPr dirty="0" sz="1400" spc="-5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Thickness</a:t>
            </a:r>
            <a:endParaRPr sz="1400">
              <a:latin typeface="Arial"/>
              <a:cs typeface="Arial"/>
            </a:endParaRPr>
          </a:p>
          <a:p>
            <a:pPr lvl="1" marL="628650" indent="-172085">
              <a:lnSpc>
                <a:spcPct val="100000"/>
              </a:lnSpc>
              <a:spcBef>
                <a:spcPts val="5"/>
              </a:spcBef>
              <a:buFont typeface="Wingdings"/>
              <a:buChar char=""/>
              <a:tabLst>
                <a:tab pos="628650" algn="l"/>
              </a:tabLst>
            </a:pP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Aquifer</a:t>
            </a:r>
            <a:r>
              <a:rPr dirty="0" sz="14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Storage</a:t>
            </a:r>
            <a:endParaRPr sz="1400">
              <a:latin typeface="Arial"/>
              <a:cs typeface="Arial"/>
            </a:endParaRPr>
          </a:p>
          <a:p>
            <a:pPr marL="171450" indent="-171450">
              <a:lnSpc>
                <a:spcPct val="100000"/>
              </a:lnSpc>
              <a:buFont typeface="Arial"/>
              <a:buChar char="•"/>
              <a:tabLst>
                <a:tab pos="171450" algn="l"/>
              </a:tabLst>
            </a:pPr>
            <a:r>
              <a:rPr dirty="0" sz="1400" b="1">
                <a:solidFill>
                  <a:srgbClr val="548ED4"/>
                </a:solidFill>
                <a:latin typeface="Arial"/>
                <a:cs typeface="Arial"/>
              </a:rPr>
              <a:t>Potential</a:t>
            </a:r>
            <a:r>
              <a:rPr dirty="0" sz="1400" spc="-85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400" spc="-10" b="1">
                <a:solidFill>
                  <a:srgbClr val="548ED4"/>
                </a:solidFill>
                <a:latin typeface="Arial"/>
                <a:cs typeface="Arial"/>
              </a:rPr>
              <a:t>Yield</a:t>
            </a:r>
            <a:endParaRPr sz="1400">
              <a:latin typeface="Arial"/>
              <a:cs typeface="Arial"/>
            </a:endParaRPr>
          </a:p>
          <a:p>
            <a:pPr lvl="1" marL="628650" indent="-172085">
              <a:lnSpc>
                <a:spcPct val="100000"/>
              </a:lnSpc>
              <a:buFont typeface="Wingdings"/>
              <a:buChar char=""/>
              <a:tabLst>
                <a:tab pos="628650" algn="l"/>
              </a:tabLst>
            </a:pP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Aquifer</a:t>
            </a:r>
            <a:r>
              <a:rPr dirty="0" sz="1400" spc="-5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Yield</a:t>
            </a:r>
            <a:endParaRPr sz="1400">
              <a:latin typeface="Arial"/>
              <a:cs typeface="Arial"/>
            </a:endParaRPr>
          </a:p>
          <a:p>
            <a:pPr lvl="1" marL="628650" indent="-172085">
              <a:lnSpc>
                <a:spcPct val="100000"/>
              </a:lnSpc>
              <a:buFont typeface="Wingdings"/>
              <a:buChar char=""/>
              <a:tabLst>
                <a:tab pos="628650" algn="l"/>
              </a:tabLst>
            </a:pP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Aquifer</a:t>
            </a:r>
            <a:r>
              <a:rPr dirty="0" sz="14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Class</a:t>
            </a:r>
            <a:endParaRPr sz="1400">
              <a:latin typeface="Arial"/>
              <a:cs typeface="Arial"/>
            </a:endParaRPr>
          </a:p>
          <a:p>
            <a:pPr lvl="1" marL="628650" indent="-172085">
              <a:lnSpc>
                <a:spcPct val="100000"/>
              </a:lnSpc>
              <a:buFont typeface="Wingdings"/>
              <a:buChar char=""/>
              <a:tabLst>
                <a:tab pos="628650" algn="l"/>
              </a:tabLst>
            </a:pP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Groundwater</a:t>
            </a:r>
            <a:r>
              <a:rPr dirty="0" sz="1400" spc="-7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Exploitation</a:t>
            </a:r>
            <a:r>
              <a:rPr dirty="0" sz="1400" spc="-5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Potential</a:t>
            </a:r>
            <a:r>
              <a:rPr dirty="0" sz="1400" spc="-7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20">
                <a:solidFill>
                  <a:srgbClr val="17375E"/>
                </a:solidFill>
                <a:latin typeface="Arial"/>
                <a:cs typeface="Arial"/>
              </a:rPr>
              <a:t>(GEP)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12" name="object 12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05169" y="1236091"/>
            <a:ext cx="2388997" cy="2927095"/>
          </a:xfrm>
          <a:prstGeom prst="rect">
            <a:avLst/>
          </a:prstGeom>
        </p:spPr>
      </p:pic>
      <p:grpSp>
        <p:nvGrpSpPr>
          <p:cNvPr id="13" name="object 13" descr=""/>
          <p:cNvGrpSpPr/>
          <p:nvPr/>
        </p:nvGrpSpPr>
        <p:grpSpPr>
          <a:xfrm>
            <a:off x="3092195" y="2708148"/>
            <a:ext cx="546100" cy="1844039"/>
            <a:chOff x="3092195" y="2708148"/>
            <a:chExt cx="546100" cy="1844039"/>
          </a:xfrm>
        </p:grpSpPr>
        <p:pic>
          <p:nvPicPr>
            <p:cNvPr id="14" name="object 14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92195" y="2708148"/>
              <a:ext cx="545579" cy="1844039"/>
            </a:xfrm>
            <a:prstGeom prst="rect">
              <a:avLst/>
            </a:prstGeom>
          </p:spPr>
        </p:pic>
        <p:sp>
          <p:nvSpPr>
            <p:cNvPr id="15" name="object 15" descr=""/>
            <p:cNvSpPr/>
            <p:nvPr/>
          </p:nvSpPr>
          <p:spPr>
            <a:xfrm>
              <a:off x="3135121" y="2743200"/>
              <a:ext cx="452120" cy="1738630"/>
            </a:xfrm>
            <a:custGeom>
              <a:avLst/>
              <a:gdLst/>
              <a:ahLst/>
              <a:cxnLst/>
              <a:rect l="l" t="t" r="r" b="b"/>
              <a:pathLst>
                <a:path w="452120" h="1738629">
                  <a:moveTo>
                    <a:pt x="0" y="0"/>
                  </a:moveTo>
                  <a:lnTo>
                    <a:pt x="71449" y="1923"/>
                  </a:lnTo>
                  <a:lnTo>
                    <a:pt x="133504" y="7278"/>
                  </a:lnTo>
                  <a:lnTo>
                    <a:pt x="182441" y="15444"/>
                  </a:lnTo>
                  <a:lnTo>
                    <a:pt x="226060" y="37719"/>
                  </a:lnTo>
                  <a:lnTo>
                    <a:pt x="226060" y="831469"/>
                  </a:lnTo>
                  <a:lnTo>
                    <a:pt x="237585" y="843389"/>
                  </a:lnTo>
                  <a:lnTo>
                    <a:pt x="269678" y="853743"/>
                  </a:lnTo>
                  <a:lnTo>
                    <a:pt x="318615" y="861909"/>
                  </a:lnTo>
                  <a:lnTo>
                    <a:pt x="380670" y="867264"/>
                  </a:lnTo>
                  <a:lnTo>
                    <a:pt x="452119" y="869188"/>
                  </a:lnTo>
                  <a:lnTo>
                    <a:pt x="380670" y="871111"/>
                  </a:lnTo>
                  <a:lnTo>
                    <a:pt x="318615" y="876466"/>
                  </a:lnTo>
                  <a:lnTo>
                    <a:pt x="269678" y="884632"/>
                  </a:lnTo>
                  <a:lnTo>
                    <a:pt x="237585" y="894986"/>
                  </a:lnTo>
                  <a:lnTo>
                    <a:pt x="226060" y="906907"/>
                  </a:lnTo>
                  <a:lnTo>
                    <a:pt x="226060" y="1700657"/>
                  </a:lnTo>
                  <a:lnTo>
                    <a:pt x="214534" y="1712577"/>
                  </a:lnTo>
                  <a:lnTo>
                    <a:pt x="182441" y="1722931"/>
                  </a:lnTo>
                  <a:lnTo>
                    <a:pt x="133504" y="1731097"/>
                  </a:lnTo>
                  <a:lnTo>
                    <a:pt x="71449" y="1736452"/>
                  </a:lnTo>
                  <a:lnTo>
                    <a:pt x="0" y="1738376"/>
                  </a:lnTo>
                </a:path>
              </a:pathLst>
            </a:custGeom>
            <a:ln w="25400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 descr=""/>
          <p:cNvSpPr txBox="1"/>
          <p:nvPr/>
        </p:nvSpPr>
        <p:spPr>
          <a:xfrm>
            <a:off x="3840734" y="3296158"/>
            <a:ext cx="893444" cy="7575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10" b="1">
                <a:solidFill>
                  <a:srgbClr val="00AF50"/>
                </a:solidFill>
                <a:latin typeface="Arial"/>
                <a:cs typeface="Arial"/>
              </a:rPr>
              <a:t>SANBI</a:t>
            </a:r>
            <a:endParaRPr sz="1200">
              <a:latin typeface="Arial"/>
              <a:cs typeface="Arial"/>
            </a:endParaRPr>
          </a:p>
          <a:p>
            <a:pPr algn="ctr" marR="3810">
              <a:lnSpc>
                <a:spcPct val="100000"/>
              </a:lnSpc>
            </a:pPr>
            <a:r>
              <a:rPr dirty="0" sz="1200" spc="-10" b="1">
                <a:solidFill>
                  <a:srgbClr val="00AF50"/>
                </a:solidFill>
                <a:latin typeface="Arial"/>
                <a:cs typeface="Arial"/>
              </a:rPr>
              <a:t>Fine-scale</a:t>
            </a:r>
            <a:endParaRPr sz="1200">
              <a:latin typeface="Arial"/>
              <a:cs typeface="Arial"/>
            </a:endParaRPr>
          </a:p>
          <a:p>
            <a:pPr algn="ctr" marR="4445">
              <a:lnSpc>
                <a:spcPct val="100000"/>
              </a:lnSpc>
            </a:pPr>
            <a:r>
              <a:rPr dirty="0" sz="1200" spc="-20" b="1">
                <a:solidFill>
                  <a:srgbClr val="00AF50"/>
                </a:solidFill>
                <a:latin typeface="Arial"/>
                <a:cs typeface="Arial"/>
              </a:rPr>
              <a:t>Grid</a:t>
            </a:r>
            <a:endParaRPr sz="1200">
              <a:latin typeface="Arial"/>
              <a:cs typeface="Arial"/>
            </a:endParaRPr>
          </a:p>
          <a:p>
            <a:pPr algn="ctr" marR="5080">
              <a:lnSpc>
                <a:spcPct val="100000"/>
              </a:lnSpc>
            </a:pPr>
            <a:r>
              <a:rPr dirty="0" sz="1200" b="1">
                <a:solidFill>
                  <a:srgbClr val="00AF50"/>
                </a:solidFill>
                <a:latin typeface="Arial"/>
                <a:cs typeface="Arial"/>
              </a:rPr>
              <a:t>(90m</a:t>
            </a:r>
            <a:r>
              <a:rPr dirty="0" sz="1200" spc="-40" b="1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00AF50"/>
                </a:solidFill>
                <a:latin typeface="Arial"/>
                <a:cs typeface="Arial"/>
              </a:rPr>
              <a:t>x</a:t>
            </a:r>
            <a:r>
              <a:rPr dirty="0" sz="1200" spc="-5" b="1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dirty="0" sz="1200" spc="-20" b="1">
                <a:solidFill>
                  <a:srgbClr val="00AF50"/>
                </a:solidFill>
                <a:latin typeface="Arial"/>
                <a:cs typeface="Arial"/>
              </a:rPr>
              <a:t>90m)</a:t>
            </a:r>
            <a:endParaRPr sz="1200">
              <a:latin typeface="Arial"/>
              <a:cs typeface="Arial"/>
            </a:endParaRPr>
          </a:p>
        </p:txBody>
      </p:sp>
      <p:sp>
        <p:nvSpPr>
          <p:cNvPr id="18" name="object 18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78054" rIns="0" bIns="0" rtlCol="0" vert="horz">
            <a:spAutoFit/>
          </a:bodyPr>
          <a:lstStyle/>
          <a:p>
            <a:pPr marL="45085">
              <a:lnSpc>
                <a:spcPct val="100000"/>
              </a:lnSpc>
              <a:spcBef>
                <a:spcPts val="185"/>
              </a:spcBef>
            </a:pPr>
            <a:fld id="{81D60167-4931-47E6-BA6A-407CBD079E47}" type="slidenum">
              <a:rPr dirty="0" spc="-25"/>
              <a:t>68</a:t>
            </a:fld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2851785" y="623696"/>
            <a:ext cx="3440429" cy="2997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35"/>
              <a:t>GROUNDWATER</a:t>
            </a:r>
            <a:r>
              <a:rPr dirty="0" spc="-60"/>
              <a:t> </a:t>
            </a:r>
            <a:r>
              <a:rPr dirty="0" spc="-10"/>
              <a:t>AVAILABILITY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7781" y="158623"/>
            <a:ext cx="8168640" cy="26924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>
                <a:solidFill>
                  <a:srgbClr val="FFFFFF"/>
                </a:solidFill>
              </a:rPr>
              <a:t>REFINEMENT</a:t>
            </a:r>
            <a:r>
              <a:rPr dirty="0" sz="1600" spc="-70">
                <a:solidFill>
                  <a:srgbClr val="FFFFFF"/>
                </a:solidFill>
              </a:rPr>
              <a:t> </a:t>
            </a:r>
            <a:r>
              <a:rPr dirty="0" sz="1600">
                <a:solidFill>
                  <a:srgbClr val="FFFFFF"/>
                </a:solidFill>
              </a:rPr>
              <a:t>OF</a:t>
            </a:r>
            <a:r>
              <a:rPr dirty="0" sz="1600" spc="-50">
                <a:solidFill>
                  <a:srgbClr val="FFFFFF"/>
                </a:solidFill>
              </a:rPr>
              <a:t> </a:t>
            </a:r>
            <a:r>
              <a:rPr dirty="0" sz="1600" spc="-10">
                <a:solidFill>
                  <a:srgbClr val="FFFFFF"/>
                </a:solidFill>
              </a:rPr>
              <a:t>STRATEGIC</a:t>
            </a:r>
            <a:r>
              <a:rPr dirty="0" sz="1600" spc="-20">
                <a:solidFill>
                  <a:srgbClr val="FFFFFF"/>
                </a:solidFill>
              </a:rPr>
              <a:t> GROUNDWATER</a:t>
            </a:r>
            <a:r>
              <a:rPr dirty="0" sz="1600" spc="-15">
                <a:solidFill>
                  <a:srgbClr val="FFFFFF"/>
                </a:solidFill>
              </a:rPr>
              <a:t> </a:t>
            </a:r>
            <a:r>
              <a:rPr dirty="0" sz="1600">
                <a:solidFill>
                  <a:srgbClr val="FFFFFF"/>
                </a:solidFill>
              </a:rPr>
              <a:t>SOURCE</a:t>
            </a:r>
            <a:r>
              <a:rPr dirty="0" sz="1600" spc="-110">
                <a:solidFill>
                  <a:srgbClr val="FFFFFF"/>
                </a:solidFill>
              </a:rPr>
              <a:t> </a:t>
            </a:r>
            <a:r>
              <a:rPr dirty="0" sz="1600">
                <a:solidFill>
                  <a:srgbClr val="FFFFFF"/>
                </a:solidFill>
              </a:rPr>
              <a:t>AREAS</a:t>
            </a:r>
            <a:r>
              <a:rPr dirty="0" sz="1600" spc="-10">
                <a:solidFill>
                  <a:srgbClr val="FFFFFF"/>
                </a:solidFill>
              </a:rPr>
              <a:t> </a:t>
            </a:r>
            <a:r>
              <a:rPr dirty="0" sz="1600">
                <a:solidFill>
                  <a:srgbClr val="FFFFFF"/>
                </a:solidFill>
              </a:rPr>
              <a:t>OF</a:t>
            </a:r>
            <a:r>
              <a:rPr dirty="0" sz="1600" spc="-50">
                <a:solidFill>
                  <a:srgbClr val="FFFFFF"/>
                </a:solidFill>
              </a:rPr>
              <a:t> </a:t>
            </a:r>
            <a:r>
              <a:rPr dirty="0" sz="1600">
                <a:solidFill>
                  <a:srgbClr val="FFFFFF"/>
                </a:solidFill>
              </a:rPr>
              <a:t>SOUTH</a:t>
            </a:r>
            <a:r>
              <a:rPr dirty="0" sz="1600" spc="-110">
                <a:solidFill>
                  <a:srgbClr val="FFFFFF"/>
                </a:solidFill>
              </a:rPr>
              <a:t> </a:t>
            </a:r>
            <a:r>
              <a:rPr dirty="0" sz="1600" spc="-10">
                <a:solidFill>
                  <a:srgbClr val="FFFFFF"/>
                </a:solidFill>
              </a:rPr>
              <a:t>AFRICA</a:t>
            </a:r>
            <a:endParaRPr sz="1600"/>
          </a:p>
        </p:txBody>
      </p:sp>
      <p:grpSp>
        <p:nvGrpSpPr>
          <p:cNvPr id="3" name="object 3" descr=""/>
          <p:cNvGrpSpPr/>
          <p:nvPr/>
        </p:nvGrpSpPr>
        <p:grpSpPr>
          <a:xfrm>
            <a:off x="184137" y="847725"/>
            <a:ext cx="8510270" cy="2927350"/>
            <a:chOff x="184137" y="847725"/>
            <a:chExt cx="8510270" cy="292735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05169" y="847725"/>
              <a:ext cx="2388997" cy="2927096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3662" y="1071752"/>
              <a:ext cx="2658999" cy="2656967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188899" y="913892"/>
              <a:ext cx="2746375" cy="2820035"/>
            </a:xfrm>
            <a:custGeom>
              <a:avLst/>
              <a:gdLst/>
              <a:ahLst/>
              <a:cxnLst/>
              <a:rect l="l" t="t" r="r" b="b"/>
              <a:pathLst>
                <a:path w="2746375" h="2820035">
                  <a:moveTo>
                    <a:pt x="0" y="2819654"/>
                  </a:moveTo>
                  <a:lnTo>
                    <a:pt x="2745867" y="2819654"/>
                  </a:lnTo>
                  <a:lnTo>
                    <a:pt x="2745867" y="0"/>
                  </a:lnTo>
                  <a:lnTo>
                    <a:pt x="0" y="0"/>
                  </a:lnTo>
                  <a:lnTo>
                    <a:pt x="0" y="2819654"/>
                  </a:lnTo>
                  <a:close/>
                </a:path>
              </a:pathLst>
            </a:custGeom>
            <a:ln w="9525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20568" y="918590"/>
              <a:ext cx="2736342" cy="2810129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/>
          <p:nvPr/>
        </p:nvSpPr>
        <p:spPr>
          <a:xfrm>
            <a:off x="3029330" y="611644"/>
            <a:ext cx="2736850" cy="261620"/>
          </a:xfrm>
          <a:prstGeom prst="rect">
            <a:avLst/>
          </a:prstGeom>
          <a:solidFill>
            <a:srgbClr val="FFFFFF"/>
          </a:solidFill>
          <a:ln w="9525">
            <a:solidFill>
              <a:srgbClr val="A6A6A6"/>
            </a:solidFill>
          </a:ln>
        </p:spPr>
        <p:txBody>
          <a:bodyPr wrap="square" lIns="0" tIns="41275" rIns="0" bIns="0" rtlCol="0" vert="horz">
            <a:spAutoFit/>
          </a:bodyPr>
          <a:lstStyle/>
          <a:p>
            <a:pPr marL="596265">
              <a:lnSpc>
                <a:spcPct val="100000"/>
              </a:lnSpc>
              <a:spcBef>
                <a:spcPts val="325"/>
              </a:spcBef>
            </a:pPr>
            <a:r>
              <a:rPr dirty="0" sz="1100" b="1">
                <a:solidFill>
                  <a:srgbClr val="17375E"/>
                </a:solidFill>
                <a:latin typeface="Arial"/>
                <a:cs typeface="Arial"/>
              </a:rPr>
              <a:t>Groundwater</a:t>
            </a:r>
            <a:r>
              <a:rPr dirty="0" sz="1100" spc="-55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100" spc="-10" b="1">
                <a:solidFill>
                  <a:srgbClr val="17375E"/>
                </a:solidFill>
                <a:latin typeface="Arial"/>
                <a:cs typeface="Arial"/>
              </a:rPr>
              <a:t>Recharge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640791" y="3929253"/>
            <a:ext cx="8114030" cy="2496185"/>
            <a:chOff x="640791" y="3929253"/>
            <a:chExt cx="8114030" cy="2496185"/>
          </a:xfrm>
        </p:grpSpPr>
        <p:pic>
          <p:nvPicPr>
            <p:cNvPr id="10" name="object 1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0791" y="3929329"/>
              <a:ext cx="3143630" cy="2495930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04844" y="3929380"/>
              <a:ext cx="1162215" cy="847725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38928" y="3994886"/>
              <a:ext cx="3143630" cy="2364867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792084" y="3929253"/>
              <a:ext cx="962164" cy="1695691"/>
            </a:xfrm>
            <a:prstGeom prst="rect">
              <a:avLst/>
            </a:prstGeom>
          </p:spPr>
        </p:pic>
      </p:grpSp>
      <p:sp>
        <p:nvSpPr>
          <p:cNvPr id="14" name="object 14" descr=""/>
          <p:cNvSpPr txBox="1"/>
          <p:nvPr/>
        </p:nvSpPr>
        <p:spPr>
          <a:xfrm>
            <a:off x="171348" y="601992"/>
            <a:ext cx="2736850" cy="261620"/>
          </a:xfrm>
          <a:prstGeom prst="rect">
            <a:avLst/>
          </a:prstGeom>
          <a:solidFill>
            <a:srgbClr val="FFFFFF"/>
          </a:solidFill>
          <a:ln w="9525">
            <a:solidFill>
              <a:srgbClr val="A6A6A6"/>
            </a:solidFill>
          </a:ln>
        </p:spPr>
        <p:txBody>
          <a:bodyPr wrap="square" lIns="0" tIns="41910" rIns="0" bIns="0" rtlCol="0" vert="horz">
            <a:spAutoFit/>
          </a:bodyPr>
          <a:lstStyle/>
          <a:p>
            <a:pPr marL="489584">
              <a:lnSpc>
                <a:spcPct val="100000"/>
              </a:lnSpc>
              <a:spcBef>
                <a:spcPts val="330"/>
              </a:spcBef>
            </a:pPr>
            <a:r>
              <a:rPr dirty="0" sz="1100" b="1">
                <a:solidFill>
                  <a:srgbClr val="17375E"/>
                </a:solidFill>
                <a:latin typeface="Arial"/>
                <a:cs typeface="Arial"/>
              </a:rPr>
              <a:t>Mean</a:t>
            </a:r>
            <a:r>
              <a:rPr dirty="0" sz="1100" spc="-65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100" b="1">
                <a:solidFill>
                  <a:srgbClr val="17375E"/>
                </a:solidFill>
                <a:latin typeface="Arial"/>
                <a:cs typeface="Arial"/>
              </a:rPr>
              <a:t>Annual</a:t>
            </a:r>
            <a:r>
              <a:rPr dirty="0" sz="1100" spc="-10" b="1">
                <a:solidFill>
                  <a:srgbClr val="17375E"/>
                </a:solidFill>
                <a:latin typeface="Arial"/>
                <a:cs typeface="Arial"/>
              </a:rPr>
              <a:t> Precipitation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" name="object 1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78054" rIns="0" bIns="0" rtlCol="0" vert="horz">
            <a:spAutoFit/>
          </a:bodyPr>
          <a:lstStyle/>
          <a:p>
            <a:pPr marL="45085">
              <a:lnSpc>
                <a:spcPct val="100000"/>
              </a:lnSpc>
              <a:spcBef>
                <a:spcPts val="185"/>
              </a:spcBef>
            </a:pPr>
            <a:fld id="{81D60167-4931-47E6-BA6A-407CBD079E47}" type="slidenum">
              <a:rPr dirty="0" spc="-25"/>
              <a:t>68</a:t>
            </a:fld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9144000" cy="847725"/>
            <a:chOff x="0" y="0"/>
            <a:chExt cx="9144000" cy="84772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847674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380" y="109728"/>
              <a:ext cx="8413242" cy="454913"/>
            </a:xfrm>
            <a:prstGeom prst="rect">
              <a:avLst/>
            </a:prstGeom>
          </p:spPr>
        </p:pic>
      </p:grpSp>
      <p:pic>
        <p:nvPicPr>
          <p:cNvPr id="5" name="object 5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195320" y="1262507"/>
            <a:ext cx="5262372" cy="149555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51154" y="3003499"/>
            <a:ext cx="8441690" cy="2994406"/>
          </a:xfrm>
          <a:prstGeom prst="rect">
            <a:avLst/>
          </a:prstGeom>
        </p:spPr>
      </p:pic>
      <p:sp>
        <p:nvSpPr>
          <p:cNvPr id="7" name="object 7" descr=""/>
          <p:cNvSpPr txBox="1"/>
          <p:nvPr/>
        </p:nvSpPr>
        <p:spPr>
          <a:xfrm>
            <a:off x="487781" y="158623"/>
            <a:ext cx="8168640" cy="76517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REFINEMENT</a:t>
            </a:r>
            <a:r>
              <a:rPr dirty="0" sz="16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STRATEGIC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 GROUNDWATER</a:t>
            </a:r>
            <a:r>
              <a:rPr dirty="0" sz="1600" spc="-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SOURCE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AREAS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SOUTH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AFRICA</a:t>
            </a:r>
            <a:endParaRPr sz="16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745"/>
              </a:spcBef>
            </a:pPr>
            <a:r>
              <a:rPr dirty="0" sz="1800" spc="-35" b="1">
                <a:solidFill>
                  <a:srgbClr val="17375E"/>
                </a:solidFill>
                <a:latin typeface="Arial"/>
                <a:cs typeface="Arial"/>
              </a:rPr>
              <a:t>GROUNDWATER</a:t>
            </a:r>
            <a:r>
              <a:rPr dirty="0" sz="1800" spc="-6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 spc="-10" b="1">
                <a:solidFill>
                  <a:srgbClr val="17375E"/>
                </a:solidFill>
                <a:latin typeface="Arial"/>
                <a:cs typeface="Arial"/>
              </a:rPr>
              <a:t>AVAILABILITY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78054" rIns="0" bIns="0" rtlCol="0" vert="horz">
            <a:spAutoFit/>
          </a:bodyPr>
          <a:lstStyle/>
          <a:p>
            <a:pPr marL="45085">
              <a:lnSpc>
                <a:spcPct val="100000"/>
              </a:lnSpc>
              <a:spcBef>
                <a:spcPts val="185"/>
              </a:spcBef>
            </a:pPr>
            <a:fld id="{81D60167-4931-47E6-BA6A-407CBD079E47}" type="slidenum">
              <a:rPr dirty="0" spc="-25"/>
              <a:t>68</a:t>
            </a:fld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9144000" cy="847725"/>
            <a:chOff x="0" y="0"/>
            <a:chExt cx="9144000" cy="84772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847674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380" y="109728"/>
              <a:ext cx="8413242" cy="454913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87781" y="158623"/>
            <a:ext cx="8168640" cy="26924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>
                <a:solidFill>
                  <a:srgbClr val="FFFFFF"/>
                </a:solidFill>
              </a:rPr>
              <a:t>REFINEMENT</a:t>
            </a:r>
            <a:r>
              <a:rPr dirty="0" sz="1600" spc="-70">
                <a:solidFill>
                  <a:srgbClr val="FFFFFF"/>
                </a:solidFill>
              </a:rPr>
              <a:t> </a:t>
            </a:r>
            <a:r>
              <a:rPr dirty="0" sz="1600">
                <a:solidFill>
                  <a:srgbClr val="FFFFFF"/>
                </a:solidFill>
              </a:rPr>
              <a:t>OF</a:t>
            </a:r>
            <a:r>
              <a:rPr dirty="0" sz="1600" spc="-50">
                <a:solidFill>
                  <a:srgbClr val="FFFFFF"/>
                </a:solidFill>
              </a:rPr>
              <a:t> </a:t>
            </a:r>
            <a:r>
              <a:rPr dirty="0" sz="1600" spc="-10">
                <a:solidFill>
                  <a:srgbClr val="FFFFFF"/>
                </a:solidFill>
              </a:rPr>
              <a:t>STRATEGIC</a:t>
            </a:r>
            <a:r>
              <a:rPr dirty="0" sz="1600" spc="-20">
                <a:solidFill>
                  <a:srgbClr val="FFFFFF"/>
                </a:solidFill>
              </a:rPr>
              <a:t> GROUNDWATER</a:t>
            </a:r>
            <a:r>
              <a:rPr dirty="0" sz="1600" spc="-15">
                <a:solidFill>
                  <a:srgbClr val="FFFFFF"/>
                </a:solidFill>
              </a:rPr>
              <a:t> </a:t>
            </a:r>
            <a:r>
              <a:rPr dirty="0" sz="1600">
                <a:solidFill>
                  <a:srgbClr val="FFFFFF"/>
                </a:solidFill>
              </a:rPr>
              <a:t>SOURCE</a:t>
            </a:r>
            <a:r>
              <a:rPr dirty="0" sz="1600" spc="-110">
                <a:solidFill>
                  <a:srgbClr val="FFFFFF"/>
                </a:solidFill>
              </a:rPr>
              <a:t> </a:t>
            </a:r>
            <a:r>
              <a:rPr dirty="0" sz="1600">
                <a:solidFill>
                  <a:srgbClr val="FFFFFF"/>
                </a:solidFill>
              </a:rPr>
              <a:t>AREAS</a:t>
            </a:r>
            <a:r>
              <a:rPr dirty="0" sz="1600" spc="-10">
                <a:solidFill>
                  <a:srgbClr val="FFFFFF"/>
                </a:solidFill>
              </a:rPr>
              <a:t> </a:t>
            </a:r>
            <a:r>
              <a:rPr dirty="0" sz="1600">
                <a:solidFill>
                  <a:srgbClr val="FFFFFF"/>
                </a:solidFill>
              </a:rPr>
              <a:t>OF</a:t>
            </a:r>
            <a:r>
              <a:rPr dirty="0" sz="1600" spc="-50">
                <a:solidFill>
                  <a:srgbClr val="FFFFFF"/>
                </a:solidFill>
              </a:rPr>
              <a:t> </a:t>
            </a:r>
            <a:r>
              <a:rPr dirty="0" sz="1600">
                <a:solidFill>
                  <a:srgbClr val="FFFFFF"/>
                </a:solidFill>
              </a:rPr>
              <a:t>SOUTH</a:t>
            </a:r>
            <a:r>
              <a:rPr dirty="0" sz="1600" spc="-110">
                <a:solidFill>
                  <a:srgbClr val="FFFFFF"/>
                </a:solidFill>
              </a:rPr>
              <a:t> </a:t>
            </a:r>
            <a:r>
              <a:rPr dirty="0" sz="1600" spc="-10">
                <a:solidFill>
                  <a:srgbClr val="FFFFFF"/>
                </a:solidFill>
              </a:rPr>
              <a:t>AFRICA</a:t>
            </a:r>
            <a:endParaRPr sz="1600"/>
          </a:p>
        </p:txBody>
      </p:sp>
      <p:sp>
        <p:nvSpPr>
          <p:cNvPr id="6" name="object 6" descr=""/>
          <p:cNvSpPr txBox="1"/>
          <p:nvPr/>
        </p:nvSpPr>
        <p:spPr>
          <a:xfrm>
            <a:off x="642315" y="5321553"/>
            <a:ext cx="4098290" cy="3467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11150" marR="5080" indent="-299085">
              <a:lnSpc>
                <a:spcPct val="100000"/>
              </a:lnSpc>
              <a:spcBef>
                <a:spcPts val="105"/>
              </a:spcBef>
            </a:pPr>
            <a:r>
              <a:rPr dirty="0" sz="1050">
                <a:solidFill>
                  <a:srgbClr val="17375E"/>
                </a:solidFill>
                <a:latin typeface="Arial"/>
                <a:cs typeface="Arial"/>
              </a:rPr>
              <a:t>The</a:t>
            </a:r>
            <a:r>
              <a:rPr dirty="0" sz="105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50">
                <a:solidFill>
                  <a:srgbClr val="17375E"/>
                </a:solidFill>
                <a:latin typeface="Arial"/>
                <a:cs typeface="Arial"/>
              </a:rPr>
              <a:t>Köppen</a:t>
            </a:r>
            <a:r>
              <a:rPr dirty="0" sz="105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50">
                <a:solidFill>
                  <a:srgbClr val="17375E"/>
                </a:solidFill>
                <a:latin typeface="Arial"/>
                <a:cs typeface="Arial"/>
              </a:rPr>
              <a:t>and</a:t>
            </a:r>
            <a:r>
              <a:rPr dirty="0" sz="105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50">
                <a:solidFill>
                  <a:srgbClr val="17375E"/>
                </a:solidFill>
                <a:latin typeface="Arial"/>
                <a:cs typeface="Arial"/>
              </a:rPr>
              <a:t>Geiger</a:t>
            </a:r>
            <a:r>
              <a:rPr dirty="0" sz="105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50">
                <a:solidFill>
                  <a:srgbClr val="17375E"/>
                </a:solidFill>
                <a:latin typeface="Arial"/>
                <a:cs typeface="Arial"/>
              </a:rPr>
              <a:t>climate</a:t>
            </a:r>
            <a:r>
              <a:rPr dirty="0" sz="105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50">
                <a:solidFill>
                  <a:srgbClr val="17375E"/>
                </a:solidFill>
                <a:latin typeface="Arial"/>
                <a:cs typeface="Arial"/>
              </a:rPr>
              <a:t>zone</a:t>
            </a:r>
            <a:r>
              <a:rPr dirty="0" sz="1050" spc="-10">
                <a:solidFill>
                  <a:srgbClr val="17375E"/>
                </a:solidFill>
                <a:latin typeface="Arial"/>
                <a:cs typeface="Arial"/>
              </a:rPr>
              <a:t> classification</a:t>
            </a:r>
            <a:r>
              <a:rPr dirty="0" sz="105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50">
                <a:solidFill>
                  <a:srgbClr val="17375E"/>
                </a:solidFill>
                <a:latin typeface="Arial"/>
                <a:cs typeface="Arial"/>
              </a:rPr>
              <a:t>has</a:t>
            </a:r>
            <a:r>
              <a:rPr dirty="0" sz="105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50">
                <a:solidFill>
                  <a:srgbClr val="17375E"/>
                </a:solidFill>
                <a:latin typeface="Arial"/>
                <a:cs typeface="Arial"/>
              </a:rPr>
              <a:t>been</a:t>
            </a:r>
            <a:r>
              <a:rPr dirty="0" sz="105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50" spc="-10">
                <a:solidFill>
                  <a:srgbClr val="17375E"/>
                </a:solidFill>
                <a:latin typeface="Arial"/>
                <a:cs typeface="Arial"/>
              </a:rPr>
              <a:t>defined </a:t>
            </a:r>
            <a:r>
              <a:rPr dirty="0" sz="1050">
                <a:solidFill>
                  <a:srgbClr val="17375E"/>
                </a:solidFill>
                <a:latin typeface="Arial"/>
                <a:cs typeface="Arial"/>
              </a:rPr>
              <a:t>for</a:t>
            </a:r>
            <a:r>
              <a:rPr dirty="0" sz="105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50" b="1">
                <a:solidFill>
                  <a:srgbClr val="17375E"/>
                </a:solidFill>
                <a:latin typeface="Arial"/>
                <a:cs typeface="Arial"/>
              </a:rPr>
              <a:t>current</a:t>
            </a:r>
            <a:r>
              <a:rPr dirty="0" sz="1050" spc="-4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50" b="1">
                <a:solidFill>
                  <a:srgbClr val="17375E"/>
                </a:solidFill>
                <a:latin typeface="Arial"/>
                <a:cs typeface="Arial"/>
              </a:rPr>
              <a:t>(1991</a:t>
            </a:r>
            <a:r>
              <a:rPr dirty="0" sz="1050" spc="-35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50" b="1">
                <a:solidFill>
                  <a:srgbClr val="17375E"/>
                </a:solidFill>
                <a:latin typeface="Arial"/>
                <a:cs typeface="Arial"/>
              </a:rPr>
              <a:t>–</a:t>
            </a:r>
            <a:r>
              <a:rPr dirty="0" sz="1050" spc="-25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50" b="1">
                <a:solidFill>
                  <a:srgbClr val="17375E"/>
                </a:solidFill>
                <a:latin typeface="Arial"/>
                <a:cs typeface="Arial"/>
              </a:rPr>
              <a:t>2020)</a:t>
            </a:r>
            <a:r>
              <a:rPr dirty="0" sz="1050" spc="-3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50">
                <a:solidFill>
                  <a:srgbClr val="17375E"/>
                </a:solidFill>
                <a:latin typeface="Arial"/>
                <a:cs typeface="Arial"/>
              </a:rPr>
              <a:t>and</a:t>
            </a:r>
            <a:r>
              <a:rPr dirty="0" sz="105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50">
                <a:solidFill>
                  <a:srgbClr val="17375E"/>
                </a:solidFill>
                <a:latin typeface="Arial"/>
                <a:cs typeface="Arial"/>
              </a:rPr>
              <a:t>future</a:t>
            </a:r>
            <a:r>
              <a:rPr dirty="0" sz="105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50">
                <a:solidFill>
                  <a:srgbClr val="17375E"/>
                </a:solidFill>
                <a:latin typeface="Arial"/>
                <a:cs typeface="Arial"/>
              </a:rPr>
              <a:t>(2071</a:t>
            </a:r>
            <a:r>
              <a:rPr dirty="0" sz="105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50">
                <a:solidFill>
                  <a:srgbClr val="17375E"/>
                </a:solidFill>
                <a:latin typeface="Arial"/>
                <a:cs typeface="Arial"/>
              </a:rPr>
              <a:t>–</a:t>
            </a:r>
            <a:r>
              <a:rPr dirty="0" sz="105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50">
                <a:solidFill>
                  <a:srgbClr val="17375E"/>
                </a:solidFill>
                <a:latin typeface="Arial"/>
                <a:cs typeface="Arial"/>
              </a:rPr>
              <a:t>2100)</a:t>
            </a:r>
            <a:r>
              <a:rPr dirty="0" sz="105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50" spc="-10">
                <a:solidFill>
                  <a:srgbClr val="17375E"/>
                </a:solidFill>
                <a:latin typeface="Arial"/>
                <a:cs typeface="Arial"/>
              </a:rPr>
              <a:t>period.</a:t>
            </a:r>
            <a:endParaRPr sz="1050">
              <a:latin typeface="Arial"/>
              <a:cs typeface="Arial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355803" y="1523555"/>
            <a:ext cx="4631055" cy="3636645"/>
            <a:chOff x="355803" y="1523555"/>
            <a:chExt cx="4631055" cy="3636645"/>
          </a:xfrm>
        </p:grpSpPr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5328" y="1533143"/>
              <a:ext cx="4611878" cy="3617467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360565" y="1528317"/>
              <a:ext cx="4621530" cy="3627120"/>
            </a:xfrm>
            <a:custGeom>
              <a:avLst/>
              <a:gdLst/>
              <a:ahLst/>
              <a:cxnLst/>
              <a:rect l="l" t="t" r="r" b="b"/>
              <a:pathLst>
                <a:path w="4621530" h="3627120">
                  <a:moveTo>
                    <a:pt x="0" y="3626992"/>
                  </a:moveTo>
                  <a:lnTo>
                    <a:pt x="4621403" y="3626992"/>
                  </a:lnTo>
                  <a:lnTo>
                    <a:pt x="4621403" y="0"/>
                  </a:lnTo>
                  <a:lnTo>
                    <a:pt x="0" y="0"/>
                  </a:lnTo>
                  <a:lnTo>
                    <a:pt x="0" y="3626992"/>
                  </a:lnTo>
                  <a:close/>
                </a:path>
              </a:pathLst>
            </a:custGeom>
            <a:ln w="9525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0" name="object 10" descr=""/>
          <p:cNvGrpSpPr/>
          <p:nvPr/>
        </p:nvGrpSpPr>
        <p:grpSpPr>
          <a:xfrm>
            <a:off x="6158484" y="1825739"/>
            <a:ext cx="347980" cy="4031615"/>
            <a:chOff x="6158484" y="1825739"/>
            <a:chExt cx="347980" cy="4031615"/>
          </a:xfrm>
        </p:grpSpPr>
        <p:pic>
          <p:nvPicPr>
            <p:cNvPr id="11" name="object 11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58484" y="5440679"/>
              <a:ext cx="324612" cy="416051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6214491" y="5476240"/>
              <a:ext cx="231140" cy="309245"/>
            </a:xfrm>
            <a:custGeom>
              <a:avLst/>
              <a:gdLst/>
              <a:ahLst/>
              <a:cxnLst/>
              <a:rect l="l" t="t" r="r" b="b"/>
              <a:pathLst>
                <a:path w="231139" h="309245">
                  <a:moveTo>
                    <a:pt x="231139" y="308991"/>
                  </a:moveTo>
                  <a:lnTo>
                    <a:pt x="186132" y="307477"/>
                  </a:lnTo>
                  <a:lnTo>
                    <a:pt x="149399" y="303349"/>
                  </a:lnTo>
                  <a:lnTo>
                    <a:pt x="124644" y="297225"/>
                  </a:lnTo>
                  <a:lnTo>
                    <a:pt x="115570" y="289725"/>
                  </a:lnTo>
                  <a:lnTo>
                    <a:pt x="115570" y="173774"/>
                  </a:lnTo>
                  <a:lnTo>
                    <a:pt x="106495" y="166281"/>
                  </a:lnTo>
                  <a:lnTo>
                    <a:pt x="81740" y="160161"/>
                  </a:lnTo>
                  <a:lnTo>
                    <a:pt x="45007" y="156034"/>
                  </a:lnTo>
                  <a:lnTo>
                    <a:pt x="0" y="154520"/>
                  </a:lnTo>
                  <a:lnTo>
                    <a:pt x="45007" y="153007"/>
                  </a:lnTo>
                  <a:lnTo>
                    <a:pt x="81740" y="148878"/>
                  </a:lnTo>
                  <a:lnTo>
                    <a:pt x="106495" y="142755"/>
                  </a:lnTo>
                  <a:lnTo>
                    <a:pt x="115570" y="135255"/>
                  </a:lnTo>
                  <a:lnTo>
                    <a:pt x="115570" y="19304"/>
                  </a:lnTo>
                  <a:lnTo>
                    <a:pt x="124644" y="11787"/>
                  </a:lnTo>
                  <a:lnTo>
                    <a:pt x="149399" y="5651"/>
                  </a:lnTo>
                  <a:lnTo>
                    <a:pt x="186132" y="1516"/>
                  </a:lnTo>
                  <a:lnTo>
                    <a:pt x="231139" y="0"/>
                  </a:lnTo>
                </a:path>
              </a:pathLst>
            </a:custGeom>
            <a:ln w="25400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81344" y="1825739"/>
              <a:ext cx="324611" cy="908316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6237224" y="1861693"/>
              <a:ext cx="231140" cy="802640"/>
            </a:xfrm>
            <a:custGeom>
              <a:avLst/>
              <a:gdLst/>
              <a:ahLst/>
              <a:cxnLst/>
              <a:rect l="l" t="t" r="r" b="b"/>
              <a:pathLst>
                <a:path w="231139" h="802639">
                  <a:moveTo>
                    <a:pt x="231139" y="802132"/>
                  </a:moveTo>
                  <a:lnTo>
                    <a:pt x="186185" y="800615"/>
                  </a:lnTo>
                  <a:lnTo>
                    <a:pt x="149447" y="796480"/>
                  </a:lnTo>
                  <a:lnTo>
                    <a:pt x="124662" y="790344"/>
                  </a:lnTo>
                  <a:lnTo>
                    <a:pt x="115570" y="782828"/>
                  </a:lnTo>
                  <a:lnTo>
                    <a:pt x="115570" y="420370"/>
                  </a:lnTo>
                  <a:lnTo>
                    <a:pt x="106495" y="412853"/>
                  </a:lnTo>
                  <a:lnTo>
                    <a:pt x="81740" y="406717"/>
                  </a:lnTo>
                  <a:lnTo>
                    <a:pt x="45007" y="402582"/>
                  </a:lnTo>
                  <a:lnTo>
                    <a:pt x="0" y="401066"/>
                  </a:lnTo>
                  <a:lnTo>
                    <a:pt x="45007" y="399549"/>
                  </a:lnTo>
                  <a:lnTo>
                    <a:pt x="81740" y="395414"/>
                  </a:lnTo>
                  <a:lnTo>
                    <a:pt x="106495" y="389278"/>
                  </a:lnTo>
                  <a:lnTo>
                    <a:pt x="115570" y="381762"/>
                  </a:lnTo>
                  <a:lnTo>
                    <a:pt x="115570" y="19304"/>
                  </a:lnTo>
                  <a:lnTo>
                    <a:pt x="124662" y="11787"/>
                  </a:lnTo>
                  <a:lnTo>
                    <a:pt x="149447" y="5651"/>
                  </a:lnTo>
                  <a:lnTo>
                    <a:pt x="186185" y="1516"/>
                  </a:lnTo>
                  <a:lnTo>
                    <a:pt x="231139" y="0"/>
                  </a:lnTo>
                </a:path>
              </a:pathLst>
            </a:custGeom>
            <a:ln w="25400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81344" y="2769108"/>
              <a:ext cx="324611" cy="1909572"/>
            </a:xfrm>
            <a:prstGeom prst="rect">
              <a:avLst/>
            </a:prstGeom>
          </p:spPr>
        </p:pic>
        <p:sp>
          <p:nvSpPr>
            <p:cNvPr id="16" name="object 16" descr=""/>
            <p:cNvSpPr/>
            <p:nvPr/>
          </p:nvSpPr>
          <p:spPr>
            <a:xfrm>
              <a:off x="6237224" y="2804668"/>
              <a:ext cx="231140" cy="1803400"/>
            </a:xfrm>
            <a:custGeom>
              <a:avLst/>
              <a:gdLst/>
              <a:ahLst/>
              <a:cxnLst/>
              <a:rect l="l" t="t" r="r" b="b"/>
              <a:pathLst>
                <a:path w="231139" h="1803400">
                  <a:moveTo>
                    <a:pt x="231139" y="1803400"/>
                  </a:moveTo>
                  <a:lnTo>
                    <a:pt x="186185" y="1801883"/>
                  </a:lnTo>
                  <a:lnTo>
                    <a:pt x="149447" y="1797748"/>
                  </a:lnTo>
                  <a:lnTo>
                    <a:pt x="124662" y="1791612"/>
                  </a:lnTo>
                  <a:lnTo>
                    <a:pt x="115570" y="1784096"/>
                  </a:lnTo>
                  <a:lnTo>
                    <a:pt x="115570" y="921004"/>
                  </a:lnTo>
                  <a:lnTo>
                    <a:pt x="106495" y="913487"/>
                  </a:lnTo>
                  <a:lnTo>
                    <a:pt x="81740" y="907351"/>
                  </a:lnTo>
                  <a:lnTo>
                    <a:pt x="45007" y="903216"/>
                  </a:lnTo>
                  <a:lnTo>
                    <a:pt x="0" y="901700"/>
                  </a:lnTo>
                  <a:lnTo>
                    <a:pt x="45007" y="900185"/>
                  </a:lnTo>
                  <a:lnTo>
                    <a:pt x="81740" y="896064"/>
                  </a:lnTo>
                  <a:lnTo>
                    <a:pt x="106495" y="889966"/>
                  </a:lnTo>
                  <a:lnTo>
                    <a:pt x="115570" y="882523"/>
                  </a:lnTo>
                  <a:lnTo>
                    <a:pt x="115570" y="19304"/>
                  </a:lnTo>
                  <a:lnTo>
                    <a:pt x="124662" y="11787"/>
                  </a:lnTo>
                  <a:lnTo>
                    <a:pt x="149447" y="5651"/>
                  </a:lnTo>
                  <a:lnTo>
                    <a:pt x="186185" y="1516"/>
                  </a:lnTo>
                  <a:lnTo>
                    <a:pt x="231139" y="0"/>
                  </a:lnTo>
                </a:path>
              </a:pathLst>
            </a:custGeom>
            <a:ln w="25400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181344" y="4713719"/>
              <a:ext cx="324611" cy="414540"/>
            </a:xfrm>
            <a:prstGeom prst="rect">
              <a:avLst/>
            </a:prstGeom>
          </p:spPr>
        </p:pic>
        <p:sp>
          <p:nvSpPr>
            <p:cNvPr id="18" name="object 18" descr=""/>
            <p:cNvSpPr/>
            <p:nvPr/>
          </p:nvSpPr>
          <p:spPr>
            <a:xfrm>
              <a:off x="6237224" y="4749038"/>
              <a:ext cx="231140" cy="309245"/>
            </a:xfrm>
            <a:custGeom>
              <a:avLst/>
              <a:gdLst/>
              <a:ahLst/>
              <a:cxnLst/>
              <a:rect l="l" t="t" r="r" b="b"/>
              <a:pathLst>
                <a:path w="231139" h="309245">
                  <a:moveTo>
                    <a:pt x="231139" y="308863"/>
                  </a:moveTo>
                  <a:lnTo>
                    <a:pt x="186185" y="307367"/>
                  </a:lnTo>
                  <a:lnTo>
                    <a:pt x="149447" y="303276"/>
                  </a:lnTo>
                  <a:lnTo>
                    <a:pt x="124662" y="297183"/>
                  </a:lnTo>
                  <a:lnTo>
                    <a:pt x="115570" y="289687"/>
                  </a:lnTo>
                  <a:lnTo>
                    <a:pt x="115570" y="173736"/>
                  </a:lnTo>
                  <a:lnTo>
                    <a:pt x="106495" y="166219"/>
                  </a:lnTo>
                  <a:lnTo>
                    <a:pt x="81740" y="160083"/>
                  </a:lnTo>
                  <a:lnTo>
                    <a:pt x="45007" y="155948"/>
                  </a:lnTo>
                  <a:lnTo>
                    <a:pt x="0" y="154431"/>
                  </a:lnTo>
                  <a:lnTo>
                    <a:pt x="45007" y="152917"/>
                  </a:lnTo>
                  <a:lnTo>
                    <a:pt x="81740" y="148796"/>
                  </a:lnTo>
                  <a:lnTo>
                    <a:pt x="106495" y="142698"/>
                  </a:lnTo>
                  <a:lnTo>
                    <a:pt x="115570" y="135255"/>
                  </a:lnTo>
                  <a:lnTo>
                    <a:pt x="115570" y="19304"/>
                  </a:lnTo>
                  <a:lnTo>
                    <a:pt x="124662" y="11787"/>
                  </a:lnTo>
                  <a:lnTo>
                    <a:pt x="149447" y="5651"/>
                  </a:lnTo>
                  <a:lnTo>
                    <a:pt x="186185" y="1516"/>
                  </a:lnTo>
                  <a:lnTo>
                    <a:pt x="231139" y="0"/>
                  </a:lnTo>
                </a:path>
              </a:pathLst>
            </a:custGeom>
            <a:ln w="25400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181344" y="5163375"/>
              <a:ext cx="324611" cy="292671"/>
            </a:xfrm>
            <a:prstGeom prst="rect">
              <a:avLst/>
            </a:prstGeom>
          </p:spPr>
        </p:pic>
        <p:sp>
          <p:nvSpPr>
            <p:cNvPr id="20" name="object 20" descr=""/>
            <p:cNvSpPr/>
            <p:nvPr/>
          </p:nvSpPr>
          <p:spPr>
            <a:xfrm>
              <a:off x="6237224" y="5198872"/>
              <a:ext cx="231140" cy="186055"/>
            </a:xfrm>
            <a:custGeom>
              <a:avLst/>
              <a:gdLst/>
              <a:ahLst/>
              <a:cxnLst/>
              <a:rect l="l" t="t" r="r" b="b"/>
              <a:pathLst>
                <a:path w="231139" h="186054">
                  <a:moveTo>
                    <a:pt x="231139" y="186054"/>
                  </a:moveTo>
                  <a:lnTo>
                    <a:pt x="186185" y="184848"/>
                  </a:lnTo>
                  <a:lnTo>
                    <a:pt x="149447" y="181546"/>
                  </a:lnTo>
                  <a:lnTo>
                    <a:pt x="124662" y="176625"/>
                  </a:lnTo>
                  <a:lnTo>
                    <a:pt x="115570" y="170560"/>
                  </a:lnTo>
                  <a:lnTo>
                    <a:pt x="115570" y="108584"/>
                  </a:lnTo>
                  <a:lnTo>
                    <a:pt x="106495" y="102574"/>
                  </a:lnTo>
                  <a:lnTo>
                    <a:pt x="81740" y="97647"/>
                  </a:lnTo>
                  <a:lnTo>
                    <a:pt x="45007" y="94315"/>
                  </a:lnTo>
                  <a:lnTo>
                    <a:pt x="0" y="93090"/>
                  </a:lnTo>
                  <a:lnTo>
                    <a:pt x="45007" y="91866"/>
                  </a:lnTo>
                  <a:lnTo>
                    <a:pt x="81740" y="88534"/>
                  </a:lnTo>
                  <a:lnTo>
                    <a:pt x="106495" y="83607"/>
                  </a:lnTo>
                  <a:lnTo>
                    <a:pt x="115570" y="77596"/>
                  </a:lnTo>
                  <a:lnTo>
                    <a:pt x="115570" y="15493"/>
                  </a:lnTo>
                  <a:lnTo>
                    <a:pt x="124662" y="9483"/>
                  </a:lnTo>
                  <a:lnTo>
                    <a:pt x="149447" y="4556"/>
                  </a:lnTo>
                  <a:lnTo>
                    <a:pt x="186185" y="1224"/>
                  </a:lnTo>
                  <a:lnTo>
                    <a:pt x="231139" y="0"/>
                  </a:lnTo>
                </a:path>
              </a:pathLst>
            </a:custGeom>
            <a:ln w="25400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1" name="object 21" descr=""/>
          <p:cNvGrpSpPr/>
          <p:nvPr/>
        </p:nvGrpSpPr>
        <p:grpSpPr>
          <a:xfrm>
            <a:off x="6657720" y="1790573"/>
            <a:ext cx="991235" cy="4084320"/>
            <a:chOff x="6657720" y="1790573"/>
            <a:chExt cx="991235" cy="4084320"/>
          </a:xfrm>
        </p:grpSpPr>
        <p:pic>
          <p:nvPicPr>
            <p:cNvPr id="22" name="object 22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677532" y="1790573"/>
              <a:ext cx="676363" cy="3617467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324343" y="1825752"/>
              <a:ext cx="324611" cy="416051"/>
            </a:xfrm>
            <a:prstGeom prst="rect">
              <a:avLst/>
            </a:prstGeom>
          </p:spPr>
        </p:pic>
        <p:sp>
          <p:nvSpPr>
            <p:cNvPr id="24" name="object 24" descr=""/>
            <p:cNvSpPr/>
            <p:nvPr/>
          </p:nvSpPr>
          <p:spPr>
            <a:xfrm>
              <a:off x="7367396" y="1861312"/>
              <a:ext cx="231140" cy="309880"/>
            </a:xfrm>
            <a:custGeom>
              <a:avLst/>
              <a:gdLst/>
              <a:ahLst/>
              <a:cxnLst/>
              <a:rect l="l" t="t" r="r" b="b"/>
              <a:pathLst>
                <a:path w="231140" h="309880">
                  <a:moveTo>
                    <a:pt x="0" y="0"/>
                  </a:moveTo>
                  <a:lnTo>
                    <a:pt x="44954" y="1516"/>
                  </a:lnTo>
                  <a:lnTo>
                    <a:pt x="81692" y="5651"/>
                  </a:lnTo>
                  <a:lnTo>
                    <a:pt x="106477" y="11787"/>
                  </a:lnTo>
                  <a:lnTo>
                    <a:pt x="115570" y="19303"/>
                  </a:lnTo>
                  <a:lnTo>
                    <a:pt x="115570" y="135509"/>
                  </a:lnTo>
                  <a:lnTo>
                    <a:pt x="124644" y="142952"/>
                  </a:lnTo>
                  <a:lnTo>
                    <a:pt x="149399" y="149050"/>
                  </a:lnTo>
                  <a:lnTo>
                    <a:pt x="186132" y="153171"/>
                  </a:lnTo>
                  <a:lnTo>
                    <a:pt x="231139" y="154686"/>
                  </a:lnTo>
                  <a:lnTo>
                    <a:pt x="186132" y="156202"/>
                  </a:lnTo>
                  <a:lnTo>
                    <a:pt x="149399" y="160337"/>
                  </a:lnTo>
                  <a:lnTo>
                    <a:pt x="124644" y="166473"/>
                  </a:lnTo>
                  <a:lnTo>
                    <a:pt x="115570" y="173989"/>
                  </a:lnTo>
                  <a:lnTo>
                    <a:pt x="115570" y="290195"/>
                  </a:lnTo>
                  <a:lnTo>
                    <a:pt x="106477" y="297638"/>
                  </a:lnTo>
                  <a:lnTo>
                    <a:pt x="81692" y="303736"/>
                  </a:lnTo>
                  <a:lnTo>
                    <a:pt x="44954" y="307857"/>
                  </a:lnTo>
                  <a:lnTo>
                    <a:pt x="0" y="309372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5" name="object 25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324343" y="2304288"/>
              <a:ext cx="324611" cy="416051"/>
            </a:xfrm>
            <a:prstGeom prst="rect">
              <a:avLst/>
            </a:prstGeom>
          </p:spPr>
        </p:pic>
        <p:sp>
          <p:nvSpPr>
            <p:cNvPr id="26" name="object 26" descr=""/>
            <p:cNvSpPr/>
            <p:nvPr/>
          </p:nvSpPr>
          <p:spPr>
            <a:xfrm>
              <a:off x="7367396" y="2339721"/>
              <a:ext cx="231140" cy="309880"/>
            </a:xfrm>
            <a:custGeom>
              <a:avLst/>
              <a:gdLst/>
              <a:ahLst/>
              <a:cxnLst/>
              <a:rect l="l" t="t" r="r" b="b"/>
              <a:pathLst>
                <a:path w="231140" h="309880">
                  <a:moveTo>
                    <a:pt x="0" y="0"/>
                  </a:moveTo>
                  <a:lnTo>
                    <a:pt x="44954" y="1516"/>
                  </a:lnTo>
                  <a:lnTo>
                    <a:pt x="81692" y="5651"/>
                  </a:lnTo>
                  <a:lnTo>
                    <a:pt x="106477" y="11787"/>
                  </a:lnTo>
                  <a:lnTo>
                    <a:pt x="115570" y="19303"/>
                  </a:lnTo>
                  <a:lnTo>
                    <a:pt x="115570" y="135381"/>
                  </a:lnTo>
                  <a:lnTo>
                    <a:pt x="124644" y="142898"/>
                  </a:lnTo>
                  <a:lnTo>
                    <a:pt x="149399" y="149034"/>
                  </a:lnTo>
                  <a:lnTo>
                    <a:pt x="186132" y="153169"/>
                  </a:lnTo>
                  <a:lnTo>
                    <a:pt x="231139" y="154686"/>
                  </a:lnTo>
                  <a:lnTo>
                    <a:pt x="186132" y="156202"/>
                  </a:lnTo>
                  <a:lnTo>
                    <a:pt x="149399" y="160337"/>
                  </a:lnTo>
                  <a:lnTo>
                    <a:pt x="124644" y="166473"/>
                  </a:lnTo>
                  <a:lnTo>
                    <a:pt x="115570" y="173989"/>
                  </a:lnTo>
                  <a:lnTo>
                    <a:pt x="115570" y="290067"/>
                  </a:lnTo>
                  <a:lnTo>
                    <a:pt x="106477" y="297584"/>
                  </a:lnTo>
                  <a:lnTo>
                    <a:pt x="81692" y="303720"/>
                  </a:lnTo>
                  <a:lnTo>
                    <a:pt x="44954" y="307855"/>
                  </a:lnTo>
                  <a:lnTo>
                    <a:pt x="0" y="309371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7" name="object 27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324343" y="2758427"/>
              <a:ext cx="324611" cy="414540"/>
            </a:xfrm>
            <a:prstGeom prst="rect">
              <a:avLst/>
            </a:prstGeom>
          </p:spPr>
        </p:pic>
        <p:sp>
          <p:nvSpPr>
            <p:cNvPr id="28" name="object 28" descr=""/>
            <p:cNvSpPr/>
            <p:nvPr/>
          </p:nvSpPr>
          <p:spPr>
            <a:xfrm>
              <a:off x="7367396" y="2793238"/>
              <a:ext cx="231140" cy="309880"/>
            </a:xfrm>
            <a:custGeom>
              <a:avLst/>
              <a:gdLst/>
              <a:ahLst/>
              <a:cxnLst/>
              <a:rect l="l" t="t" r="r" b="b"/>
              <a:pathLst>
                <a:path w="231140" h="309880">
                  <a:moveTo>
                    <a:pt x="0" y="0"/>
                  </a:moveTo>
                  <a:lnTo>
                    <a:pt x="44954" y="1516"/>
                  </a:lnTo>
                  <a:lnTo>
                    <a:pt x="81692" y="5651"/>
                  </a:lnTo>
                  <a:lnTo>
                    <a:pt x="106477" y="11787"/>
                  </a:lnTo>
                  <a:lnTo>
                    <a:pt x="115570" y="19303"/>
                  </a:lnTo>
                  <a:lnTo>
                    <a:pt x="115570" y="135382"/>
                  </a:lnTo>
                  <a:lnTo>
                    <a:pt x="124644" y="142898"/>
                  </a:lnTo>
                  <a:lnTo>
                    <a:pt x="149399" y="149034"/>
                  </a:lnTo>
                  <a:lnTo>
                    <a:pt x="186132" y="153169"/>
                  </a:lnTo>
                  <a:lnTo>
                    <a:pt x="231139" y="154686"/>
                  </a:lnTo>
                  <a:lnTo>
                    <a:pt x="186132" y="156202"/>
                  </a:lnTo>
                  <a:lnTo>
                    <a:pt x="149399" y="160337"/>
                  </a:lnTo>
                  <a:lnTo>
                    <a:pt x="124644" y="166473"/>
                  </a:lnTo>
                  <a:lnTo>
                    <a:pt x="115570" y="173989"/>
                  </a:lnTo>
                  <a:lnTo>
                    <a:pt x="115570" y="290067"/>
                  </a:lnTo>
                  <a:lnTo>
                    <a:pt x="106477" y="297584"/>
                  </a:lnTo>
                  <a:lnTo>
                    <a:pt x="81692" y="303720"/>
                  </a:lnTo>
                  <a:lnTo>
                    <a:pt x="44954" y="307855"/>
                  </a:lnTo>
                  <a:lnTo>
                    <a:pt x="0" y="309372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9" name="object 29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324343" y="3214128"/>
              <a:ext cx="324611" cy="793991"/>
            </a:xfrm>
            <a:prstGeom prst="rect">
              <a:avLst/>
            </a:prstGeom>
          </p:spPr>
        </p:pic>
        <p:sp>
          <p:nvSpPr>
            <p:cNvPr id="30" name="object 30" descr=""/>
            <p:cNvSpPr/>
            <p:nvPr/>
          </p:nvSpPr>
          <p:spPr>
            <a:xfrm>
              <a:off x="7367396" y="3248787"/>
              <a:ext cx="231140" cy="688975"/>
            </a:xfrm>
            <a:custGeom>
              <a:avLst/>
              <a:gdLst/>
              <a:ahLst/>
              <a:cxnLst/>
              <a:rect l="l" t="t" r="r" b="b"/>
              <a:pathLst>
                <a:path w="231140" h="688975">
                  <a:moveTo>
                    <a:pt x="0" y="0"/>
                  </a:moveTo>
                  <a:lnTo>
                    <a:pt x="44954" y="1516"/>
                  </a:lnTo>
                  <a:lnTo>
                    <a:pt x="81692" y="5651"/>
                  </a:lnTo>
                  <a:lnTo>
                    <a:pt x="106477" y="11787"/>
                  </a:lnTo>
                  <a:lnTo>
                    <a:pt x="115570" y="19303"/>
                  </a:lnTo>
                  <a:lnTo>
                    <a:pt x="115570" y="324992"/>
                  </a:lnTo>
                  <a:lnTo>
                    <a:pt x="124644" y="332509"/>
                  </a:lnTo>
                  <a:lnTo>
                    <a:pt x="149399" y="338645"/>
                  </a:lnTo>
                  <a:lnTo>
                    <a:pt x="186132" y="342780"/>
                  </a:lnTo>
                  <a:lnTo>
                    <a:pt x="231139" y="344297"/>
                  </a:lnTo>
                  <a:lnTo>
                    <a:pt x="186132" y="345811"/>
                  </a:lnTo>
                  <a:lnTo>
                    <a:pt x="149399" y="349932"/>
                  </a:lnTo>
                  <a:lnTo>
                    <a:pt x="124644" y="356030"/>
                  </a:lnTo>
                  <a:lnTo>
                    <a:pt x="115570" y="363474"/>
                  </a:lnTo>
                  <a:lnTo>
                    <a:pt x="115570" y="669289"/>
                  </a:lnTo>
                  <a:lnTo>
                    <a:pt x="106477" y="676733"/>
                  </a:lnTo>
                  <a:lnTo>
                    <a:pt x="81692" y="682831"/>
                  </a:lnTo>
                  <a:lnTo>
                    <a:pt x="44954" y="686952"/>
                  </a:lnTo>
                  <a:lnTo>
                    <a:pt x="0" y="688467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1" name="object 31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324343" y="3992867"/>
              <a:ext cx="324611" cy="1863852"/>
            </a:xfrm>
            <a:prstGeom prst="rect">
              <a:avLst/>
            </a:prstGeom>
          </p:spPr>
        </p:pic>
        <p:sp>
          <p:nvSpPr>
            <p:cNvPr id="32" name="object 32" descr=""/>
            <p:cNvSpPr/>
            <p:nvPr/>
          </p:nvSpPr>
          <p:spPr>
            <a:xfrm>
              <a:off x="7367396" y="4028313"/>
              <a:ext cx="231140" cy="1757045"/>
            </a:xfrm>
            <a:custGeom>
              <a:avLst/>
              <a:gdLst/>
              <a:ahLst/>
              <a:cxnLst/>
              <a:rect l="l" t="t" r="r" b="b"/>
              <a:pathLst>
                <a:path w="231140" h="1757045">
                  <a:moveTo>
                    <a:pt x="0" y="0"/>
                  </a:moveTo>
                  <a:lnTo>
                    <a:pt x="44954" y="1516"/>
                  </a:lnTo>
                  <a:lnTo>
                    <a:pt x="81692" y="5651"/>
                  </a:lnTo>
                  <a:lnTo>
                    <a:pt x="106477" y="11787"/>
                  </a:lnTo>
                  <a:lnTo>
                    <a:pt x="115570" y="19304"/>
                  </a:lnTo>
                  <a:lnTo>
                    <a:pt x="115570" y="859155"/>
                  </a:lnTo>
                  <a:lnTo>
                    <a:pt x="124644" y="866671"/>
                  </a:lnTo>
                  <a:lnTo>
                    <a:pt x="149399" y="872807"/>
                  </a:lnTo>
                  <a:lnTo>
                    <a:pt x="186132" y="876942"/>
                  </a:lnTo>
                  <a:lnTo>
                    <a:pt x="231139" y="878459"/>
                  </a:lnTo>
                  <a:lnTo>
                    <a:pt x="186132" y="879975"/>
                  </a:lnTo>
                  <a:lnTo>
                    <a:pt x="149399" y="884110"/>
                  </a:lnTo>
                  <a:lnTo>
                    <a:pt x="124644" y="890246"/>
                  </a:lnTo>
                  <a:lnTo>
                    <a:pt x="115570" y="897763"/>
                  </a:lnTo>
                  <a:lnTo>
                    <a:pt x="115570" y="1737664"/>
                  </a:lnTo>
                  <a:lnTo>
                    <a:pt x="106477" y="1745157"/>
                  </a:lnTo>
                  <a:lnTo>
                    <a:pt x="81692" y="1751277"/>
                  </a:lnTo>
                  <a:lnTo>
                    <a:pt x="44954" y="1755404"/>
                  </a:lnTo>
                  <a:lnTo>
                    <a:pt x="0" y="1756918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3" name="object 33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657720" y="5408028"/>
              <a:ext cx="676363" cy="466242"/>
            </a:xfrm>
            <a:prstGeom prst="rect">
              <a:avLst/>
            </a:prstGeom>
          </p:spPr>
        </p:pic>
      </p:grpSp>
      <p:sp>
        <p:nvSpPr>
          <p:cNvPr id="34" name="object 34" descr=""/>
          <p:cNvSpPr txBox="1"/>
          <p:nvPr/>
        </p:nvSpPr>
        <p:spPr>
          <a:xfrm>
            <a:off x="5196840" y="5509272"/>
            <a:ext cx="892810" cy="231140"/>
          </a:xfrm>
          <a:prstGeom prst="rect">
            <a:avLst/>
          </a:prstGeom>
          <a:solidFill>
            <a:srgbClr val="F7FFF7"/>
          </a:solidFill>
          <a:ln w="3175">
            <a:solidFill>
              <a:srgbClr val="7E7E7E"/>
            </a:solidFill>
          </a:ln>
        </p:spPr>
        <p:txBody>
          <a:bodyPr wrap="square" lIns="0" tIns="43815" rIns="0" bIns="0" rtlCol="0" vert="horz">
            <a:spAutoFit/>
          </a:bodyPr>
          <a:lstStyle/>
          <a:p>
            <a:pPr marL="156210">
              <a:lnSpc>
                <a:spcPct val="100000"/>
              </a:lnSpc>
              <a:spcBef>
                <a:spcPts val="345"/>
              </a:spcBef>
            </a:pPr>
            <a:r>
              <a:rPr dirty="0" sz="900" spc="-10" b="1">
                <a:solidFill>
                  <a:srgbClr val="17375E"/>
                </a:solidFill>
                <a:latin typeface="Arial"/>
                <a:cs typeface="Arial"/>
              </a:rPr>
              <a:t>TROPICAL</a:t>
            </a:r>
            <a:endParaRPr sz="900">
              <a:latin typeface="Arial"/>
              <a:cs typeface="Arial"/>
            </a:endParaRPr>
          </a:p>
        </p:txBody>
      </p:sp>
      <p:sp>
        <p:nvSpPr>
          <p:cNvPr id="45" name="object 4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78054" rIns="0" bIns="0" rtlCol="0" vert="horz">
            <a:spAutoFit/>
          </a:bodyPr>
          <a:lstStyle/>
          <a:p>
            <a:pPr marL="45085">
              <a:lnSpc>
                <a:spcPct val="100000"/>
              </a:lnSpc>
              <a:spcBef>
                <a:spcPts val="185"/>
              </a:spcBef>
            </a:pPr>
            <a:fld id="{81D60167-4931-47E6-BA6A-407CBD079E47}" type="slidenum">
              <a:rPr dirty="0" spc="-25"/>
              <a:t>68</a:t>
            </a:fld>
          </a:p>
        </p:txBody>
      </p:sp>
      <p:sp>
        <p:nvSpPr>
          <p:cNvPr id="35" name="object 35" descr=""/>
          <p:cNvSpPr txBox="1"/>
          <p:nvPr/>
        </p:nvSpPr>
        <p:spPr>
          <a:xfrm>
            <a:off x="5219700" y="2146858"/>
            <a:ext cx="847090" cy="231140"/>
          </a:xfrm>
          <a:prstGeom prst="rect">
            <a:avLst/>
          </a:prstGeom>
          <a:solidFill>
            <a:srgbClr val="F7FFF7"/>
          </a:solidFill>
          <a:ln w="3175">
            <a:solidFill>
              <a:srgbClr val="7E7E7E"/>
            </a:solidFill>
          </a:ln>
        </p:spPr>
        <p:txBody>
          <a:bodyPr wrap="square" lIns="0" tIns="4318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40"/>
              </a:spcBef>
            </a:pPr>
            <a:r>
              <a:rPr dirty="0" sz="900" spc="-20" b="1">
                <a:solidFill>
                  <a:srgbClr val="17375E"/>
                </a:solidFill>
                <a:latin typeface="Arial"/>
                <a:cs typeface="Arial"/>
              </a:rPr>
              <a:t>ARID</a:t>
            </a:r>
            <a:endParaRPr sz="900">
              <a:latin typeface="Arial"/>
              <a:cs typeface="Arial"/>
            </a:endParaRPr>
          </a:p>
        </p:txBody>
      </p:sp>
      <p:sp>
        <p:nvSpPr>
          <p:cNvPr id="36" name="object 36" descr=""/>
          <p:cNvSpPr txBox="1"/>
          <p:nvPr/>
        </p:nvSpPr>
        <p:spPr>
          <a:xfrm>
            <a:off x="5196840" y="3572560"/>
            <a:ext cx="892810" cy="231140"/>
          </a:xfrm>
          <a:prstGeom prst="rect">
            <a:avLst/>
          </a:prstGeom>
          <a:solidFill>
            <a:srgbClr val="F7FFF7"/>
          </a:solidFill>
          <a:ln w="3175">
            <a:solidFill>
              <a:srgbClr val="7E7E7E"/>
            </a:solidFill>
          </a:ln>
        </p:spPr>
        <p:txBody>
          <a:bodyPr wrap="square" lIns="0" tIns="43180" rIns="0" bIns="0" rtlCol="0" vert="horz">
            <a:spAutoFit/>
          </a:bodyPr>
          <a:lstStyle/>
          <a:p>
            <a:pPr marL="95250">
              <a:lnSpc>
                <a:spcPct val="100000"/>
              </a:lnSpc>
              <a:spcBef>
                <a:spcPts val="340"/>
              </a:spcBef>
            </a:pPr>
            <a:r>
              <a:rPr dirty="0" sz="900" spc="-10" b="1">
                <a:solidFill>
                  <a:srgbClr val="17375E"/>
                </a:solidFill>
                <a:latin typeface="Arial"/>
                <a:cs typeface="Arial"/>
              </a:rPr>
              <a:t>TEMPERATE</a:t>
            </a:r>
            <a:endParaRPr sz="900">
              <a:latin typeface="Arial"/>
              <a:cs typeface="Arial"/>
            </a:endParaRPr>
          </a:p>
        </p:txBody>
      </p:sp>
      <p:sp>
        <p:nvSpPr>
          <p:cNvPr id="37" name="object 37" descr=""/>
          <p:cNvSpPr txBox="1"/>
          <p:nvPr/>
        </p:nvSpPr>
        <p:spPr>
          <a:xfrm>
            <a:off x="5196840" y="4767376"/>
            <a:ext cx="892810" cy="231140"/>
          </a:xfrm>
          <a:prstGeom prst="rect">
            <a:avLst/>
          </a:prstGeom>
          <a:solidFill>
            <a:srgbClr val="F7FFF7"/>
          </a:solidFill>
          <a:ln w="3175">
            <a:solidFill>
              <a:srgbClr val="7E7E7E"/>
            </a:solidFill>
          </a:ln>
        </p:spPr>
        <p:txBody>
          <a:bodyPr wrap="square" lIns="0" tIns="43815" rIns="0" bIns="0" rtlCol="0" vert="horz">
            <a:spAutoFit/>
          </a:bodyPr>
          <a:lstStyle/>
          <a:p>
            <a:pPr marL="285750">
              <a:lnSpc>
                <a:spcPct val="100000"/>
              </a:lnSpc>
              <a:spcBef>
                <a:spcPts val="345"/>
              </a:spcBef>
            </a:pPr>
            <a:r>
              <a:rPr dirty="0" sz="900" spc="-20" b="1">
                <a:solidFill>
                  <a:srgbClr val="17375E"/>
                </a:solidFill>
                <a:latin typeface="Arial"/>
                <a:cs typeface="Arial"/>
              </a:rPr>
              <a:t>COLD</a:t>
            </a:r>
            <a:endParaRPr sz="900">
              <a:latin typeface="Arial"/>
              <a:cs typeface="Arial"/>
            </a:endParaRPr>
          </a:p>
        </p:txBody>
      </p:sp>
      <p:sp>
        <p:nvSpPr>
          <p:cNvPr id="38" name="object 38" descr=""/>
          <p:cNvSpPr txBox="1"/>
          <p:nvPr/>
        </p:nvSpPr>
        <p:spPr>
          <a:xfrm>
            <a:off x="5196840" y="5198922"/>
            <a:ext cx="892810" cy="231140"/>
          </a:xfrm>
          <a:prstGeom prst="rect">
            <a:avLst/>
          </a:prstGeom>
          <a:solidFill>
            <a:srgbClr val="F7FFF7"/>
          </a:solidFill>
          <a:ln w="3175">
            <a:solidFill>
              <a:srgbClr val="7E7E7E"/>
            </a:solidFill>
          </a:ln>
        </p:spPr>
        <p:txBody>
          <a:bodyPr wrap="square" lIns="0" tIns="43815" rIns="0" bIns="0" rtlCol="0" vert="horz">
            <a:spAutoFit/>
          </a:bodyPr>
          <a:lstStyle/>
          <a:p>
            <a:pPr marL="206375">
              <a:lnSpc>
                <a:spcPct val="100000"/>
              </a:lnSpc>
              <a:spcBef>
                <a:spcPts val="345"/>
              </a:spcBef>
            </a:pPr>
            <a:r>
              <a:rPr dirty="0" sz="900" spc="-10" b="1">
                <a:solidFill>
                  <a:srgbClr val="17375E"/>
                </a:solidFill>
                <a:latin typeface="Arial"/>
                <a:cs typeface="Arial"/>
              </a:rPr>
              <a:t>TUNDRA</a:t>
            </a:r>
            <a:endParaRPr sz="900">
              <a:latin typeface="Arial"/>
              <a:cs typeface="Arial"/>
            </a:endParaRPr>
          </a:p>
        </p:txBody>
      </p:sp>
      <p:sp>
        <p:nvSpPr>
          <p:cNvPr id="39" name="object 39" descr=""/>
          <p:cNvSpPr txBox="1"/>
          <p:nvPr/>
        </p:nvSpPr>
        <p:spPr>
          <a:xfrm>
            <a:off x="7812785" y="2350566"/>
            <a:ext cx="1044575" cy="231140"/>
          </a:xfrm>
          <a:prstGeom prst="rect">
            <a:avLst/>
          </a:prstGeom>
          <a:solidFill>
            <a:srgbClr val="F7FFF7"/>
          </a:solidFill>
          <a:ln w="3175">
            <a:solidFill>
              <a:srgbClr val="7E7E7E"/>
            </a:solidFill>
          </a:ln>
        </p:spPr>
        <p:txBody>
          <a:bodyPr wrap="square" lIns="0" tIns="43180" rIns="0" bIns="0" rtlCol="0" vert="horz">
            <a:spAutoFit/>
          </a:bodyPr>
          <a:lstStyle/>
          <a:p>
            <a:pPr marL="141605">
              <a:lnSpc>
                <a:spcPct val="100000"/>
              </a:lnSpc>
              <a:spcBef>
                <a:spcPts val="340"/>
              </a:spcBef>
            </a:pPr>
            <a:r>
              <a:rPr dirty="0" sz="900" b="1">
                <a:solidFill>
                  <a:srgbClr val="17375E"/>
                </a:solidFill>
                <a:latin typeface="Arial"/>
                <a:cs typeface="Arial"/>
              </a:rPr>
              <a:t>ARID</a:t>
            </a:r>
            <a:r>
              <a:rPr dirty="0" sz="900" spc="-4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 spc="-10" b="1">
                <a:solidFill>
                  <a:srgbClr val="17375E"/>
                </a:solidFill>
                <a:latin typeface="Arial"/>
                <a:cs typeface="Arial"/>
              </a:rPr>
              <a:t>STEPPE</a:t>
            </a:r>
            <a:endParaRPr sz="900">
              <a:latin typeface="Arial"/>
              <a:cs typeface="Arial"/>
            </a:endParaRPr>
          </a:p>
        </p:txBody>
      </p:sp>
      <p:sp>
        <p:nvSpPr>
          <p:cNvPr id="40" name="object 40" descr=""/>
          <p:cNvSpPr txBox="1"/>
          <p:nvPr/>
        </p:nvSpPr>
        <p:spPr>
          <a:xfrm>
            <a:off x="7812785" y="2761221"/>
            <a:ext cx="1044575" cy="369570"/>
          </a:xfrm>
          <a:prstGeom prst="rect">
            <a:avLst/>
          </a:prstGeom>
          <a:solidFill>
            <a:srgbClr val="F7FFF7"/>
          </a:solidFill>
          <a:ln w="3175">
            <a:solidFill>
              <a:srgbClr val="7E7E7E"/>
            </a:solidFill>
          </a:ln>
        </p:spPr>
        <p:txBody>
          <a:bodyPr wrap="square" lIns="0" tIns="43180" rIns="0" bIns="0" rtlCol="0" vert="horz">
            <a:spAutoFit/>
          </a:bodyPr>
          <a:lstStyle/>
          <a:p>
            <a:pPr marL="142875" marR="132080" indent="27305">
              <a:lnSpc>
                <a:spcPct val="100000"/>
              </a:lnSpc>
              <a:spcBef>
                <a:spcPts val="340"/>
              </a:spcBef>
            </a:pPr>
            <a:r>
              <a:rPr dirty="0" sz="900" spc="-10" b="1">
                <a:solidFill>
                  <a:srgbClr val="17375E"/>
                </a:solidFill>
                <a:latin typeface="Arial"/>
                <a:cs typeface="Arial"/>
              </a:rPr>
              <a:t>TEMPERATE </a:t>
            </a:r>
            <a:r>
              <a:rPr dirty="0" sz="900" b="1">
                <a:solidFill>
                  <a:srgbClr val="17375E"/>
                </a:solidFill>
                <a:latin typeface="Arial"/>
                <a:cs typeface="Arial"/>
              </a:rPr>
              <a:t>WINTER</a:t>
            </a:r>
            <a:r>
              <a:rPr dirty="0" sz="900" spc="-55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 spc="-20" b="1">
                <a:solidFill>
                  <a:srgbClr val="17375E"/>
                </a:solidFill>
                <a:latin typeface="Arial"/>
                <a:cs typeface="Arial"/>
              </a:rPr>
              <a:t>RAIN</a:t>
            </a:r>
            <a:endParaRPr sz="900">
              <a:latin typeface="Arial"/>
              <a:cs typeface="Arial"/>
            </a:endParaRPr>
          </a:p>
        </p:txBody>
      </p:sp>
      <p:sp>
        <p:nvSpPr>
          <p:cNvPr id="41" name="object 41" descr=""/>
          <p:cNvSpPr txBox="1"/>
          <p:nvPr/>
        </p:nvSpPr>
        <p:spPr>
          <a:xfrm>
            <a:off x="7812785" y="3414001"/>
            <a:ext cx="1044575" cy="369570"/>
          </a:xfrm>
          <a:prstGeom prst="rect">
            <a:avLst/>
          </a:prstGeom>
          <a:solidFill>
            <a:srgbClr val="F7FFF7"/>
          </a:solidFill>
          <a:ln w="3175">
            <a:solidFill>
              <a:srgbClr val="7E7E7E"/>
            </a:solidFill>
          </a:ln>
        </p:spPr>
        <p:txBody>
          <a:bodyPr wrap="square" lIns="0" tIns="43815" rIns="0" bIns="0" rtlCol="0" vert="horz">
            <a:spAutoFit/>
          </a:bodyPr>
          <a:lstStyle/>
          <a:p>
            <a:pPr marL="114300" marR="104775" indent="55880">
              <a:lnSpc>
                <a:spcPct val="100000"/>
              </a:lnSpc>
              <a:spcBef>
                <a:spcPts val="345"/>
              </a:spcBef>
            </a:pPr>
            <a:r>
              <a:rPr dirty="0" sz="900" spc="-10" b="1">
                <a:solidFill>
                  <a:srgbClr val="17375E"/>
                </a:solidFill>
                <a:latin typeface="Arial"/>
                <a:cs typeface="Arial"/>
              </a:rPr>
              <a:t>TEMPERATE </a:t>
            </a:r>
            <a:r>
              <a:rPr dirty="0" sz="900" b="1">
                <a:solidFill>
                  <a:srgbClr val="17375E"/>
                </a:solidFill>
                <a:latin typeface="Arial"/>
                <a:cs typeface="Arial"/>
              </a:rPr>
              <a:t>SUMMER</a:t>
            </a:r>
            <a:r>
              <a:rPr dirty="0" sz="900" spc="-25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 spc="-20" b="1">
                <a:solidFill>
                  <a:srgbClr val="17375E"/>
                </a:solidFill>
                <a:latin typeface="Arial"/>
                <a:cs typeface="Arial"/>
              </a:rPr>
              <a:t>RAIN</a:t>
            </a:r>
            <a:endParaRPr sz="900">
              <a:latin typeface="Arial"/>
              <a:cs typeface="Arial"/>
            </a:endParaRPr>
          </a:p>
        </p:txBody>
      </p:sp>
      <p:sp>
        <p:nvSpPr>
          <p:cNvPr id="42" name="object 42" descr=""/>
          <p:cNvSpPr txBox="1"/>
          <p:nvPr/>
        </p:nvSpPr>
        <p:spPr>
          <a:xfrm>
            <a:off x="7812785" y="4649508"/>
            <a:ext cx="1044575" cy="508000"/>
          </a:xfrm>
          <a:prstGeom prst="rect">
            <a:avLst/>
          </a:prstGeom>
          <a:solidFill>
            <a:srgbClr val="F7FFF7"/>
          </a:solidFill>
          <a:ln w="3175">
            <a:solidFill>
              <a:srgbClr val="7E7E7E"/>
            </a:solidFill>
          </a:ln>
        </p:spPr>
        <p:txBody>
          <a:bodyPr wrap="square" lIns="0" tIns="43815" rIns="0" bIns="0" rtlCol="0" vert="horz">
            <a:spAutoFit/>
          </a:bodyPr>
          <a:lstStyle/>
          <a:p>
            <a:pPr algn="ctr" marL="170815" marR="161290">
              <a:lnSpc>
                <a:spcPct val="100000"/>
              </a:lnSpc>
              <a:spcBef>
                <a:spcPts val="345"/>
              </a:spcBef>
            </a:pPr>
            <a:r>
              <a:rPr dirty="0" sz="900" spc="-10" b="1">
                <a:solidFill>
                  <a:srgbClr val="17375E"/>
                </a:solidFill>
                <a:latin typeface="Arial"/>
                <a:cs typeface="Arial"/>
              </a:rPr>
              <a:t>TEMPERATE </a:t>
            </a:r>
            <a:r>
              <a:rPr dirty="0" sz="900" b="1">
                <a:solidFill>
                  <a:srgbClr val="17375E"/>
                </a:solidFill>
                <a:latin typeface="Arial"/>
                <a:cs typeface="Arial"/>
              </a:rPr>
              <a:t>ALL</a:t>
            </a:r>
            <a:r>
              <a:rPr dirty="0" sz="900" spc="-20" b="1">
                <a:solidFill>
                  <a:srgbClr val="17375E"/>
                </a:solidFill>
                <a:latin typeface="Arial"/>
                <a:cs typeface="Arial"/>
              </a:rPr>
              <a:t> YEAR RAIN</a:t>
            </a:r>
            <a:endParaRPr sz="900">
              <a:latin typeface="Arial"/>
              <a:cs typeface="Arial"/>
            </a:endParaRPr>
          </a:p>
        </p:txBody>
      </p:sp>
      <p:sp>
        <p:nvSpPr>
          <p:cNvPr id="43" name="object 43" descr=""/>
          <p:cNvSpPr txBox="1"/>
          <p:nvPr/>
        </p:nvSpPr>
        <p:spPr>
          <a:xfrm>
            <a:off x="7812785" y="1939848"/>
            <a:ext cx="1044575" cy="231140"/>
          </a:xfrm>
          <a:prstGeom prst="rect">
            <a:avLst/>
          </a:prstGeom>
          <a:solidFill>
            <a:srgbClr val="F7FFF7"/>
          </a:solidFill>
          <a:ln w="3175">
            <a:solidFill>
              <a:srgbClr val="7E7E7E"/>
            </a:solidFill>
          </a:ln>
        </p:spPr>
        <p:txBody>
          <a:bodyPr wrap="square" lIns="0" tIns="43180" rIns="0" bIns="0" rtlCol="0" vert="horz">
            <a:spAutoFit/>
          </a:bodyPr>
          <a:lstStyle/>
          <a:p>
            <a:pPr marL="135255">
              <a:lnSpc>
                <a:spcPct val="100000"/>
              </a:lnSpc>
              <a:spcBef>
                <a:spcPts val="340"/>
              </a:spcBef>
            </a:pPr>
            <a:r>
              <a:rPr dirty="0" sz="900" b="1">
                <a:solidFill>
                  <a:srgbClr val="17375E"/>
                </a:solidFill>
                <a:latin typeface="Arial"/>
                <a:cs typeface="Arial"/>
              </a:rPr>
              <a:t>ARID</a:t>
            </a:r>
            <a:r>
              <a:rPr dirty="0" sz="900" spc="-4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 spc="-10" b="1">
                <a:solidFill>
                  <a:srgbClr val="17375E"/>
                </a:solidFill>
                <a:latin typeface="Arial"/>
                <a:cs typeface="Arial"/>
              </a:rPr>
              <a:t>DESERT</a:t>
            </a:r>
            <a:endParaRPr sz="900">
              <a:latin typeface="Arial"/>
              <a:cs typeface="Arial"/>
            </a:endParaRPr>
          </a:p>
        </p:txBody>
      </p:sp>
      <p:sp>
        <p:nvSpPr>
          <p:cNvPr id="44" name="object 44" descr=""/>
          <p:cNvSpPr txBox="1"/>
          <p:nvPr/>
        </p:nvSpPr>
        <p:spPr>
          <a:xfrm>
            <a:off x="3633978" y="623696"/>
            <a:ext cx="1875789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0" b="1">
                <a:solidFill>
                  <a:srgbClr val="17375E"/>
                </a:solidFill>
                <a:latin typeface="Arial"/>
                <a:cs typeface="Arial"/>
              </a:rPr>
              <a:t>CLIMATE</a:t>
            </a:r>
            <a:r>
              <a:rPr dirty="0" sz="1800" spc="-9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800" spc="-10" b="1">
                <a:solidFill>
                  <a:srgbClr val="17375E"/>
                </a:solidFill>
                <a:latin typeface="Arial"/>
                <a:cs typeface="Arial"/>
              </a:rPr>
              <a:t>ZONES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9144000" cy="847725"/>
            <a:chOff x="0" y="0"/>
            <a:chExt cx="9144000" cy="84772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847674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380" y="109728"/>
              <a:ext cx="8413242" cy="454913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487781" y="158623"/>
            <a:ext cx="816864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REFINEMENT</a:t>
            </a:r>
            <a:r>
              <a:rPr dirty="0" sz="16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STRATEGIC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 GROUNDWATER</a:t>
            </a:r>
            <a:r>
              <a:rPr dirty="0" sz="1600" spc="-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SOURCE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AREAS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SOUTH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AFRICA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6" name="object 6" descr=""/>
          <p:cNvGrpSpPr/>
          <p:nvPr/>
        </p:nvGrpSpPr>
        <p:grpSpPr>
          <a:xfrm>
            <a:off x="137706" y="823086"/>
            <a:ext cx="8886825" cy="5349240"/>
            <a:chOff x="137706" y="823086"/>
            <a:chExt cx="8886825" cy="5349240"/>
          </a:xfrm>
        </p:grpSpPr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62120" y="1202181"/>
              <a:ext cx="5262372" cy="149555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7231" y="3279368"/>
              <a:ext cx="4834890" cy="2417432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142468" y="3274606"/>
              <a:ext cx="4844415" cy="2426970"/>
            </a:xfrm>
            <a:custGeom>
              <a:avLst/>
              <a:gdLst/>
              <a:ahLst/>
              <a:cxnLst/>
              <a:rect l="l" t="t" r="r" b="b"/>
              <a:pathLst>
                <a:path w="4844415" h="2426970">
                  <a:moveTo>
                    <a:pt x="0" y="2426969"/>
                  </a:moveTo>
                  <a:lnTo>
                    <a:pt x="4844415" y="2426969"/>
                  </a:lnTo>
                  <a:lnTo>
                    <a:pt x="4844415" y="0"/>
                  </a:lnTo>
                  <a:lnTo>
                    <a:pt x="0" y="0"/>
                  </a:lnTo>
                  <a:lnTo>
                    <a:pt x="0" y="2426969"/>
                  </a:lnTo>
                  <a:close/>
                </a:path>
              </a:pathLst>
            </a:custGeom>
            <a:ln w="9525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44415" y="3836174"/>
              <a:ext cx="4652391" cy="2326132"/>
            </a:xfrm>
            <a:prstGeom prst="rect">
              <a:avLst/>
            </a:prstGeom>
          </p:spPr>
        </p:pic>
        <p:sp>
          <p:nvSpPr>
            <p:cNvPr id="11" name="object 11" descr=""/>
            <p:cNvSpPr/>
            <p:nvPr/>
          </p:nvSpPr>
          <p:spPr>
            <a:xfrm>
              <a:off x="4339589" y="3831412"/>
              <a:ext cx="4662170" cy="2336165"/>
            </a:xfrm>
            <a:custGeom>
              <a:avLst/>
              <a:gdLst/>
              <a:ahLst/>
              <a:cxnLst/>
              <a:rect l="l" t="t" r="r" b="b"/>
              <a:pathLst>
                <a:path w="4662170" h="2336165">
                  <a:moveTo>
                    <a:pt x="0" y="2335656"/>
                  </a:moveTo>
                  <a:lnTo>
                    <a:pt x="4661916" y="2335656"/>
                  </a:lnTo>
                  <a:lnTo>
                    <a:pt x="4661916" y="0"/>
                  </a:lnTo>
                  <a:lnTo>
                    <a:pt x="0" y="0"/>
                  </a:lnTo>
                  <a:lnTo>
                    <a:pt x="0" y="2335656"/>
                  </a:lnTo>
                  <a:close/>
                </a:path>
              </a:pathLst>
            </a:custGeom>
            <a:ln w="9525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7231" y="823086"/>
              <a:ext cx="3614928" cy="2417444"/>
            </a:xfrm>
            <a:prstGeom prst="rect">
              <a:avLst/>
            </a:prstGeom>
          </p:spPr>
        </p:pic>
      </p:grpSp>
      <p:sp>
        <p:nvSpPr>
          <p:cNvPr id="13" name="object 1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78054" rIns="0" bIns="0" rtlCol="0" vert="horz">
            <a:spAutoFit/>
          </a:bodyPr>
          <a:lstStyle/>
          <a:p>
            <a:pPr marL="45085">
              <a:lnSpc>
                <a:spcPct val="100000"/>
              </a:lnSpc>
              <a:spcBef>
                <a:spcPts val="185"/>
              </a:spcBef>
            </a:pPr>
            <a:fld id="{81D60167-4931-47E6-BA6A-407CBD079E47}" type="slidenum">
              <a:rPr dirty="0" spc="-25"/>
              <a:t>68</a:t>
            </a:fld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9144000" cy="847725"/>
            <a:chOff x="0" y="0"/>
            <a:chExt cx="9144000" cy="84772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847674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380" y="109728"/>
              <a:ext cx="8413242" cy="454913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87781" y="158623"/>
            <a:ext cx="8168640" cy="26924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>
                <a:solidFill>
                  <a:srgbClr val="FFFFFF"/>
                </a:solidFill>
              </a:rPr>
              <a:t>REFINEMENT</a:t>
            </a:r>
            <a:r>
              <a:rPr dirty="0" sz="1600" spc="-70">
                <a:solidFill>
                  <a:srgbClr val="FFFFFF"/>
                </a:solidFill>
              </a:rPr>
              <a:t> </a:t>
            </a:r>
            <a:r>
              <a:rPr dirty="0" sz="1600">
                <a:solidFill>
                  <a:srgbClr val="FFFFFF"/>
                </a:solidFill>
              </a:rPr>
              <a:t>OF</a:t>
            </a:r>
            <a:r>
              <a:rPr dirty="0" sz="1600" spc="-50">
                <a:solidFill>
                  <a:srgbClr val="FFFFFF"/>
                </a:solidFill>
              </a:rPr>
              <a:t> </a:t>
            </a:r>
            <a:r>
              <a:rPr dirty="0" sz="1600" spc="-10">
                <a:solidFill>
                  <a:srgbClr val="FFFFFF"/>
                </a:solidFill>
              </a:rPr>
              <a:t>STRATEGIC</a:t>
            </a:r>
            <a:r>
              <a:rPr dirty="0" sz="1600" spc="-20">
                <a:solidFill>
                  <a:srgbClr val="FFFFFF"/>
                </a:solidFill>
              </a:rPr>
              <a:t> GROUNDWATER</a:t>
            </a:r>
            <a:r>
              <a:rPr dirty="0" sz="1600" spc="-15">
                <a:solidFill>
                  <a:srgbClr val="FFFFFF"/>
                </a:solidFill>
              </a:rPr>
              <a:t> </a:t>
            </a:r>
            <a:r>
              <a:rPr dirty="0" sz="1600">
                <a:solidFill>
                  <a:srgbClr val="FFFFFF"/>
                </a:solidFill>
              </a:rPr>
              <a:t>SOURCE</a:t>
            </a:r>
            <a:r>
              <a:rPr dirty="0" sz="1600" spc="-110">
                <a:solidFill>
                  <a:srgbClr val="FFFFFF"/>
                </a:solidFill>
              </a:rPr>
              <a:t> </a:t>
            </a:r>
            <a:r>
              <a:rPr dirty="0" sz="1600">
                <a:solidFill>
                  <a:srgbClr val="FFFFFF"/>
                </a:solidFill>
              </a:rPr>
              <a:t>AREAS</a:t>
            </a:r>
            <a:r>
              <a:rPr dirty="0" sz="1600" spc="-10">
                <a:solidFill>
                  <a:srgbClr val="FFFFFF"/>
                </a:solidFill>
              </a:rPr>
              <a:t> </a:t>
            </a:r>
            <a:r>
              <a:rPr dirty="0" sz="1600">
                <a:solidFill>
                  <a:srgbClr val="FFFFFF"/>
                </a:solidFill>
              </a:rPr>
              <a:t>OF</a:t>
            </a:r>
            <a:r>
              <a:rPr dirty="0" sz="1600" spc="-50">
                <a:solidFill>
                  <a:srgbClr val="FFFFFF"/>
                </a:solidFill>
              </a:rPr>
              <a:t> </a:t>
            </a:r>
            <a:r>
              <a:rPr dirty="0" sz="1600">
                <a:solidFill>
                  <a:srgbClr val="FFFFFF"/>
                </a:solidFill>
              </a:rPr>
              <a:t>SOUTH</a:t>
            </a:r>
            <a:r>
              <a:rPr dirty="0" sz="1600" spc="-110">
                <a:solidFill>
                  <a:srgbClr val="FFFFFF"/>
                </a:solidFill>
              </a:rPr>
              <a:t> </a:t>
            </a:r>
            <a:r>
              <a:rPr dirty="0" sz="1600" spc="-10">
                <a:solidFill>
                  <a:srgbClr val="FFFFFF"/>
                </a:solidFill>
              </a:rPr>
              <a:t>AFRICA</a:t>
            </a:r>
            <a:endParaRPr sz="1600"/>
          </a:p>
        </p:txBody>
      </p:sp>
      <p:grpSp>
        <p:nvGrpSpPr>
          <p:cNvPr id="6" name="object 6" descr=""/>
          <p:cNvGrpSpPr/>
          <p:nvPr/>
        </p:nvGrpSpPr>
        <p:grpSpPr>
          <a:xfrm>
            <a:off x="1321308" y="4041647"/>
            <a:ext cx="6127750" cy="1843405"/>
            <a:chOff x="1321308" y="4041647"/>
            <a:chExt cx="6127750" cy="1843405"/>
          </a:xfrm>
        </p:grpSpPr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33315" y="4127004"/>
              <a:ext cx="1405889" cy="1664970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40736" y="4041647"/>
              <a:ext cx="1524762" cy="1791462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90260" y="4050791"/>
              <a:ext cx="1558289" cy="1834133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21308" y="4050791"/>
              <a:ext cx="1526286" cy="1817370"/>
            </a:xfrm>
            <a:prstGeom prst="rect">
              <a:avLst/>
            </a:prstGeom>
          </p:spPr>
        </p:pic>
      </p:grpSp>
      <p:sp>
        <p:nvSpPr>
          <p:cNvPr id="11" name="object 11" descr=""/>
          <p:cNvSpPr txBox="1"/>
          <p:nvPr/>
        </p:nvSpPr>
        <p:spPr>
          <a:xfrm>
            <a:off x="1810892" y="3813429"/>
            <a:ext cx="60325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74930" marR="5080" indent="-62865">
              <a:lnSpc>
                <a:spcPct val="100000"/>
              </a:lnSpc>
              <a:spcBef>
                <a:spcPts val="100"/>
              </a:spcBef>
            </a:pPr>
            <a:r>
              <a:rPr dirty="0" sz="900" spc="-10" b="1">
                <a:solidFill>
                  <a:srgbClr val="17375E"/>
                </a:solidFill>
                <a:latin typeface="Arial"/>
                <a:cs typeface="Arial"/>
              </a:rPr>
              <a:t>GEOLOGY </a:t>
            </a:r>
            <a:r>
              <a:rPr dirty="0" sz="900" spc="-10" b="1">
                <a:solidFill>
                  <a:srgbClr val="FF0000"/>
                </a:solidFill>
                <a:latin typeface="Arial"/>
                <a:cs typeface="Arial"/>
              </a:rPr>
              <a:t>(1:250K)</a:t>
            </a:r>
            <a:endParaRPr sz="900">
              <a:latin typeface="Arial"/>
              <a:cs typeface="Arial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3177667" y="3813429"/>
            <a:ext cx="90805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27329" marR="5080" indent="-215265">
              <a:lnSpc>
                <a:spcPct val="100000"/>
              </a:lnSpc>
              <a:spcBef>
                <a:spcPts val="100"/>
              </a:spcBef>
            </a:pPr>
            <a:r>
              <a:rPr dirty="0" sz="900" b="1">
                <a:solidFill>
                  <a:srgbClr val="17375E"/>
                </a:solidFill>
                <a:latin typeface="Arial"/>
                <a:cs typeface="Arial"/>
              </a:rPr>
              <a:t>AQUIFER</a:t>
            </a:r>
            <a:r>
              <a:rPr dirty="0" sz="900" spc="-4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 spc="-10" b="1">
                <a:solidFill>
                  <a:srgbClr val="17375E"/>
                </a:solidFill>
                <a:latin typeface="Arial"/>
                <a:cs typeface="Arial"/>
              </a:rPr>
              <a:t>YIELD </a:t>
            </a:r>
            <a:r>
              <a:rPr dirty="0" sz="900" spc="-10" b="1">
                <a:solidFill>
                  <a:srgbClr val="FF0000"/>
                </a:solidFill>
                <a:latin typeface="Arial"/>
                <a:cs typeface="Arial"/>
              </a:rPr>
              <a:t>(1:250K)</a:t>
            </a:r>
            <a:endParaRPr sz="900">
              <a:latin typeface="Arial"/>
              <a:cs typeface="Arial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4742815" y="3822572"/>
            <a:ext cx="86931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09550" marR="5080" indent="-196850">
              <a:lnSpc>
                <a:spcPct val="100000"/>
              </a:lnSpc>
              <a:spcBef>
                <a:spcPts val="100"/>
              </a:spcBef>
            </a:pPr>
            <a:r>
              <a:rPr dirty="0" sz="900" b="1">
                <a:solidFill>
                  <a:srgbClr val="17375E"/>
                </a:solidFill>
                <a:latin typeface="Arial"/>
                <a:cs typeface="Arial"/>
              </a:rPr>
              <a:t>AQUIFER</a:t>
            </a:r>
            <a:r>
              <a:rPr dirty="0" sz="900" spc="-4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 spc="-20" b="1">
                <a:solidFill>
                  <a:srgbClr val="17375E"/>
                </a:solidFill>
                <a:latin typeface="Arial"/>
                <a:cs typeface="Arial"/>
              </a:rPr>
              <a:t>TYPE </a:t>
            </a:r>
            <a:r>
              <a:rPr dirty="0" sz="900" spc="-10" b="1">
                <a:solidFill>
                  <a:srgbClr val="FF0000"/>
                </a:solidFill>
                <a:latin typeface="Arial"/>
                <a:cs typeface="Arial"/>
              </a:rPr>
              <a:t>(1:250K)</a:t>
            </a:r>
            <a:endParaRPr sz="900">
              <a:latin typeface="Arial"/>
              <a:cs typeface="Arial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6259448" y="3813429"/>
            <a:ext cx="956944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51460" marR="5080" indent="-239395">
              <a:lnSpc>
                <a:spcPct val="100000"/>
              </a:lnSpc>
              <a:spcBef>
                <a:spcPts val="100"/>
              </a:spcBef>
            </a:pPr>
            <a:r>
              <a:rPr dirty="0" sz="900" b="1">
                <a:solidFill>
                  <a:srgbClr val="17375E"/>
                </a:solidFill>
                <a:latin typeface="Arial"/>
                <a:cs typeface="Arial"/>
              </a:rPr>
              <a:t>AQUIFER</a:t>
            </a:r>
            <a:r>
              <a:rPr dirty="0" sz="900" spc="-4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900" spc="-10" b="1">
                <a:solidFill>
                  <a:srgbClr val="17375E"/>
                </a:solidFill>
                <a:latin typeface="Arial"/>
                <a:cs typeface="Arial"/>
              </a:rPr>
              <a:t>CLASS </a:t>
            </a:r>
            <a:r>
              <a:rPr dirty="0" sz="900" spc="-10" b="1">
                <a:solidFill>
                  <a:srgbClr val="FF0000"/>
                </a:solidFill>
                <a:latin typeface="Arial"/>
                <a:cs typeface="Arial"/>
              </a:rPr>
              <a:t>(1:250K)</a:t>
            </a:r>
            <a:endParaRPr sz="900">
              <a:latin typeface="Arial"/>
              <a:cs typeface="Arial"/>
            </a:endParaRPr>
          </a:p>
        </p:txBody>
      </p:sp>
      <p:pic>
        <p:nvPicPr>
          <p:cNvPr id="15" name="object 15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229861" y="745236"/>
            <a:ext cx="4669790" cy="1877060"/>
          </a:xfrm>
          <a:prstGeom prst="rect">
            <a:avLst/>
          </a:prstGeom>
        </p:spPr>
      </p:pic>
      <p:graphicFrame>
        <p:nvGraphicFramePr>
          <p:cNvPr id="16" name="object 16" descr=""/>
          <p:cNvGraphicFramePr>
            <a:graphicFrameLocks noGrp="1"/>
          </p:cNvGraphicFramePr>
          <p:nvPr/>
        </p:nvGraphicFramePr>
        <p:xfrm>
          <a:off x="838900" y="1171427"/>
          <a:ext cx="2860040" cy="22898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93420"/>
                <a:gridCol w="693420"/>
                <a:gridCol w="693420"/>
                <a:gridCol w="693419"/>
              </a:tblGrid>
              <a:tr h="3117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algn="ctr" marR="3810">
                        <a:lnSpc>
                          <a:spcPct val="100000"/>
                        </a:lnSpc>
                      </a:pPr>
                      <a:r>
                        <a:rPr dirty="0" sz="600" spc="-10" b="1">
                          <a:solidFill>
                            <a:srgbClr val="00AF50"/>
                          </a:solidFill>
                          <a:latin typeface="Arial"/>
                          <a:cs typeface="Arial"/>
                        </a:rPr>
                        <a:t>Recharge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20955">
                    <a:lnL w="1270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585858"/>
                      </a:solidFill>
                      <a:prstDash val="solid"/>
                    </a:lnR>
                    <a:lnT w="12700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585858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600" spc="-10" b="1">
                          <a:solidFill>
                            <a:srgbClr val="00AF50"/>
                          </a:solidFill>
                          <a:latin typeface="Arial"/>
                          <a:cs typeface="Arial"/>
                        </a:rPr>
                        <a:t>Baseflow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20955">
                    <a:lnL w="1270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585858"/>
                      </a:solidFill>
                      <a:prstDash val="solid"/>
                    </a:lnR>
                    <a:lnT w="12700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585858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algn="ctr" marR="11430">
                        <a:lnSpc>
                          <a:spcPct val="100000"/>
                        </a:lnSpc>
                      </a:pPr>
                      <a:r>
                        <a:rPr dirty="0" sz="600" b="1">
                          <a:latin typeface="Arial"/>
                          <a:cs typeface="Arial"/>
                        </a:rPr>
                        <a:t>Potential</a:t>
                      </a:r>
                      <a:r>
                        <a:rPr dirty="0" sz="600" spc="-2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-10" b="1">
                          <a:latin typeface="Arial"/>
                          <a:cs typeface="Arial"/>
                        </a:rPr>
                        <a:t>Yield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20955">
                    <a:lnL w="1270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585858"/>
                      </a:solidFill>
                      <a:prstDash val="solid"/>
                    </a:lnR>
                    <a:lnT w="12700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585858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algn="ctr" marR="2540">
                        <a:lnSpc>
                          <a:spcPct val="100000"/>
                        </a:lnSpc>
                      </a:pPr>
                      <a:r>
                        <a:rPr dirty="0" sz="600" b="1">
                          <a:latin typeface="Arial"/>
                          <a:cs typeface="Arial"/>
                        </a:rPr>
                        <a:t>Storage </a:t>
                      </a:r>
                      <a:r>
                        <a:rPr dirty="0" sz="600" spc="-10" b="1">
                          <a:latin typeface="Arial"/>
                          <a:cs typeface="Arial"/>
                        </a:rPr>
                        <a:t>Capacity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20955">
                    <a:lnL w="1270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585858"/>
                      </a:solidFill>
                      <a:prstDash val="solid"/>
                    </a:lnR>
                    <a:lnT w="12700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585858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109855">
                <a:tc>
                  <a:txBody>
                    <a:bodyPr/>
                    <a:lstStyle/>
                    <a:p>
                      <a:pPr algn="ctr">
                        <a:lnSpc>
                          <a:spcPts val="685"/>
                        </a:lnSpc>
                        <a:spcBef>
                          <a:spcPts val="85"/>
                        </a:spcBef>
                      </a:pPr>
                      <a:r>
                        <a:rPr dirty="0" sz="600" spc="-20" b="1">
                          <a:latin typeface="Arial"/>
                          <a:cs typeface="Arial"/>
                        </a:rPr>
                        <a:t>mm/a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10795">
                    <a:lnL w="1270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585858"/>
                      </a:solidFill>
                      <a:prstDash val="solid"/>
                    </a:lnR>
                    <a:lnT w="12700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85"/>
                        </a:lnSpc>
                        <a:spcBef>
                          <a:spcPts val="85"/>
                        </a:spcBef>
                      </a:pPr>
                      <a:r>
                        <a:rPr dirty="0" sz="600" spc="-20" b="1">
                          <a:latin typeface="Arial"/>
                          <a:cs typeface="Arial"/>
                        </a:rPr>
                        <a:t>mm/a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10795">
                    <a:lnL w="1270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585858"/>
                      </a:solidFill>
                      <a:prstDash val="solid"/>
                    </a:lnR>
                    <a:lnT w="12700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85"/>
                        </a:lnSpc>
                        <a:spcBef>
                          <a:spcPts val="85"/>
                        </a:spcBef>
                      </a:pPr>
                      <a:r>
                        <a:rPr dirty="0" sz="600" spc="-10" b="1">
                          <a:latin typeface="Arial"/>
                          <a:cs typeface="Arial"/>
                        </a:rPr>
                        <a:t>Mm3/a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10795">
                    <a:lnL w="1270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585858"/>
                      </a:solidFill>
                      <a:prstDash val="solid"/>
                    </a:lnR>
                    <a:lnT w="12700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175">
                        <a:lnSpc>
                          <a:spcPts val="685"/>
                        </a:lnSpc>
                        <a:spcBef>
                          <a:spcPts val="85"/>
                        </a:spcBef>
                      </a:pPr>
                      <a:r>
                        <a:rPr dirty="0" sz="600" spc="-25" b="1">
                          <a:latin typeface="Arial"/>
                          <a:cs typeface="Arial"/>
                        </a:rPr>
                        <a:t>Mm3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10795">
                    <a:lnL w="1270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585858"/>
                      </a:solidFill>
                      <a:prstDash val="solid"/>
                    </a:lnR>
                    <a:lnT w="12700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</a:tr>
              <a:tr h="109855">
                <a:tc>
                  <a:txBody>
                    <a:bodyPr/>
                    <a:lstStyle/>
                    <a:p>
                      <a:pPr algn="ctr" marL="19050">
                        <a:lnSpc>
                          <a:spcPts val="675"/>
                        </a:lnSpc>
                        <a:spcBef>
                          <a:spcPts val="90"/>
                        </a:spcBef>
                      </a:pPr>
                      <a:r>
                        <a:rPr dirty="0" sz="600" spc="-25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&lt;30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11430">
                    <a:lnL w="1270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585858"/>
                      </a:solidFill>
                      <a:prstDash val="solid"/>
                    </a:lnR>
                    <a:lnT w="12700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585858"/>
                      </a:solidFill>
                      <a:prstDash val="solid"/>
                    </a:lnR>
                    <a:lnT w="12700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585858"/>
                      </a:solidFill>
                      <a:prstDash val="solid"/>
                    </a:lnR>
                    <a:lnT w="12700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585858"/>
                      </a:solidFill>
                      <a:prstDash val="solid"/>
                    </a:lnR>
                    <a:lnT w="12700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585858"/>
                      </a:solidFill>
                      <a:prstDash val="solid"/>
                    </a:lnB>
                  </a:tcPr>
                </a:tc>
              </a:tr>
              <a:tr h="109855">
                <a:tc>
                  <a:txBody>
                    <a:bodyPr/>
                    <a:lstStyle/>
                    <a:p>
                      <a:pPr algn="ctr" marL="20320">
                        <a:lnSpc>
                          <a:spcPts val="670"/>
                        </a:lnSpc>
                        <a:spcBef>
                          <a:spcPts val="100"/>
                        </a:spcBef>
                      </a:pPr>
                      <a:r>
                        <a:rPr dirty="0" sz="60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30-</a:t>
                      </a:r>
                      <a:r>
                        <a:rPr dirty="0" sz="600" spc="-25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40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12700">
                    <a:lnL w="1270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585858"/>
                      </a:solidFill>
                      <a:prstDash val="solid"/>
                    </a:lnR>
                    <a:lnT w="12700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585858"/>
                      </a:solidFill>
                      <a:prstDash val="solid"/>
                    </a:lnR>
                    <a:lnT w="12700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585858"/>
                      </a:solidFill>
                      <a:prstDash val="solid"/>
                    </a:lnR>
                    <a:lnT w="12700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585858"/>
                      </a:solidFill>
                      <a:prstDash val="solid"/>
                    </a:lnR>
                    <a:lnT w="12700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585858"/>
                      </a:solidFill>
                      <a:prstDash val="solid"/>
                    </a:lnB>
                  </a:tcPr>
                </a:tc>
              </a:tr>
              <a:tr h="109855">
                <a:tc>
                  <a:txBody>
                    <a:bodyPr/>
                    <a:lstStyle/>
                    <a:p>
                      <a:pPr algn="ctr" marL="2032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dirty="0" sz="60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40-</a:t>
                      </a:r>
                      <a:r>
                        <a:rPr dirty="0" sz="600" spc="-25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50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4445">
                    <a:lnL w="1270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585858"/>
                      </a:solidFill>
                      <a:prstDash val="solid"/>
                    </a:lnR>
                    <a:lnT w="12700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585858"/>
                      </a:solidFill>
                      <a:prstDash val="solid"/>
                    </a:lnR>
                    <a:lnT w="12700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585858"/>
                      </a:solidFill>
                      <a:prstDash val="solid"/>
                    </a:lnR>
                    <a:lnT w="12700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585858"/>
                      </a:solidFill>
                      <a:prstDash val="solid"/>
                    </a:lnR>
                    <a:lnT w="12700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585858"/>
                      </a:solidFill>
                      <a:prstDash val="solid"/>
                    </a:lnB>
                  </a:tcPr>
                </a:tc>
              </a:tr>
              <a:tr h="109855">
                <a:tc>
                  <a:txBody>
                    <a:bodyPr/>
                    <a:lstStyle/>
                    <a:p>
                      <a:pPr algn="ctr" marL="2032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dirty="0" sz="60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50-</a:t>
                      </a:r>
                      <a:r>
                        <a:rPr dirty="0" sz="600" spc="-25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60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5715">
                    <a:lnL w="1270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585858"/>
                      </a:solidFill>
                      <a:prstDash val="solid"/>
                    </a:lnR>
                    <a:lnT w="12700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585858"/>
                      </a:solidFill>
                      <a:prstDash val="solid"/>
                    </a:lnR>
                    <a:lnT w="12700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585858"/>
                      </a:solidFill>
                      <a:prstDash val="solid"/>
                    </a:lnR>
                    <a:lnT w="12700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585858"/>
                      </a:solidFill>
                      <a:prstDash val="solid"/>
                    </a:lnR>
                    <a:lnT w="12700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585858"/>
                      </a:solidFill>
                      <a:prstDash val="solid"/>
                    </a:lnB>
                  </a:tcPr>
                </a:tc>
              </a:tr>
              <a:tr h="109855">
                <a:tc>
                  <a:txBody>
                    <a:bodyPr/>
                    <a:lstStyle/>
                    <a:p>
                      <a:pPr algn="ctr" marL="19050">
                        <a:lnSpc>
                          <a:spcPts val="705"/>
                        </a:lnSpc>
                        <a:spcBef>
                          <a:spcPts val="60"/>
                        </a:spcBef>
                      </a:pPr>
                      <a:r>
                        <a:rPr dirty="0" sz="600" spc="-25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&gt;60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7620">
                    <a:lnL w="1270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585858"/>
                      </a:solidFill>
                      <a:prstDash val="solid"/>
                    </a:lnR>
                    <a:lnT w="12700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585858"/>
                      </a:solidFill>
                      <a:prstDash val="solid"/>
                    </a:lnR>
                    <a:lnT w="12700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585858"/>
                      </a:solidFill>
                      <a:prstDash val="solid"/>
                    </a:lnR>
                    <a:lnT w="12700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585858"/>
                      </a:solidFill>
                      <a:prstDash val="solid"/>
                    </a:lnR>
                    <a:lnT w="12700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585858"/>
                      </a:solidFill>
                      <a:prstDash val="solid"/>
                    </a:lnB>
                  </a:tcPr>
                </a:tc>
              </a:tr>
              <a:tr h="1098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585858"/>
                      </a:solidFill>
                      <a:prstDash val="solid"/>
                    </a:lnR>
                    <a:lnT w="12700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585858"/>
                      </a:solidFill>
                      <a:prstDash val="solid"/>
                    </a:lnR>
                    <a:lnT w="12700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585858"/>
                      </a:solidFill>
                      <a:prstDash val="solid"/>
                    </a:lnR>
                    <a:lnT w="12700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585858"/>
                      </a:solidFill>
                      <a:prstDash val="solid"/>
                    </a:lnR>
                    <a:lnT w="12700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</a:tr>
              <a:tr h="109855">
                <a:tc>
                  <a:txBody>
                    <a:bodyPr/>
                    <a:lstStyle/>
                    <a:p>
                      <a:pPr algn="ctr">
                        <a:lnSpc>
                          <a:spcPts val="695"/>
                        </a:lnSpc>
                        <a:spcBef>
                          <a:spcPts val="75"/>
                        </a:spcBef>
                      </a:pPr>
                      <a:r>
                        <a:rPr dirty="0" sz="600" spc="-25">
                          <a:latin typeface="Arial"/>
                          <a:cs typeface="Arial"/>
                        </a:rPr>
                        <a:t>Low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9525">
                    <a:lnL w="1270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585858"/>
                      </a:solidFill>
                      <a:prstDash val="solid"/>
                    </a:lnR>
                    <a:lnT w="12700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58585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95"/>
                        </a:lnSpc>
                        <a:spcBef>
                          <a:spcPts val="75"/>
                        </a:spcBef>
                      </a:pPr>
                      <a:r>
                        <a:rPr dirty="0" sz="600" spc="-25">
                          <a:latin typeface="Arial"/>
                          <a:cs typeface="Arial"/>
                        </a:rPr>
                        <a:t>Low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9525">
                    <a:lnL w="1270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585858"/>
                      </a:solidFill>
                      <a:prstDash val="solid"/>
                    </a:lnR>
                    <a:lnT w="12700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58585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175">
                        <a:lnSpc>
                          <a:spcPts val="695"/>
                        </a:lnSpc>
                        <a:spcBef>
                          <a:spcPts val="75"/>
                        </a:spcBef>
                      </a:pPr>
                      <a:r>
                        <a:rPr dirty="0" sz="600" spc="-25">
                          <a:latin typeface="Arial"/>
                          <a:cs typeface="Arial"/>
                        </a:rPr>
                        <a:t>Low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9525">
                    <a:lnL w="1270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585858"/>
                      </a:solidFill>
                      <a:prstDash val="solid"/>
                    </a:lnR>
                    <a:lnT w="12700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58585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8890">
                        <a:lnSpc>
                          <a:spcPts val="695"/>
                        </a:lnSpc>
                        <a:spcBef>
                          <a:spcPts val="75"/>
                        </a:spcBef>
                      </a:pPr>
                      <a:r>
                        <a:rPr dirty="0" sz="600" spc="-25">
                          <a:latin typeface="Arial"/>
                          <a:cs typeface="Arial"/>
                        </a:rPr>
                        <a:t>Low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9525">
                    <a:lnL w="1270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585858"/>
                      </a:solidFill>
                      <a:prstDash val="solid"/>
                    </a:lnR>
                    <a:lnT w="12700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58585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109855">
                <a:tc>
                  <a:txBody>
                    <a:bodyPr/>
                    <a:lstStyle/>
                    <a:p>
                      <a:pPr algn="ctr" marR="3810">
                        <a:lnSpc>
                          <a:spcPts val="685"/>
                        </a:lnSpc>
                        <a:spcBef>
                          <a:spcPts val="80"/>
                        </a:spcBef>
                      </a:pPr>
                      <a:r>
                        <a:rPr dirty="0" sz="600">
                          <a:latin typeface="Arial"/>
                          <a:cs typeface="Arial"/>
                        </a:rPr>
                        <a:t>Low-</a:t>
                      </a:r>
                      <a:r>
                        <a:rPr dirty="0" sz="600" spc="-15">
                          <a:latin typeface="Arial"/>
                          <a:cs typeface="Arial"/>
                        </a:rPr>
                        <a:t>Mo</a:t>
                      </a:r>
                      <a:r>
                        <a:rPr dirty="0" sz="600" spc="-7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-10">
                          <a:latin typeface="Arial"/>
                          <a:cs typeface="Arial"/>
                        </a:rPr>
                        <a:t>derate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10160">
                    <a:lnL w="1270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585858"/>
                      </a:solidFill>
                      <a:prstDash val="solid"/>
                    </a:lnR>
                    <a:lnT w="12700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85"/>
                        </a:lnSpc>
                        <a:spcBef>
                          <a:spcPts val="80"/>
                        </a:spcBef>
                      </a:pPr>
                      <a:r>
                        <a:rPr dirty="0" sz="600">
                          <a:latin typeface="Arial"/>
                          <a:cs typeface="Arial"/>
                        </a:rPr>
                        <a:t>Low-</a:t>
                      </a:r>
                      <a:r>
                        <a:rPr dirty="0" sz="600" spc="-10">
                          <a:latin typeface="Arial"/>
                          <a:cs typeface="Arial"/>
                        </a:rPr>
                        <a:t>Mo</a:t>
                      </a:r>
                      <a:r>
                        <a:rPr dirty="0" sz="600" spc="-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-10">
                          <a:latin typeface="Arial"/>
                          <a:cs typeface="Arial"/>
                        </a:rPr>
                        <a:t>derate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10160">
                    <a:lnL w="1270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585858"/>
                      </a:solidFill>
                      <a:prstDash val="solid"/>
                    </a:lnR>
                    <a:lnT w="12700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85"/>
                        </a:lnSpc>
                        <a:spcBef>
                          <a:spcPts val="80"/>
                        </a:spcBef>
                      </a:pPr>
                      <a:r>
                        <a:rPr dirty="0" sz="600">
                          <a:latin typeface="Arial"/>
                          <a:cs typeface="Arial"/>
                        </a:rPr>
                        <a:t>Low-</a:t>
                      </a:r>
                      <a:r>
                        <a:rPr dirty="0" sz="600" spc="-15">
                          <a:latin typeface="Arial"/>
                          <a:cs typeface="Arial"/>
                        </a:rPr>
                        <a:t>Mo</a:t>
                      </a:r>
                      <a:r>
                        <a:rPr dirty="0" sz="600" spc="-7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-10">
                          <a:latin typeface="Arial"/>
                          <a:cs typeface="Arial"/>
                        </a:rPr>
                        <a:t>derate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10160">
                    <a:lnL w="1270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585858"/>
                      </a:solidFill>
                      <a:prstDash val="solid"/>
                    </a:lnR>
                    <a:lnT w="12700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85"/>
                        </a:lnSpc>
                        <a:spcBef>
                          <a:spcPts val="80"/>
                        </a:spcBef>
                      </a:pPr>
                      <a:r>
                        <a:rPr dirty="0" sz="600">
                          <a:latin typeface="Arial"/>
                          <a:cs typeface="Arial"/>
                        </a:rPr>
                        <a:t>Low-</a:t>
                      </a:r>
                      <a:r>
                        <a:rPr dirty="0" sz="600" spc="-15">
                          <a:latin typeface="Arial"/>
                          <a:cs typeface="Arial"/>
                        </a:rPr>
                        <a:t>Mo</a:t>
                      </a:r>
                      <a:r>
                        <a:rPr dirty="0" sz="600" spc="-7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-10">
                          <a:latin typeface="Arial"/>
                          <a:cs typeface="Arial"/>
                        </a:rPr>
                        <a:t>derate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10160">
                    <a:lnL w="1270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585858"/>
                      </a:solidFill>
                      <a:prstDash val="solid"/>
                    </a:lnR>
                    <a:lnT w="12700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585858"/>
                      </a:solidFill>
                      <a:prstDash val="solid"/>
                    </a:lnB>
                  </a:tcPr>
                </a:tc>
              </a:tr>
              <a:tr h="109855">
                <a:tc>
                  <a:txBody>
                    <a:bodyPr/>
                    <a:lstStyle/>
                    <a:p>
                      <a:pPr algn="ctr" marR="5715">
                        <a:lnSpc>
                          <a:spcPts val="680"/>
                        </a:lnSpc>
                        <a:spcBef>
                          <a:spcPts val="90"/>
                        </a:spcBef>
                      </a:pPr>
                      <a:r>
                        <a:rPr dirty="0" sz="600" spc="-10">
                          <a:latin typeface="Arial"/>
                          <a:cs typeface="Arial"/>
                        </a:rPr>
                        <a:t>Moderate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11430">
                    <a:lnL w="1270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585858"/>
                      </a:solidFill>
                      <a:prstDash val="solid"/>
                    </a:lnR>
                    <a:lnT w="12700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R="1270">
                        <a:lnSpc>
                          <a:spcPts val="680"/>
                        </a:lnSpc>
                        <a:spcBef>
                          <a:spcPts val="90"/>
                        </a:spcBef>
                      </a:pPr>
                      <a:r>
                        <a:rPr dirty="0" sz="600" spc="-10">
                          <a:latin typeface="Arial"/>
                          <a:cs typeface="Arial"/>
                        </a:rPr>
                        <a:t>Moderate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11430">
                    <a:lnL w="1270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585858"/>
                      </a:solidFill>
                      <a:prstDash val="solid"/>
                    </a:lnR>
                    <a:lnT w="12700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80"/>
                        </a:lnSpc>
                        <a:spcBef>
                          <a:spcPts val="90"/>
                        </a:spcBef>
                      </a:pPr>
                      <a:r>
                        <a:rPr dirty="0" sz="600" spc="-10">
                          <a:latin typeface="Arial"/>
                          <a:cs typeface="Arial"/>
                        </a:rPr>
                        <a:t>Moderate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11430">
                    <a:lnL w="1270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585858"/>
                      </a:solidFill>
                      <a:prstDash val="solid"/>
                    </a:lnR>
                    <a:lnT w="12700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80"/>
                        </a:lnSpc>
                        <a:spcBef>
                          <a:spcPts val="90"/>
                        </a:spcBef>
                      </a:pPr>
                      <a:r>
                        <a:rPr dirty="0" sz="600" spc="-10">
                          <a:latin typeface="Arial"/>
                          <a:cs typeface="Arial"/>
                        </a:rPr>
                        <a:t>Moderate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11430">
                    <a:lnL w="1270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585858"/>
                      </a:solidFill>
                      <a:prstDash val="solid"/>
                    </a:lnR>
                    <a:lnT w="12700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585858"/>
                      </a:solidFill>
                      <a:prstDash val="solid"/>
                    </a:lnB>
                  </a:tcPr>
                </a:tc>
              </a:tr>
              <a:tr h="109855">
                <a:tc>
                  <a:txBody>
                    <a:bodyPr/>
                    <a:lstStyle/>
                    <a:p>
                      <a:pPr algn="ctr" marL="1905">
                        <a:lnSpc>
                          <a:spcPts val="660"/>
                        </a:lnSpc>
                        <a:spcBef>
                          <a:spcPts val="105"/>
                        </a:spcBef>
                      </a:pPr>
                      <a:r>
                        <a:rPr dirty="0" sz="600">
                          <a:latin typeface="Arial"/>
                          <a:cs typeface="Arial"/>
                        </a:rPr>
                        <a:t>Moderate</a:t>
                      </a:r>
                      <a:r>
                        <a:rPr dirty="0" sz="600" spc="-4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-</a:t>
                      </a:r>
                      <a:r>
                        <a:rPr dirty="0" sz="600" spc="-20">
                          <a:latin typeface="Arial"/>
                          <a:cs typeface="Arial"/>
                        </a:rPr>
                        <a:t>Hig</a:t>
                      </a:r>
                      <a:r>
                        <a:rPr dirty="0" sz="600" spc="-9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-50">
                          <a:latin typeface="Arial"/>
                          <a:cs typeface="Arial"/>
                        </a:rPr>
                        <a:t>h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13335">
                    <a:lnL w="1270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585858"/>
                      </a:solidFill>
                      <a:prstDash val="solid"/>
                    </a:lnR>
                    <a:lnT w="12700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ts val="660"/>
                        </a:lnSpc>
                        <a:spcBef>
                          <a:spcPts val="105"/>
                        </a:spcBef>
                      </a:pPr>
                      <a:r>
                        <a:rPr dirty="0" sz="600">
                          <a:latin typeface="Arial"/>
                          <a:cs typeface="Arial"/>
                        </a:rPr>
                        <a:t>Moderate</a:t>
                      </a:r>
                      <a:r>
                        <a:rPr dirty="0" sz="600" spc="-4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-</a:t>
                      </a:r>
                      <a:r>
                        <a:rPr dirty="0" sz="600" spc="-20">
                          <a:latin typeface="Arial"/>
                          <a:cs typeface="Arial"/>
                        </a:rPr>
                        <a:t>Hig</a:t>
                      </a:r>
                      <a:r>
                        <a:rPr dirty="0" sz="600" spc="-9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-50">
                          <a:latin typeface="Arial"/>
                          <a:cs typeface="Arial"/>
                        </a:rPr>
                        <a:t>h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13335">
                    <a:lnL w="1270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585858"/>
                      </a:solidFill>
                      <a:prstDash val="solid"/>
                    </a:lnR>
                    <a:lnT w="12700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6985">
                        <a:lnSpc>
                          <a:spcPts val="660"/>
                        </a:lnSpc>
                        <a:spcBef>
                          <a:spcPts val="105"/>
                        </a:spcBef>
                      </a:pPr>
                      <a:r>
                        <a:rPr dirty="0" sz="600">
                          <a:latin typeface="Arial"/>
                          <a:cs typeface="Arial"/>
                        </a:rPr>
                        <a:t>Moderate</a:t>
                      </a:r>
                      <a:r>
                        <a:rPr dirty="0" sz="600" spc="-4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-</a:t>
                      </a:r>
                      <a:r>
                        <a:rPr dirty="0" sz="600" spc="-20">
                          <a:latin typeface="Arial"/>
                          <a:cs typeface="Arial"/>
                        </a:rPr>
                        <a:t>Hig</a:t>
                      </a:r>
                      <a:r>
                        <a:rPr dirty="0" sz="600" spc="-9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-50">
                          <a:latin typeface="Arial"/>
                          <a:cs typeface="Arial"/>
                        </a:rPr>
                        <a:t>h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13335">
                    <a:lnL w="1270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585858"/>
                      </a:solidFill>
                      <a:prstDash val="solid"/>
                    </a:lnR>
                    <a:lnT w="12700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0160">
                        <a:lnSpc>
                          <a:spcPts val="660"/>
                        </a:lnSpc>
                        <a:spcBef>
                          <a:spcPts val="105"/>
                        </a:spcBef>
                      </a:pPr>
                      <a:r>
                        <a:rPr dirty="0" sz="600">
                          <a:latin typeface="Arial"/>
                          <a:cs typeface="Arial"/>
                        </a:rPr>
                        <a:t>Moderate</a:t>
                      </a:r>
                      <a:r>
                        <a:rPr dirty="0" sz="600" spc="-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>
                          <a:latin typeface="Arial"/>
                          <a:cs typeface="Arial"/>
                        </a:rPr>
                        <a:t>-</a:t>
                      </a:r>
                      <a:r>
                        <a:rPr dirty="0" sz="600" spc="-20">
                          <a:latin typeface="Arial"/>
                          <a:cs typeface="Arial"/>
                        </a:rPr>
                        <a:t>Hig</a:t>
                      </a:r>
                      <a:r>
                        <a:rPr dirty="0" sz="600" spc="-9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-50">
                          <a:latin typeface="Arial"/>
                          <a:cs typeface="Arial"/>
                        </a:rPr>
                        <a:t>h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13335">
                    <a:lnL w="1270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585858"/>
                      </a:solidFill>
                      <a:prstDash val="solid"/>
                    </a:lnR>
                    <a:lnT w="12700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585858"/>
                      </a:solidFill>
                      <a:prstDash val="solid"/>
                    </a:lnB>
                  </a:tcPr>
                </a:tc>
              </a:tr>
              <a:tr h="110489">
                <a:tc>
                  <a:txBody>
                    <a:bodyPr/>
                    <a:lstStyle/>
                    <a:p>
                      <a:pPr algn="ctr" marL="1905">
                        <a:lnSpc>
                          <a:spcPts val="655"/>
                        </a:lnSpc>
                        <a:spcBef>
                          <a:spcPts val="114"/>
                        </a:spcBef>
                      </a:pPr>
                      <a:r>
                        <a:rPr dirty="0" sz="600" spc="-20">
                          <a:latin typeface="Arial"/>
                          <a:cs typeface="Arial"/>
                        </a:rPr>
                        <a:t>Hig</a:t>
                      </a:r>
                      <a:r>
                        <a:rPr dirty="0" sz="600" spc="-8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-50">
                          <a:latin typeface="Arial"/>
                          <a:cs typeface="Arial"/>
                        </a:rPr>
                        <a:t>h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14604">
                    <a:lnL w="1270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585858"/>
                      </a:solidFill>
                      <a:prstDash val="solid"/>
                    </a:lnR>
                    <a:lnT w="12700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ts val="655"/>
                        </a:lnSpc>
                        <a:spcBef>
                          <a:spcPts val="114"/>
                        </a:spcBef>
                      </a:pPr>
                      <a:r>
                        <a:rPr dirty="0" sz="600" spc="-20">
                          <a:latin typeface="Arial"/>
                          <a:cs typeface="Arial"/>
                        </a:rPr>
                        <a:t>Hig</a:t>
                      </a:r>
                      <a:r>
                        <a:rPr dirty="0" sz="600" spc="-8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-50">
                          <a:latin typeface="Arial"/>
                          <a:cs typeface="Arial"/>
                        </a:rPr>
                        <a:t>h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14604">
                    <a:lnL w="1270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585858"/>
                      </a:solidFill>
                      <a:prstDash val="solid"/>
                    </a:lnR>
                    <a:lnT w="12700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6985">
                        <a:lnSpc>
                          <a:spcPts val="655"/>
                        </a:lnSpc>
                        <a:spcBef>
                          <a:spcPts val="114"/>
                        </a:spcBef>
                      </a:pPr>
                      <a:r>
                        <a:rPr dirty="0" sz="600" spc="-20">
                          <a:latin typeface="Arial"/>
                          <a:cs typeface="Arial"/>
                        </a:rPr>
                        <a:t>Hig</a:t>
                      </a:r>
                      <a:r>
                        <a:rPr dirty="0" sz="600" spc="-8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-50">
                          <a:latin typeface="Arial"/>
                          <a:cs typeface="Arial"/>
                        </a:rPr>
                        <a:t>h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14604">
                    <a:lnL w="1270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585858"/>
                      </a:solidFill>
                      <a:prstDash val="solid"/>
                    </a:lnR>
                    <a:lnT w="12700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1430">
                        <a:lnSpc>
                          <a:spcPts val="655"/>
                        </a:lnSpc>
                        <a:spcBef>
                          <a:spcPts val="114"/>
                        </a:spcBef>
                      </a:pPr>
                      <a:r>
                        <a:rPr dirty="0" sz="600" spc="-20">
                          <a:latin typeface="Arial"/>
                          <a:cs typeface="Arial"/>
                        </a:rPr>
                        <a:t>Hig</a:t>
                      </a:r>
                      <a:r>
                        <a:rPr dirty="0" sz="600" spc="-6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600" spc="-50">
                          <a:latin typeface="Arial"/>
                          <a:cs typeface="Arial"/>
                        </a:rPr>
                        <a:t>h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14604">
                    <a:lnL w="1270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585858"/>
                      </a:solidFill>
                      <a:prstDash val="solid"/>
                    </a:lnR>
                    <a:lnT w="12700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585858"/>
                      </a:solidFill>
                      <a:prstDash val="solid"/>
                    </a:lnB>
                  </a:tcPr>
                </a:tc>
              </a:tr>
              <a:tr h="1098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585858"/>
                      </a:solidFill>
                      <a:prstDash val="solid"/>
                    </a:lnR>
                    <a:lnT w="12700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585858"/>
                      </a:solidFill>
                      <a:prstDash val="solid"/>
                    </a:lnR>
                    <a:lnT w="12700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585858"/>
                      </a:solidFill>
                      <a:prstDash val="solid"/>
                    </a:lnR>
                    <a:lnT w="12700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585858"/>
                      </a:solidFill>
                      <a:prstDash val="solid"/>
                    </a:lnR>
                    <a:lnT w="12700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</a:tr>
              <a:tr h="109855">
                <a:tc>
                  <a:txBody>
                    <a:bodyPr/>
                    <a:lstStyle/>
                    <a:p>
                      <a:pPr algn="ctr">
                        <a:lnSpc>
                          <a:spcPts val="640"/>
                        </a:lnSpc>
                        <a:spcBef>
                          <a:spcPts val="125"/>
                        </a:spcBef>
                      </a:pPr>
                      <a:r>
                        <a:rPr dirty="0" sz="600" spc="-50">
                          <a:latin typeface="Arial"/>
                          <a:cs typeface="Arial"/>
                        </a:rPr>
                        <a:t>1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15875">
                    <a:lnL w="1270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585858"/>
                      </a:solidFill>
                      <a:prstDash val="solid"/>
                    </a:lnR>
                    <a:lnT w="12700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585858"/>
                      </a:solidFill>
                      <a:prstDash val="solid"/>
                    </a:lnB>
                    <a:solidFill>
                      <a:srgbClr val="FFC5C5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ts val="640"/>
                        </a:lnSpc>
                        <a:spcBef>
                          <a:spcPts val="125"/>
                        </a:spcBef>
                      </a:pPr>
                      <a:r>
                        <a:rPr dirty="0" sz="600" spc="-50">
                          <a:latin typeface="Arial"/>
                          <a:cs typeface="Arial"/>
                        </a:rPr>
                        <a:t>1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15875">
                    <a:lnL w="1270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585858"/>
                      </a:solidFill>
                      <a:prstDash val="solid"/>
                    </a:lnR>
                    <a:lnT w="12700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585858"/>
                      </a:solidFill>
                      <a:prstDash val="solid"/>
                    </a:lnB>
                    <a:solidFill>
                      <a:srgbClr val="FFC5C5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985">
                        <a:lnSpc>
                          <a:spcPts val="640"/>
                        </a:lnSpc>
                        <a:spcBef>
                          <a:spcPts val="125"/>
                        </a:spcBef>
                      </a:pPr>
                      <a:r>
                        <a:rPr dirty="0" sz="600" spc="-50">
                          <a:latin typeface="Arial"/>
                          <a:cs typeface="Arial"/>
                        </a:rPr>
                        <a:t>1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15875">
                    <a:lnL w="1270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585858"/>
                      </a:solidFill>
                      <a:prstDash val="solid"/>
                    </a:lnR>
                    <a:lnT w="12700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585858"/>
                      </a:solidFill>
                      <a:prstDash val="solid"/>
                    </a:lnB>
                    <a:solidFill>
                      <a:srgbClr val="FFC5C5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8255">
                        <a:lnSpc>
                          <a:spcPts val="640"/>
                        </a:lnSpc>
                        <a:spcBef>
                          <a:spcPts val="125"/>
                        </a:spcBef>
                      </a:pPr>
                      <a:r>
                        <a:rPr dirty="0" sz="600" spc="-50">
                          <a:latin typeface="Arial"/>
                          <a:cs typeface="Arial"/>
                        </a:rPr>
                        <a:t>1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15875">
                    <a:lnL w="1270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585858"/>
                      </a:solidFill>
                      <a:prstDash val="solid"/>
                    </a:lnR>
                    <a:lnT w="12700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585858"/>
                      </a:solidFill>
                      <a:prstDash val="solid"/>
                    </a:lnB>
                    <a:solidFill>
                      <a:srgbClr val="FFC5C5"/>
                    </a:solidFill>
                  </a:tcPr>
                </a:tc>
              </a:tr>
              <a:tr h="109855">
                <a:tc>
                  <a:txBody>
                    <a:bodyPr/>
                    <a:lstStyle/>
                    <a:p>
                      <a:pPr algn="ctr">
                        <a:lnSpc>
                          <a:spcPts val="705"/>
                        </a:lnSpc>
                        <a:spcBef>
                          <a:spcPts val="65"/>
                        </a:spcBef>
                      </a:pPr>
                      <a:r>
                        <a:rPr dirty="0" sz="600" spc="-50">
                          <a:latin typeface="Arial"/>
                          <a:cs typeface="Arial"/>
                        </a:rPr>
                        <a:t>2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8255">
                    <a:lnL w="1270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585858"/>
                      </a:solidFill>
                      <a:prstDash val="solid"/>
                    </a:lnR>
                    <a:lnT w="12700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585858"/>
                      </a:solidFill>
                      <a:prstDash val="solid"/>
                    </a:lnB>
                    <a:solidFill>
                      <a:srgbClr val="FFD6A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ts val="705"/>
                        </a:lnSpc>
                        <a:spcBef>
                          <a:spcPts val="65"/>
                        </a:spcBef>
                      </a:pPr>
                      <a:r>
                        <a:rPr dirty="0" sz="600" spc="-50">
                          <a:latin typeface="Arial"/>
                          <a:cs typeface="Arial"/>
                        </a:rPr>
                        <a:t>2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8255">
                    <a:lnL w="1270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585858"/>
                      </a:solidFill>
                      <a:prstDash val="solid"/>
                    </a:lnR>
                    <a:lnT w="12700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585858"/>
                      </a:solidFill>
                      <a:prstDash val="solid"/>
                    </a:lnB>
                    <a:solidFill>
                      <a:srgbClr val="FFD6A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985">
                        <a:lnSpc>
                          <a:spcPts val="705"/>
                        </a:lnSpc>
                        <a:spcBef>
                          <a:spcPts val="65"/>
                        </a:spcBef>
                      </a:pPr>
                      <a:r>
                        <a:rPr dirty="0" sz="600" spc="-50">
                          <a:latin typeface="Arial"/>
                          <a:cs typeface="Arial"/>
                        </a:rPr>
                        <a:t>2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8255">
                    <a:lnL w="1270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585858"/>
                      </a:solidFill>
                      <a:prstDash val="solid"/>
                    </a:lnR>
                    <a:lnT w="12700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585858"/>
                      </a:solidFill>
                      <a:prstDash val="solid"/>
                    </a:lnB>
                    <a:solidFill>
                      <a:srgbClr val="FFD6A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8255">
                        <a:lnSpc>
                          <a:spcPts val="705"/>
                        </a:lnSpc>
                        <a:spcBef>
                          <a:spcPts val="65"/>
                        </a:spcBef>
                      </a:pPr>
                      <a:r>
                        <a:rPr dirty="0" sz="600" spc="-50">
                          <a:latin typeface="Arial"/>
                          <a:cs typeface="Arial"/>
                        </a:rPr>
                        <a:t>2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8255">
                    <a:lnL w="1270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585858"/>
                      </a:solidFill>
                      <a:prstDash val="solid"/>
                    </a:lnR>
                    <a:lnT w="12700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585858"/>
                      </a:solidFill>
                      <a:prstDash val="solid"/>
                    </a:lnB>
                    <a:solidFill>
                      <a:srgbClr val="FFD6A7"/>
                    </a:solidFill>
                  </a:tcPr>
                </a:tc>
              </a:tr>
              <a:tr h="109855">
                <a:tc>
                  <a:txBody>
                    <a:bodyPr/>
                    <a:lstStyle/>
                    <a:p>
                      <a:pPr algn="ctr">
                        <a:lnSpc>
                          <a:spcPts val="695"/>
                        </a:lnSpc>
                        <a:spcBef>
                          <a:spcPts val="70"/>
                        </a:spcBef>
                      </a:pPr>
                      <a:r>
                        <a:rPr dirty="0" sz="600" spc="-50">
                          <a:latin typeface="Arial"/>
                          <a:cs typeface="Arial"/>
                        </a:rPr>
                        <a:t>3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8890">
                    <a:lnL w="1270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585858"/>
                      </a:solidFill>
                      <a:prstDash val="solid"/>
                    </a:lnR>
                    <a:lnT w="12700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585858"/>
                      </a:solidFill>
                      <a:prstDash val="solid"/>
                    </a:lnB>
                    <a:solidFill>
                      <a:srgbClr val="FFFFB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ts val="695"/>
                        </a:lnSpc>
                        <a:spcBef>
                          <a:spcPts val="70"/>
                        </a:spcBef>
                      </a:pPr>
                      <a:r>
                        <a:rPr dirty="0" sz="600" spc="-50">
                          <a:latin typeface="Arial"/>
                          <a:cs typeface="Arial"/>
                        </a:rPr>
                        <a:t>3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8890">
                    <a:lnL w="1270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585858"/>
                      </a:solidFill>
                      <a:prstDash val="solid"/>
                    </a:lnR>
                    <a:lnT w="12700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585858"/>
                      </a:solidFill>
                      <a:prstDash val="solid"/>
                    </a:lnB>
                    <a:solidFill>
                      <a:srgbClr val="FFFFB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985">
                        <a:lnSpc>
                          <a:spcPts val="695"/>
                        </a:lnSpc>
                        <a:spcBef>
                          <a:spcPts val="70"/>
                        </a:spcBef>
                      </a:pPr>
                      <a:r>
                        <a:rPr dirty="0" sz="600" spc="-50">
                          <a:latin typeface="Arial"/>
                          <a:cs typeface="Arial"/>
                        </a:rPr>
                        <a:t>3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8890">
                    <a:lnL w="1270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585858"/>
                      </a:solidFill>
                      <a:prstDash val="solid"/>
                    </a:lnR>
                    <a:lnT w="12700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585858"/>
                      </a:solidFill>
                      <a:prstDash val="solid"/>
                    </a:lnB>
                    <a:solidFill>
                      <a:srgbClr val="FFFFB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8255">
                        <a:lnSpc>
                          <a:spcPts val="695"/>
                        </a:lnSpc>
                        <a:spcBef>
                          <a:spcPts val="70"/>
                        </a:spcBef>
                      </a:pPr>
                      <a:r>
                        <a:rPr dirty="0" sz="600" spc="-50">
                          <a:latin typeface="Arial"/>
                          <a:cs typeface="Arial"/>
                        </a:rPr>
                        <a:t>3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8890">
                    <a:lnL w="1270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585858"/>
                      </a:solidFill>
                      <a:prstDash val="solid"/>
                    </a:lnR>
                    <a:lnT w="12700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585858"/>
                      </a:solidFill>
                      <a:prstDash val="solid"/>
                    </a:lnB>
                    <a:solidFill>
                      <a:srgbClr val="FFFFB7"/>
                    </a:solidFill>
                  </a:tcPr>
                </a:tc>
              </a:tr>
              <a:tr h="109855">
                <a:tc>
                  <a:txBody>
                    <a:bodyPr/>
                    <a:lstStyle/>
                    <a:p>
                      <a:pPr algn="ctr">
                        <a:lnSpc>
                          <a:spcPts val="675"/>
                        </a:lnSpc>
                        <a:spcBef>
                          <a:spcPts val="90"/>
                        </a:spcBef>
                      </a:pPr>
                      <a:r>
                        <a:rPr dirty="0" sz="600" spc="-50">
                          <a:latin typeface="Arial"/>
                          <a:cs typeface="Arial"/>
                        </a:rPr>
                        <a:t>4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11430">
                    <a:lnL w="1270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585858"/>
                      </a:solidFill>
                      <a:prstDash val="solid"/>
                    </a:lnR>
                    <a:lnT w="12700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585858"/>
                      </a:solidFill>
                      <a:prstDash val="solid"/>
                    </a:lnB>
                    <a:solidFill>
                      <a:srgbClr val="C1FFC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ts val="675"/>
                        </a:lnSpc>
                        <a:spcBef>
                          <a:spcPts val="90"/>
                        </a:spcBef>
                      </a:pPr>
                      <a:r>
                        <a:rPr dirty="0" sz="600" spc="-50">
                          <a:latin typeface="Arial"/>
                          <a:cs typeface="Arial"/>
                        </a:rPr>
                        <a:t>4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11430">
                    <a:lnL w="1270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585858"/>
                      </a:solidFill>
                      <a:prstDash val="solid"/>
                    </a:lnR>
                    <a:lnT w="12700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585858"/>
                      </a:solidFill>
                      <a:prstDash val="solid"/>
                    </a:lnB>
                    <a:solidFill>
                      <a:srgbClr val="C1FFC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985">
                        <a:lnSpc>
                          <a:spcPts val="675"/>
                        </a:lnSpc>
                        <a:spcBef>
                          <a:spcPts val="90"/>
                        </a:spcBef>
                      </a:pPr>
                      <a:r>
                        <a:rPr dirty="0" sz="600" spc="-50">
                          <a:latin typeface="Arial"/>
                          <a:cs typeface="Arial"/>
                        </a:rPr>
                        <a:t>4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11430">
                    <a:lnL w="1270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585858"/>
                      </a:solidFill>
                      <a:prstDash val="solid"/>
                    </a:lnR>
                    <a:lnT w="12700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585858"/>
                      </a:solidFill>
                      <a:prstDash val="solid"/>
                    </a:lnB>
                    <a:solidFill>
                      <a:srgbClr val="C1FFC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8255">
                        <a:lnSpc>
                          <a:spcPts val="675"/>
                        </a:lnSpc>
                        <a:spcBef>
                          <a:spcPts val="90"/>
                        </a:spcBef>
                      </a:pPr>
                      <a:r>
                        <a:rPr dirty="0" sz="600" spc="-50">
                          <a:latin typeface="Arial"/>
                          <a:cs typeface="Arial"/>
                        </a:rPr>
                        <a:t>4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11430">
                    <a:lnL w="1270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585858"/>
                      </a:solidFill>
                      <a:prstDash val="solid"/>
                    </a:lnR>
                    <a:lnT w="12700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585858"/>
                      </a:solidFill>
                      <a:prstDash val="solid"/>
                    </a:lnB>
                    <a:solidFill>
                      <a:srgbClr val="C1FFC1"/>
                    </a:solidFill>
                  </a:tcPr>
                </a:tc>
              </a:tr>
              <a:tr h="109855">
                <a:tc>
                  <a:txBody>
                    <a:bodyPr/>
                    <a:lstStyle/>
                    <a:p>
                      <a:pPr algn="ctr">
                        <a:lnSpc>
                          <a:spcPts val="670"/>
                        </a:lnSpc>
                        <a:spcBef>
                          <a:spcPts val="95"/>
                        </a:spcBef>
                      </a:pPr>
                      <a:r>
                        <a:rPr dirty="0" sz="600" spc="-50">
                          <a:latin typeface="Arial"/>
                          <a:cs typeface="Arial"/>
                        </a:rPr>
                        <a:t>5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12065">
                    <a:lnL w="1270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585858"/>
                      </a:solidFill>
                      <a:prstDash val="solid"/>
                    </a:lnR>
                    <a:lnT w="12700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585858"/>
                      </a:solidFill>
                      <a:prstDash val="solid"/>
                    </a:lnB>
                    <a:solidFill>
                      <a:srgbClr val="B8ECFF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ts val="670"/>
                        </a:lnSpc>
                        <a:spcBef>
                          <a:spcPts val="95"/>
                        </a:spcBef>
                      </a:pPr>
                      <a:r>
                        <a:rPr dirty="0" sz="600" spc="-50">
                          <a:latin typeface="Arial"/>
                          <a:cs typeface="Arial"/>
                        </a:rPr>
                        <a:t>5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12065">
                    <a:lnL w="1270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585858"/>
                      </a:solidFill>
                      <a:prstDash val="solid"/>
                    </a:lnR>
                    <a:lnT w="12700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585858"/>
                      </a:solidFill>
                      <a:prstDash val="solid"/>
                    </a:lnB>
                    <a:solidFill>
                      <a:srgbClr val="B8ECFF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985">
                        <a:lnSpc>
                          <a:spcPts val="670"/>
                        </a:lnSpc>
                        <a:spcBef>
                          <a:spcPts val="95"/>
                        </a:spcBef>
                      </a:pPr>
                      <a:r>
                        <a:rPr dirty="0" sz="600" spc="-50">
                          <a:latin typeface="Arial"/>
                          <a:cs typeface="Arial"/>
                        </a:rPr>
                        <a:t>5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12065">
                    <a:lnL w="1270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585858"/>
                      </a:solidFill>
                      <a:prstDash val="solid"/>
                    </a:lnR>
                    <a:lnT w="12700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585858"/>
                      </a:solidFill>
                      <a:prstDash val="solid"/>
                    </a:lnB>
                    <a:solidFill>
                      <a:srgbClr val="B8ECFF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8255">
                        <a:lnSpc>
                          <a:spcPts val="670"/>
                        </a:lnSpc>
                        <a:spcBef>
                          <a:spcPts val="95"/>
                        </a:spcBef>
                      </a:pPr>
                      <a:r>
                        <a:rPr dirty="0" sz="600" spc="-50">
                          <a:latin typeface="Arial"/>
                          <a:cs typeface="Arial"/>
                        </a:rPr>
                        <a:t>5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12065">
                    <a:lnL w="12700">
                      <a:solidFill>
                        <a:srgbClr val="585858"/>
                      </a:solidFill>
                      <a:prstDash val="solid"/>
                    </a:lnL>
                    <a:lnR w="12700">
                      <a:solidFill>
                        <a:srgbClr val="585858"/>
                      </a:solidFill>
                      <a:prstDash val="solid"/>
                    </a:lnR>
                    <a:lnT w="12700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585858"/>
                      </a:solidFill>
                      <a:prstDash val="solid"/>
                    </a:lnB>
                    <a:solidFill>
                      <a:srgbClr val="B8ECFF"/>
                    </a:solidFill>
                  </a:tcPr>
                </a:tc>
              </a:tr>
            </a:tbl>
          </a:graphicData>
        </a:graphic>
      </p:graphicFrame>
      <p:sp>
        <p:nvSpPr>
          <p:cNvPr id="17" name="object 17" descr=""/>
          <p:cNvSpPr/>
          <p:nvPr/>
        </p:nvSpPr>
        <p:spPr>
          <a:xfrm>
            <a:off x="2773819" y="4828755"/>
            <a:ext cx="3236595" cy="161925"/>
          </a:xfrm>
          <a:custGeom>
            <a:avLst/>
            <a:gdLst/>
            <a:ahLst/>
            <a:cxnLst/>
            <a:rect l="l" t="t" r="r" b="b"/>
            <a:pathLst>
              <a:path w="3236595" h="161925">
                <a:moveTo>
                  <a:pt x="150685" y="69507"/>
                </a:moveTo>
                <a:lnTo>
                  <a:pt x="86639" y="69507"/>
                </a:lnTo>
                <a:lnTo>
                  <a:pt x="86639" y="0"/>
                </a:lnTo>
                <a:lnTo>
                  <a:pt x="64033" y="0"/>
                </a:lnTo>
                <a:lnTo>
                  <a:pt x="64033" y="69507"/>
                </a:lnTo>
                <a:lnTo>
                  <a:pt x="0" y="69507"/>
                </a:lnTo>
                <a:lnTo>
                  <a:pt x="0" y="93116"/>
                </a:lnTo>
                <a:lnTo>
                  <a:pt x="64033" y="93116"/>
                </a:lnTo>
                <a:lnTo>
                  <a:pt x="64033" y="161302"/>
                </a:lnTo>
                <a:lnTo>
                  <a:pt x="86639" y="161302"/>
                </a:lnTo>
                <a:lnTo>
                  <a:pt x="86639" y="93116"/>
                </a:lnTo>
                <a:lnTo>
                  <a:pt x="150685" y="93116"/>
                </a:lnTo>
                <a:lnTo>
                  <a:pt x="150685" y="69507"/>
                </a:lnTo>
                <a:close/>
              </a:path>
              <a:path w="3236595" h="161925">
                <a:moveTo>
                  <a:pt x="1693354" y="69507"/>
                </a:moveTo>
                <a:lnTo>
                  <a:pt x="1629308" y="69507"/>
                </a:lnTo>
                <a:lnTo>
                  <a:pt x="1629308" y="0"/>
                </a:lnTo>
                <a:lnTo>
                  <a:pt x="1606702" y="0"/>
                </a:lnTo>
                <a:lnTo>
                  <a:pt x="1606702" y="69507"/>
                </a:lnTo>
                <a:lnTo>
                  <a:pt x="1542669" y="69507"/>
                </a:lnTo>
                <a:lnTo>
                  <a:pt x="1542669" y="93116"/>
                </a:lnTo>
                <a:lnTo>
                  <a:pt x="1606702" y="93116"/>
                </a:lnTo>
                <a:lnTo>
                  <a:pt x="1606702" y="161302"/>
                </a:lnTo>
                <a:lnTo>
                  <a:pt x="1629308" y="161302"/>
                </a:lnTo>
                <a:lnTo>
                  <a:pt x="1629308" y="93116"/>
                </a:lnTo>
                <a:lnTo>
                  <a:pt x="1693354" y="93116"/>
                </a:lnTo>
                <a:lnTo>
                  <a:pt x="1693354" y="69507"/>
                </a:lnTo>
                <a:close/>
              </a:path>
              <a:path w="3236595" h="161925">
                <a:moveTo>
                  <a:pt x="3236023" y="69507"/>
                </a:moveTo>
                <a:lnTo>
                  <a:pt x="3171977" y="69507"/>
                </a:lnTo>
                <a:lnTo>
                  <a:pt x="3171977" y="0"/>
                </a:lnTo>
                <a:lnTo>
                  <a:pt x="3149371" y="0"/>
                </a:lnTo>
                <a:lnTo>
                  <a:pt x="3149371" y="69507"/>
                </a:lnTo>
                <a:lnTo>
                  <a:pt x="3085338" y="69507"/>
                </a:lnTo>
                <a:lnTo>
                  <a:pt x="3085338" y="93116"/>
                </a:lnTo>
                <a:lnTo>
                  <a:pt x="3149371" y="93116"/>
                </a:lnTo>
                <a:lnTo>
                  <a:pt x="3149371" y="161302"/>
                </a:lnTo>
                <a:lnTo>
                  <a:pt x="3171977" y="161302"/>
                </a:lnTo>
                <a:lnTo>
                  <a:pt x="3171977" y="93116"/>
                </a:lnTo>
                <a:lnTo>
                  <a:pt x="3236023" y="93116"/>
                </a:lnTo>
                <a:lnTo>
                  <a:pt x="3236023" y="69507"/>
                </a:lnTo>
                <a:close/>
              </a:path>
            </a:pathLst>
          </a:custGeom>
          <a:solidFill>
            <a:srgbClr val="17375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 txBox="1"/>
          <p:nvPr/>
        </p:nvSpPr>
        <p:spPr>
          <a:xfrm>
            <a:off x="419770" y="1176755"/>
            <a:ext cx="248920" cy="2302510"/>
          </a:xfrm>
          <a:prstGeom prst="rect">
            <a:avLst/>
          </a:prstGeom>
          <a:solidFill>
            <a:srgbClr val="375F92"/>
          </a:solidFill>
          <a:ln w="9994">
            <a:solidFill>
              <a:srgbClr val="17375E"/>
            </a:solidFill>
          </a:ln>
        </p:spPr>
        <p:txBody>
          <a:bodyPr wrap="square" lIns="0" tIns="36195" rIns="0" bIns="0" rtlCol="0" vert="vert270">
            <a:spAutoFit/>
          </a:bodyPr>
          <a:lstStyle/>
          <a:p>
            <a:pPr marL="264795">
              <a:lnSpc>
                <a:spcPct val="100000"/>
              </a:lnSpc>
              <a:spcBef>
                <a:spcPts val="285"/>
              </a:spcBef>
            </a:pPr>
            <a:r>
              <a:rPr dirty="0" sz="1050" b="1">
                <a:solidFill>
                  <a:srgbClr val="FFFFFF"/>
                </a:solidFill>
                <a:latin typeface="Arial"/>
                <a:cs typeface="Arial"/>
              </a:rPr>
              <a:t>Normalization</a:t>
            </a:r>
            <a:r>
              <a:rPr dirty="0" sz="1050" spc="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50" b="1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dirty="0" sz="1050" spc="9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50" spc="-10" b="1">
                <a:solidFill>
                  <a:srgbClr val="FFFFFF"/>
                </a:solidFill>
                <a:latin typeface="Arial"/>
                <a:cs typeface="Arial"/>
              </a:rPr>
              <a:t>Ranking</a:t>
            </a:r>
            <a:endParaRPr sz="1050">
              <a:latin typeface="Arial"/>
              <a:cs typeface="Arial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813836" y="765955"/>
            <a:ext cx="2792730" cy="248285"/>
          </a:xfrm>
          <a:prstGeom prst="rect">
            <a:avLst/>
          </a:prstGeom>
          <a:solidFill>
            <a:srgbClr val="375F92"/>
          </a:solidFill>
          <a:ln w="9985">
            <a:solidFill>
              <a:srgbClr val="17375E"/>
            </a:solidFill>
          </a:ln>
        </p:spPr>
        <p:txBody>
          <a:bodyPr wrap="square" lIns="0" tIns="32384" rIns="0" bIns="0" rtlCol="0" vert="horz">
            <a:spAutoFit/>
          </a:bodyPr>
          <a:lstStyle/>
          <a:p>
            <a:pPr marL="705485">
              <a:lnSpc>
                <a:spcPct val="100000"/>
              </a:lnSpc>
              <a:spcBef>
                <a:spcPts val="254"/>
              </a:spcBef>
            </a:pPr>
            <a:r>
              <a:rPr dirty="0" sz="1050" b="1">
                <a:solidFill>
                  <a:srgbClr val="FFFFFF"/>
                </a:solidFill>
                <a:latin typeface="Arial"/>
                <a:cs typeface="Arial"/>
              </a:rPr>
              <a:t>Multi</a:t>
            </a:r>
            <a:r>
              <a:rPr dirty="0" sz="1050" spc="7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50" b="1">
                <a:solidFill>
                  <a:srgbClr val="FFFFFF"/>
                </a:solidFill>
                <a:latin typeface="Arial"/>
                <a:cs typeface="Arial"/>
              </a:rPr>
              <a:t>Criteria</a:t>
            </a:r>
            <a:r>
              <a:rPr dirty="0" sz="1050" spc="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50" spc="-10" b="1">
                <a:solidFill>
                  <a:srgbClr val="FFFFFF"/>
                </a:solidFill>
                <a:latin typeface="Arial"/>
                <a:cs typeface="Arial"/>
              </a:rPr>
              <a:t>Overlay</a:t>
            </a:r>
            <a:endParaRPr sz="1050">
              <a:latin typeface="Arial"/>
              <a:cs typeface="Arial"/>
            </a:endParaRPr>
          </a:p>
        </p:txBody>
      </p:sp>
      <p:grpSp>
        <p:nvGrpSpPr>
          <p:cNvPr id="20" name="object 20" descr=""/>
          <p:cNvGrpSpPr/>
          <p:nvPr/>
        </p:nvGrpSpPr>
        <p:grpSpPr>
          <a:xfrm>
            <a:off x="3584447" y="2784335"/>
            <a:ext cx="1264920" cy="1172210"/>
            <a:chOff x="3584447" y="2784335"/>
            <a:chExt cx="1264920" cy="1172210"/>
          </a:xfrm>
        </p:grpSpPr>
        <p:pic>
          <p:nvPicPr>
            <p:cNvPr id="21" name="object 21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584447" y="2784335"/>
              <a:ext cx="1264920" cy="1171968"/>
            </a:xfrm>
            <a:prstGeom prst="rect">
              <a:avLst/>
            </a:prstGeom>
          </p:spPr>
        </p:pic>
        <p:sp>
          <p:nvSpPr>
            <p:cNvPr id="22" name="object 22" descr=""/>
            <p:cNvSpPr/>
            <p:nvPr/>
          </p:nvSpPr>
          <p:spPr>
            <a:xfrm>
              <a:off x="4430648" y="2892297"/>
              <a:ext cx="375920" cy="997585"/>
            </a:xfrm>
            <a:custGeom>
              <a:avLst/>
              <a:gdLst/>
              <a:ahLst/>
              <a:cxnLst/>
              <a:rect l="l" t="t" r="r" b="b"/>
              <a:pathLst>
                <a:path w="375920" h="997585">
                  <a:moveTo>
                    <a:pt x="102362" y="0"/>
                  </a:moveTo>
                  <a:lnTo>
                    <a:pt x="153062" y="55707"/>
                  </a:lnTo>
                  <a:lnTo>
                    <a:pt x="190221" y="122357"/>
                  </a:lnTo>
                  <a:lnTo>
                    <a:pt x="203739" y="159321"/>
                  </a:lnTo>
                  <a:lnTo>
                    <a:pt x="213891" y="198463"/>
                  </a:lnTo>
                  <a:lnTo>
                    <a:pt x="220684" y="239598"/>
                  </a:lnTo>
                  <a:lnTo>
                    <a:pt x="224124" y="282540"/>
                  </a:lnTo>
                  <a:lnTo>
                    <a:pt x="224218" y="327104"/>
                  </a:lnTo>
                  <a:lnTo>
                    <a:pt x="220972" y="373103"/>
                  </a:lnTo>
                  <a:lnTo>
                    <a:pt x="214394" y="420353"/>
                  </a:lnTo>
                  <a:lnTo>
                    <a:pt x="204488" y="468667"/>
                  </a:lnTo>
                  <a:lnTo>
                    <a:pt x="191263" y="517860"/>
                  </a:lnTo>
                  <a:lnTo>
                    <a:pt x="174724" y="567746"/>
                  </a:lnTo>
                  <a:lnTo>
                    <a:pt x="154878" y="618140"/>
                  </a:lnTo>
                  <a:lnTo>
                    <a:pt x="131732" y="668855"/>
                  </a:lnTo>
                  <a:lnTo>
                    <a:pt x="105292" y="719707"/>
                  </a:lnTo>
                  <a:lnTo>
                    <a:pt x="75564" y="770508"/>
                  </a:lnTo>
                  <a:lnTo>
                    <a:pt x="0" y="705103"/>
                  </a:lnTo>
                  <a:lnTo>
                    <a:pt x="32258" y="997584"/>
                  </a:lnTo>
                  <a:lnTo>
                    <a:pt x="302387" y="966977"/>
                  </a:lnTo>
                  <a:lnTo>
                    <a:pt x="226695" y="901445"/>
                  </a:lnTo>
                  <a:lnTo>
                    <a:pt x="256422" y="850644"/>
                  </a:lnTo>
                  <a:lnTo>
                    <a:pt x="282862" y="799792"/>
                  </a:lnTo>
                  <a:lnTo>
                    <a:pt x="306009" y="749077"/>
                  </a:lnTo>
                  <a:lnTo>
                    <a:pt x="325856" y="698683"/>
                  </a:lnTo>
                  <a:lnTo>
                    <a:pt x="342396" y="648797"/>
                  </a:lnTo>
                  <a:lnTo>
                    <a:pt x="355623" y="599604"/>
                  </a:lnTo>
                  <a:lnTo>
                    <a:pt x="365531" y="551290"/>
                  </a:lnTo>
                  <a:lnTo>
                    <a:pt x="372114" y="504040"/>
                  </a:lnTo>
                  <a:lnTo>
                    <a:pt x="375364" y="458041"/>
                  </a:lnTo>
                  <a:lnTo>
                    <a:pt x="375276" y="413477"/>
                  </a:lnTo>
                  <a:lnTo>
                    <a:pt x="371843" y="370535"/>
                  </a:lnTo>
                  <a:lnTo>
                    <a:pt x="365059" y="329400"/>
                  </a:lnTo>
                  <a:lnTo>
                    <a:pt x="354917" y="290258"/>
                  </a:lnTo>
                  <a:lnTo>
                    <a:pt x="341411" y="253294"/>
                  </a:lnTo>
                  <a:lnTo>
                    <a:pt x="324534" y="218694"/>
                  </a:lnTo>
                  <a:lnTo>
                    <a:pt x="280645" y="157330"/>
                  </a:lnTo>
                  <a:lnTo>
                    <a:pt x="253618" y="130937"/>
                  </a:lnTo>
                  <a:lnTo>
                    <a:pt x="102362" y="0"/>
                  </a:lnTo>
                  <a:close/>
                </a:path>
              </a:pathLst>
            </a:custGeom>
            <a:solidFill>
              <a:srgbClr val="DBEDF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3631183" y="2809218"/>
              <a:ext cx="967105" cy="491490"/>
            </a:xfrm>
            <a:custGeom>
              <a:avLst/>
              <a:gdLst/>
              <a:ahLst/>
              <a:cxnLst/>
              <a:rect l="l" t="t" r="r" b="b"/>
              <a:pathLst>
                <a:path w="967104" h="491489">
                  <a:moveTo>
                    <a:pt x="653286" y="0"/>
                  </a:moveTo>
                  <a:lnTo>
                    <a:pt x="611600" y="2179"/>
                  </a:lnTo>
                  <a:lnTo>
                    <a:pt x="568892" y="7710"/>
                  </a:lnTo>
                  <a:lnTo>
                    <a:pt x="525336" y="16539"/>
                  </a:lnTo>
                  <a:lnTo>
                    <a:pt x="481107" y="28612"/>
                  </a:lnTo>
                  <a:lnTo>
                    <a:pt x="436379" y="43875"/>
                  </a:lnTo>
                  <a:lnTo>
                    <a:pt x="391326" y="62276"/>
                  </a:lnTo>
                  <a:lnTo>
                    <a:pt x="346123" y="83759"/>
                  </a:lnTo>
                  <a:lnTo>
                    <a:pt x="300943" y="108272"/>
                  </a:lnTo>
                  <a:lnTo>
                    <a:pt x="255962" y="135762"/>
                  </a:lnTo>
                  <a:lnTo>
                    <a:pt x="211353" y="166173"/>
                  </a:lnTo>
                  <a:lnTo>
                    <a:pt x="167291" y="199454"/>
                  </a:lnTo>
                  <a:lnTo>
                    <a:pt x="123951" y="235550"/>
                  </a:lnTo>
                  <a:lnTo>
                    <a:pt x="81506" y="274407"/>
                  </a:lnTo>
                  <a:lnTo>
                    <a:pt x="40131" y="315973"/>
                  </a:lnTo>
                  <a:lnTo>
                    <a:pt x="0" y="360193"/>
                  </a:lnTo>
                  <a:lnTo>
                    <a:pt x="151256" y="491130"/>
                  </a:lnTo>
                  <a:lnTo>
                    <a:pt x="189258" y="449168"/>
                  </a:lnTo>
                  <a:lnTo>
                    <a:pt x="228484" y="409505"/>
                  </a:lnTo>
                  <a:lnTo>
                    <a:pt x="268778" y="372205"/>
                  </a:lnTo>
                  <a:lnTo>
                    <a:pt x="309986" y="337330"/>
                  </a:lnTo>
                  <a:lnTo>
                    <a:pt x="351952" y="304944"/>
                  </a:lnTo>
                  <a:lnTo>
                    <a:pt x="394521" y="275110"/>
                  </a:lnTo>
                  <a:lnTo>
                    <a:pt x="437538" y="247891"/>
                  </a:lnTo>
                  <a:lnTo>
                    <a:pt x="480847" y="223349"/>
                  </a:lnTo>
                  <a:lnTo>
                    <a:pt x="524293" y="201549"/>
                  </a:lnTo>
                  <a:lnTo>
                    <a:pt x="567721" y="182552"/>
                  </a:lnTo>
                  <a:lnTo>
                    <a:pt x="610976" y="166422"/>
                  </a:lnTo>
                  <a:lnTo>
                    <a:pt x="653902" y="153223"/>
                  </a:lnTo>
                  <a:lnTo>
                    <a:pt x="696344" y="143016"/>
                  </a:lnTo>
                  <a:lnTo>
                    <a:pt x="738148" y="135866"/>
                  </a:lnTo>
                  <a:lnTo>
                    <a:pt x="779156" y="131835"/>
                  </a:lnTo>
                  <a:lnTo>
                    <a:pt x="819216" y="130987"/>
                  </a:lnTo>
                  <a:lnTo>
                    <a:pt x="858170" y="133383"/>
                  </a:lnTo>
                  <a:lnTo>
                    <a:pt x="895864" y="139088"/>
                  </a:lnTo>
                  <a:lnTo>
                    <a:pt x="932143" y="148165"/>
                  </a:lnTo>
                  <a:lnTo>
                    <a:pt x="966851" y="160676"/>
                  </a:lnTo>
                  <a:lnTo>
                    <a:pt x="952761" y="139158"/>
                  </a:lnTo>
                  <a:lnTo>
                    <a:pt x="920202" y="100311"/>
                  </a:lnTo>
                  <a:lnTo>
                    <a:pt x="872176" y="60299"/>
                  </a:lnTo>
                  <a:lnTo>
                    <a:pt x="806323" y="25865"/>
                  </a:lnTo>
                  <a:lnTo>
                    <a:pt x="732894" y="5908"/>
                  </a:lnTo>
                  <a:lnTo>
                    <a:pt x="693776" y="1225"/>
                  </a:lnTo>
                  <a:lnTo>
                    <a:pt x="653286" y="0"/>
                  </a:lnTo>
                  <a:close/>
                </a:path>
              </a:pathLst>
            </a:custGeom>
            <a:solidFill>
              <a:srgbClr val="AFBE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3631183" y="2809218"/>
              <a:ext cx="1175385" cy="1080770"/>
            </a:xfrm>
            <a:custGeom>
              <a:avLst/>
              <a:gdLst/>
              <a:ahLst/>
              <a:cxnLst/>
              <a:rect l="l" t="t" r="r" b="b"/>
              <a:pathLst>
                <a:path w="1175385" h="1080770">
                  <a:moveTo>
                    <a:pt x="966851" y="160676"/>
                  </a:moveTo>
                  <a:lnTo>
                    <a:pt x="932143" y="148165"/>
                  </a:lnTo>
                  <a:lnTo>
                    <a:pt x="895864" y="139088"/>
                  </a:lnTo>
                  <a:lnTo>
                    <a:pt x="858170" y="133383"/>
                  </a:lnTo>
                  <a:lnTo>
                    <a:pt x="819216" y="130987"/>
                  </a:lnTo>
                  <a:lnTo>
                    <a:pt x="779156" y="131835"/>
                  </a:lnTo>
                  <a:lnTo>
                    <a:pt x="738148" y="135866"/>
                  </a:lnTo>
                  <a:lnTo>
                    <a:pt x="696344" y="143016"/>
                  </a:lnTo>
                  <a:lnTo>
                    <a:pt x="653902" y="153223"/>
                  </a:lnTo>
                  <a:lnTo>
                    <a:pt x="610976" y="166422"/>
                  </a:lnTo>
                  <a:lnTo>
                    <a:pt x="567721" y="182552"/>
                  </a:lnTo>
                  <a:lnTo>
                    <a:pt x="524293" y="201549"/>
                  </a:lnTo>
                  <a:lnTo>
                    <a:pt x="480847" y="223349"/>
                  </a:lnTo>
                  <a:lnTo>
                    <a:pt x="437538" y="247891"/>
                  </a:lnTo>
                  <a:lnTo>
                    <a:pt x="394521" y="275110"/>
                  </a:lnTo>
                  <a:lnTo>
                    <a:pt x="351952" y="304944"/>
                  </a:lnTo>
                  <a:lnTo>
                    <a:pt x="309986" y="337330"/>
                  </a:lnTo>
                  <a:lnTo>
                    <a:pt x="268778" y="372205"/>
                  </a:lnTo>
                  <a:lnTo>
                    <a:pt x="228484" y="409505"/>
                  </a:lnTo>
                  <a:lnTo>
                    <a:pt x="189258" y="449168"/>
                  </a:lnTo>
                  <a:lnTo>
                    <a:pt x="151256" y="491130"/>
                  </a:lnTo>
                  <a:lnTo>
                    <a:pt x="0" y="360193"/>
                  </a:lnTo>
                  <a:lnTo>
                    <a:pt x="40131" y="315973"/>
                  </a:lnTo>
                  <a:lnTo>
                    <a:pt x="81506" y="274407"/>
                  </a:lnTo>
                  <a:lnTo>
                    <a:pt x="123951" y="235550"/>
                  </a:lnTo>
                  <a:lnTo>
                    <a:pt x="167291" y="199454"/>
                  </a:lnTo>
                  <a:lnTo>
                    <a:pt x="211353" y="166173"/>
                  </a:lnTo>
                  <a:lnTo>
                    <a:pt x="255962" y="135762"/>
                  </a:lnTo>
                  <a:lnTo>
                    <a:pt x="300943" y="108272"/>
                  </a:lnTo>
                  <a:lnTo>
                    <a:pt x="346123" y="83759"/>
                  </a:lnTo>
                  <a:lnTo>
                    <a:pt x="391326" y="62276"/>
                  </a:lnTo>
                  <a:lnTo>
                    <a:pt x="436379" y="43875"/>
                  </a:lnTo>
                  <a:lnTo>
                    <a:pt x="481107" y="28612"/>
                  </a:lnTo>
                  <a:lnTo>
                    <a:pt x="525336" y="16539"/>
                  </a:lnTo>
                  <a:lnTo>
                    <a:pt x="568892" y="7710"/>
                  </a:lnTo>
                  <a:lnTo>
                    <a:pt x="611600" y="2179"/>
                  </a:lnTo>
                  <a:lnTo>
                    <a:pt x="653286" y="0"/>
                  </a:lnTo>
                  <a:lnTo>
                    <a:pt x="693776" y="1225"/>
                  </a:lnTo>
                  <a:lnTo>
                    <a:pt x="732894" y="5908"/>
                  </a:lnTo>
                  <a:lnTo>
                    <a:pt x="770468" y="14104"/>
                  </a:lnTo>
                  <a:lnTo>
                    <a:pt x="840283" y="41246"/>
                  </a:lnTo>
                  <a:lnTo>
                    <a:pt x="901826" y="83079"/>
                  </a:lnTo>
                  <a:lnTo>
                    <a:pt x="1053083" y="214016"/>
                  </a:lnTo>
                  <a:lnTo>
                    <a:pt x="1103746" y="269724"/>
                  </a:lnTo>
                  <a:lnTo>
                    <a:pt x="1140876" y="336373"/>
                  </a:lnTo>
                  <a:lnTo>
                    <a:pt x="1154382" y="373337"/>
                  </a:lnTo>
                  <a:lnTo>
                    <a:pt x="1164524" y="412480"/>
                  </a:lnTo>
                  <a:lnTo>
                    <a:pt x="1171308" y="453615"/>
                  </a:lnTo>
                  <a:lnTo>
                    <a:pt x="1174741" y="496557"/>
                  </a:lnTo>
                  <a:lnTo>
                    <a:pt x="1174829" y="541121"/>
                  </a:lnTo>
                  <a:lnTo>
                    <a:pt x="1171579" y="587120"/>
                  </a:lnTo>
                  <a:lnTo>
                    <a:pt x="1164996" y="634370"/>
                  </a:lnTo>
                  <a:lnTo>
                    <a:pt x="1155088" y="682684"/>
                  </a:lnTo>
                  <a:lnTo>
                    <a:pt x="1141861" y="731877"/>
                  </a:lnTo>
                  <a:lnTo>
                    <a:pt x="1125321" y="781763"/>
                  </a:lnTo>
                  <a:lnTo>
                    <a:pt x="1105474" y="832156"/>
                  </a:lnTo>
                  <a:lnTo>
                    <a:pt x="1082327" y="882872"/>
                  </a:lnTo>
                  <a:lnTo>
                    <a:pt x="1055887" y="933723"/>
                  </a:lnTo>
                  <a:lnTo>
                    <a:pt x="1026160" y="984525"/>
                  </a:lnTo>
                  <a:lnTo>
                    <a:pt x="1101852" y="1050057"/>
                  </a:lnTo>
                  <a:lnTo>
                    <a:pt x="831723" y="1080664"/>
                  </a:lnTo>
                  <a:lnTo>
                    <a:pt x="799464" y="788183"/>
                  </a:lnTo>
                  <a:lnTo>
                    <a:pt x="875029" y="853588"/>
                  </a:lnTo>
                  <a:lnTo>
                    <a:pt x="904757" y="802786"/>
                  </a:lnTo>
                  <a:lnTo>
                    <a:pt x="931197" y="751935"/>
                  </a:lnTo>
                  <a:lnTo>
                    <a:pt x="954343" y="701219"/>
                  </a:lnTo>
                  <a:lnTo>
                    <a:pt x="974189" y="650826"/>
                  </a:lnTo>
                  <a:lnTo>
                    <a:pt x="990728" y="600940"/>
                  </a:lnTo>
                  <a:lnTo>
                    <a:pt x="1003953" y="551747"/>
                  </a:lnTo>
                  <a:lnTo>
                    <a:pt x="1013859" y="503433"/>
                  </a:lnTo>
                  <a:lnTo>
                    <a:pt x="1020437" y="456183"/>
                  </a:lnTo>
                  <a:lnTo>
                    <a:pt x="1023683" y="410184"/>
                  </a:lnTo>
                  <a:lnTo>
                    <a:pt x="1023589" y="365620"/>
                  </a:lnTo>
                  <a:lnTo>
                    <a:pt x="1020149" y="322678"/>
                  </a:lnTo>
                  <a:lnTo>
                    <a:pt x="1013356" y="281543"/>
                  </a:lnTo>
                  <a:lnTo>
                    <a:pt x="1003204" y="242400"/>
                  </a:lnTo>
                  <a:lnTo>
                    <a:pt x="989686" y="205436"/>
                  </a:lnTo>
                  <a:lnTo>
                    <a:pt x="972796" y="170837"/>
                  </a:lnTo>
                  <a:lnTo>
                    <a:pt x="928873" y="109472"/>
                  </a:lnTo>
                  <a:lnTo>
                    <a:pt x="901826" y="83079"/>
                  </a:lnTo>
                </a:path>
              </a:pathLst>
            </a:custGeom>
            <a:ln w="9525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" name="object 25" descr=""/>
          <p:cNvSpPr txBox="1"/>
          <p:nvPr/>
        </p:nvSpPr>
        <p:spPr>
          <a:xfrm>
            <a:off x="3054350" y="5870244"/>
            <a:ext cx="2880360" cy="462280"/>
          </a:xfrm>
          <a:prstGeom prst="rect">
            <a:avLst/>
          </a:prstGeom>
          <a:solidFill>
            <a:srgbClr val="FFFFFF"/>
          </a:solidFill>
          <a:ln w="19050">
            <a:solidFill>
              <a:srgbClr val="FF0000"/>
            </a:solidFill>
          </a:ln>
        </p:spPr>
        <p:txBody>
          <a:bodyPr wrap="square" lIns="0" tIns="42545" rIns="0" bIns="0" rtlCol="0" vert="horz">
            <a:spAutoFit/>
          </a:bodyPr>
          <a:lstStyle/>
          <a:p>
            <a:pPr marL="180975" marR="173990" indent="542290">
              <a:lnSpc>
                <a:spcPct val="100000"/>
              </a:lnSpc>
              <a:spcBef>
                <a:spcPts val="335"/>
              </a:spcBef>
            </a:pPr>
            <a:r>
              <a:rPr dirty="0" sz="1200" b="1">
                <a:solidFill>
                  <a:srgbClr val="FF0000"/>
                </a:solidFill>
                <a:latin typeface="Arial"/>
                <a:cs typeface="Arial"/>
              </a:rPr>
              <a:t>AQUIFER</a:t>
            </a:r>
            <a:r>
              <a:rPr dirty="0" sz="1200" spc="-50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FF0000"/>
                </a:solidFill>
                <a:latin typeface="Arial"/>
                <a:cs typeface="Arial"/>
              </a:rPr>
              <a:t>SPECIFIC </a:t>
            </a:r>
            <a:r>
              <a:rPr dirty="0" sz="1200" spc="-20" b="1">
                <a:solidFill>
                  <a:srgbClr val="FF0000"/>
                </a:solidFill>
                <a:latin typeface="Arial"/>
                <a:cs typeface="Arial"/>
              </a:rPr>
              <a:t>GROUNDWATER</a:t>
            </a:r>
            <a:r>
              <a:rPr dirty="0" sz="1200" b="1">
                <a:solidFill>
                  <a:srgbClr val="FF0000"/>
                </a:solidFill>
                <a:latin typeface="Arial"/>
                <a:cs typeface="Arial"/>
              </a:rPr>
              <a:t> RESOURCE</a:t>
            </a:r>
            <a:r>
              <a:rPr dirty="0" sz="1200" spc="-35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200" spc="-20" b="1">
                <a:solidFill>
                  <a:srgbClr val="FF0000"/>
                </a:solidFill>
                <a:latin typeface="Arial"/>
                <a:cs typeface="Arial"/>
              </a:rPr>
              <a:t>UNIT</a:t>
            </a:r>
            <a:endParaRPr sz="1200">
              <a:latin typeface="Arial"/>
              <a:cs typeface="Arial"/>
            </a:endParaRPr>
          </a:p>
        </p:txBody>
      </p:sp>
      <p:sp>
        <p:nvSpPr>
          <p:cNvPr id="26" name="object 26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78054" rIns="0" bIns="0" rtlCol="0" vert="horz">
            <a:spAutoFit/>
          </a:bodyPr>
          <a:lstStyle/>
          <a:p>
            <a:pPr marL="45085">
              <a:lnSpc>
                <a:spcPct val="100000"/>
              </a:lnSpc>
              <a:spcBef>
                <a:spcPts val="185"/>
              </a:spcBef>
            </a:pPr>
            <a:fld id="{81D60167-4931-47E6-BA6A-407CBD079E47}" type="slidenum">
              <a:rPr dirty="0" spc="-25"/>
              <a:t>68</a:t>
            </a:fld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440561" y="3223971"/>
            <a:ext cx="6271260" cy="7575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2400" b="1">
                <a:solidFill>
                  <a:srgbClr val="003E6B"/>
                </a:solidFill>
                <a:latin typeface="Arial"/>
                <a:cs typeface="Arial"/>
              </a:rPr>
              <a:t>DEFINING</a:t>
            </a:r>
            <a:r>
              <a:rPr dirty="0" sz="2400" spc="-45" b="1">
                <a:solidFill>
                  <a:srgbClr val="003E6B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003E6B"/>
                </a:solidFill>
                <a:latin typeface="Arial"/>
                <a:cs typeface="Arial"/>
              </a:rPr>
              <a:t>THE</a:t>
            </a:r>
            <a:r>
              <a:rPr dirty="0" sz="2400" spc="-30" b="1">
                <a:solidFill>
                  <a:srgbClr val="003E6B"/>
                </a:solidFill>
                <a:latin typeface="Arial"/>
                <a:cs typeface="Arial"/>
              </a:rPr>
              <a:t> </a:t>
            </a:r>
            <a:r>
              <a:rPr dirty="0" sz="2400" spc="-20" b="1">
                <a:solidFill>
                  <a:srgbClr val="003E6B"/>
                </a:solidFill>
                <a:latin typeface="Arial"/>
                <a:cs typeface="Arial"/>
              </a:rPr>
              <a:t>STRATEGIC</a:t>
            </a:r>
            <a:r>
              <a:rPr dirty="0" sz="2400" spc="-45" b="1">
                <a:solidFill>
                  <a:srgbClr val="003E6B"/>
                </a:solidFill>
                <a:latin typeface="Arial"/>
                <a:cs typeface="Arial"/>
              </a:rPr>
              <a:t> </a:t>
            </a:r>
            <a:r>
              <a:rPr dirty="0" sz="2400" spc="-10" b="1">
                <a:solidFill>
                  <a:srgbClr val="003E6B"/>
                </a:solidFill>
                <a:latin typeface="Arial"/>
                <a:cs typeface="Arial"/>
              </a:rPr>
              <a:t>SIGNIFICANCE</a:t>
            </a:r>
            <a:endParaRPr sz="2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dirty="0" sz="2400" spc="-35" b="1">
                <a:solidFill>
                  <a:srgbClr val="003E6B"/>
                </a:solidFill>
                <a:latin typeface="Arial"/>
                <a:cs typeface="Arial"/>
              </a:rPr>
              <a:t>EVALUATION</a:t>
            </a:r>
            <a:r>
              <a:rPr dirty="0" sz="2400" spc="-90" b="1">
                <a:solidFill>
                  <a:srgbClr val="003E6B"/>
                </a:solidFill>
                <a:latin typeface="Arial"/>
                <a:cs typeface="Arial"/>
              </a:rPr>
              <a:t> </a:t>
            </a:r>
            <a:r>
              <a:rPr dirty="0" sz="2400" spc="-10" b="1">
                <a:solidFill>
                  <a:srgbClr val="003E6B"/>
                </a:solidFill>
                <a:latin typeface="Arial"/>
                <a:cs typeface="Arial"/>
              </a:rPr>
              <a:t>FRAMEWORK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9144000" cy="847725"/>
            <a:chOff x="0" y="0"/>
            <a:chExt cx="9144000" cy="847725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847674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380" y="109728"/>
              <a:ext cx="8413242" cy="454913"/>
            </a:xfrm>
            <a:prstGeom prst="rect">
              <a:avLst/>
            </a:prstGeom>
          </p:spPr>
        </p:pic>
      </p:grpSp>
      <p:sp>
        <p:nvSpPr>
          <p:cNvPr id="6" name="object 6" descr=""/>
          <p:cNvSpPr txBox="1"/>
          <p:nvPr/>
        </p:nvSpPr>
        <p:spPr>
          <a:xfrm>
            <a:off x="487781" y="158623"/>
            <a:ext cx="816864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REFINEMENT</a:t>
            </a:r>
            <a:r>
              <a:rPr dirty="0" sz="16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STRATEGIC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 GROUNDWATER</a:t>
            </a:r>
            <a:r>
              <a:rPr dirty="0" sz="1600" spc="-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SOURCE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AREAS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SOUTH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AFRICA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78054" rIns="0" bIns="0" rtlCol="0" vert="horz">
            <a:spAutoFit/>
          </a:bodyPr>
          <a:lstStyle/>
          <a:p>
            <a:pPr marL="45085">
              <a:lnSpc>
                <a:spcPct val="100000"/>
              </a:lnSpc>
              <a:spcBef>
                <a:spcPts val="185"/>
              </a:spcBef>
            </a:pPr>
            <a:fld id="{81D60167-4931-47E6-BA6A-407CBD079E47}" type="slidenum">
              <a:rPr dirty="0" spc="-25"/>
              <a:t>68</a:t>
            </a:fld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9144000" cy="847725"/>
            <a:chOff x="0" y="0"/>
            <a:chExt cx="9144000" cy="84772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847674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380" y="109728"/>
              <a:ext cx="8413242" cy="454913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487781" y="158623"/>
            <a:ext cx="816864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REFINEMENT</a:t>
            </a:r>
            <a:r>
              <a:rPr dirty="0" sz="16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STRATEGIC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 GROUNDWATER</a:t>
            </a:r>
            <a:r>
              <a:rPr dirty="0" sz="1600" spc="-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SOURCE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AREAS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SOUTH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AFRICA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72770" rIns="0" bIns="0" rtlCol="0" vert="horz">
            <a:spAutoFit/>
          </a:bodyPr>
          <a:lstStyle/>
          <a:p>
            <a:pPr marL="2835275">
              <a:lnSpc>
                <a:spcPct val="100000"/>
              </a:lnSpc>
              <a:spcBef>
                <a:spcPts val="100"/>
              </a:spcBef>
            </a:pPr>
            <a:r>
              <a:rPr dirty="0" spc="-40"/>
              <a:t>STATUS</a:t>
            </a:r>
            <a:r>
              <a:rPr dirty="0" spc="-25"/>
              <a:t> </a:t>
            </a:r>
            <a:r>
              <a:rPr dirty="0"/>
              <a:t>QUO</a:t>
            </a:r>
            <a:r>
              <a:rPr dirty="0" spc="-45"/>
              <a:t> </a:t>
            </a:r>
            <a:r>
              <a:rPr dirty="0" spc="-10"/>
              <a:t>REPORT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622198" y="1253489"/>
            <a:ext cx="8002905" cy="443484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374775" marR="109855" indent="-1362710">
              <a:lnSpc>
                <a:spcPct val="100000"/>
              </a:lnSpc>
              <a:spcBef>
                <a:spcPts val="105"/>
              </a:spcBef>
            </a:pP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The</a:t>
            </a:r>
            <a:r>
              <a:rPr dirty="0" sz="14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primary</a:t>
            </a:r>
            <a:r>
              <a:rPr dirty="0" sz="14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objective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was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to</a:t>
            </a:r>
            <a:r>
              <a:rPr dirty="0" sz="14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establish</a:t>
            </a:r>
            <a:r>
              <a:rPr dirty="0" sz="14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a</a:t>
            </a:r>
            <a:r>
              <a:rPr dirty="0" sz="14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comprehensive</a:t>
            </a:r>
            <a:r>
              <a:rPr dirty="0" sz="14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and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updated</a:t>
            </a:r>
            <a:r>
              <a:rPr dirty="0" sz="14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Status</a:t>
            </a:r>
            <a:r>
              <a:rPr dirty="0" sz="14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Quo</a:t>
            </a:r>
            <a:r>
              <a:rPr dirty="0" sz="1400" spc="-10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Assessment</a:t>
            </a:r>
            <a:r>
              <a:rPr dirty="0" sz="14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of</a:t>
            </a:r>
            <a:r>
              <a:rPr dirty="0" sz="14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the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37</a:t>
            </a:r>
            <a:r>
              <a:rPr dirty="0" sz="14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existing</a:t>
            </a:r>
            <a:r>
              <a:rPr dirty="0" sz="14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SWSA-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gw</a:t>
            </a:r>
            <a:r>
              <a:rPr dirty="0" sz="14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areas</a:t>
            </a:r>
            <a:r>
              <a:rPr dirty="0" sz="14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delineated</a:t>
            </a:r>
            <a:r>
              <a:rPr dirty="0" sz="14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by</a:t>
            </a:r>
            <a:r>
              <a:rPr dirty="0" sz="14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Le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Maître</a:t>
            </a:r>
            <a:r>
              <a:rPr dirty="0" sz="14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et</a:t>
            </a:r>
            <a:r>
              <a:rPr dirty="0" sz="14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al.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(2018).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15"/>
              </a:spcBef>
            </a:pPr>
            <a:endParaRPr sz="1400">
              <a:latin typeface="Arial"/>
              <a:cs typeface="Arial"/>
            </a:endParaRPr>
          </a:p>
          <a:p>
            <a:pPr marL="3498850">
              <a:lnSpc>
                <a:spcPct val="100000"/>
              </a:lnSpc>
            </a:pPr>
            <a:r>
              <a:rPr dirty="0" sz="1400" b="1">
                <a:solidFill>
                  <a:srgbClr val="17375E"/>
                </a:solidFill>
                <a:latin typeface="Arial"/>
                <a:cs typeface="Arial"/>
              </a:rPr>
              <a:t>REPORT</a:t>
            </a:r>
            <a:r>
              <a:rPr dirty="0" sz="1400" spc="-35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 b="1">
                <a:solidFill>
                  <a:srgbClr val="17375E"/>
                </a:solidFill>
                <a:latin typeface="Arial"/>
                <a:cs typeface="Arial"/>
              </a:rPr>
              <a:t>STRUCTURE</a:t>
            </a:r>
            <a:endParaRPr sz="1400">
              <a:latin typeface="Arial"/>
              <a:cs typeface="Arial"/>
            </a:endParaRPr>
          </a:p>
          <a:p>
            <a:pPr marL="3498850">
              <a:lnSpc>
                <a:spcPct val="100000"/>
              </a:lnSpc>
              <a:spcBef>
                <a:spcPts val="1450"/>
              </a:spcBef>
            </a:pP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Motivation</a:t>
            </a:r>
            <a:r>
              <a:rPr dirty="0" sz="1200" spc="-25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&amp;</a:t>
            </a:r>
            <a:r>
              <a:rPr dirty="0" sz="1200" spc="-45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Legislative</a:t>
            </a:r>
            <a:r>
              <a:rPr dirty="0" sz="1200" spc="-5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548ED4"/>
                </a:solidFill>
                <a:latin typeface="Arial"/>
                <a:cs typeface="Arial"/>
              </a:rPr>
              <a:t>Context</a:t>
            </a:r>
            <a:endParaRPr sz="1200">
              <a:latin typeface="Arial"/>
              <a:cs typeface="Arial"/>
            </a:endParaRPr>
          </a:p>
          <a:p>
            <a:pPr marL="3861435" indent="-180975">
              <a:lnSpc>
                <a:spcPct val="100000"/>
              </a:lnSpc>
              <a:buChar char="•"/>
              <a:tabLst>
                <a:tab pos="3861435" algn="l"/>
              </a:tabLst>
            </a:pP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Role</a:t>
            </a:r>
            <a:r>
              <a:rPr dirty="0" sz="12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of</a:t>
            </a:r>
            <a:r>
              <a:rPr dirty="0" sz="1200" spc="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SWSA-gw</a:t>
            </a:r>
            <a:r>
              <a:rPr dirty="0" sz="12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in</a:t>
            </a:r>
            <a:r>
              <a:rPr dirty="0" sz="1200" spc="-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South</a:t>
            </a:r>
            <a:r>
              <a:rPr dirty="0" sz="1200" spc="-8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Africa</a:t>
            </a:r>
            <a:endParaRPr sz="1200">
              <a:latin typeface="Arial"/>
              <a:cs typeface="Arial"/>
            </a:endParaRPr>
          </a:p>
          <a:p>
            <a:pPr marL="3861435" indent="-180975">
              <a:lnSpc>
                <a:spcPct val="100000"/>
              </a:lnSpc>
              <a:buChar char="•"/>
              <a:tabLst>
                <a:tab pos="3861435" algn="l"/>
              </a:tabLst>
            </a:pP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Key</a:t>
            </a:r>
            <a:r>
              <a:rPr dirty="0" sz="12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legislation:</a:t>
            </a:r>
            <a:r>
              <a:rPr dirty="0" sz="12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NWA</a:t>
            </a:r>
            <a:r>
              <a:rPr dirty="0" sz="1200" spc="-10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(1998)</a:t>
            </a:r>
            <a:r>
              <a:rPr dirty="0" sz="12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&amp;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NWRS</a:t>
            </a:r>
            <a:r>
              <a:rPr dirty="0" sz="12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III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 (2023)</a:t>
            </a:r>
            <a:endParaRPr sz="1200">
              <a:latin typeface="Arial"/>
              <a:cs typeface="Arial"/>
            </a:endParaRPr>
          </a:p>
          <a:p>
            <a:pPr marL="3861435" indent="-180975">
              <a:lnSpc>
                <a:spcPct val="100000"/>
              </a:lnSpc>
              <a:buChar char="•"/>
              <a:tabLst>
                <a:tab pos="3861435" algn="l"/>
              </a:tabLst>
            </a:pP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Why</a:t>
            </a:r>
            <a:r>
              <a:rPr dirty="0" sz="12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the</a:t>
            </a:r>
            <a:r>
              <a:rPr dirty="0" sz="12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SWSA-gw</a:t>
            </a:r>
            <a:r>
              <a:rPr dirty="0" sz="12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delineations</a:t>
            </a:r>
            <a:r>
              <a:rPr dirty="0" sz="12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are</a:t>
            </a:r>
            <a:r>
              <a:rPr dirty="0" sz="12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being</a:t>
            </a:r>
            <a:r>
              <a:rPr dirty="0" sz="12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refined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0"/>
              </a:spcBef>
              <a:buClr>
                <a:srgbClr val="17375E"/>
              </a:buClr>
              <a:buFont typeface="Arial"/>
              <a:buChar char="•"/>
            </a:pPr>
            <a:endParaRPr sz="1200">
              <a:latin typeface="Arial"/>
              <a:cs typeface="Arial"/>
            </a:endParaRPr>
          </a:p>
          <a:p>
            <a:pPr marL="3498850">
              <a:lnSpc>
                <a:spcPct val="100000"/>
              </a:lnSpc>
            </a:pP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Summary</a:t>
            </a:r>
            <a:r>
              <a:rPr dirty="0" sz="1200" spc="-6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of</a:t>
            </a:r>
            <a:r>
              <a:rPr dirty="0" sz="1200" spc="-25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Previous</a:t>
            </a:r>
            <a:r>
              <a:rPr dirty="0" sz="1200" spc="-35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548ED4"/>
                </a:solidFill>
                <a:latin typeface="Arial"/>
                <a:cs typeface="Arial"/>
              </a:rPr>
              <a:t>Methodology</a:t>
            </a:r>
            <a:endParaRPr sz="1200">
              <a:latin typeface="Arial"/>
              <a:cs typeface="Arial"/>
            </a:endParaRPr>
          </a:p>
          <a:p>
            <a:pPr marL="3861435" indent="-180975">
              <a:lnSpc>
                <a:spcPct val="100000"/>
              </a:lnSpc>
              <a:buChar char="•"/>
              <a:tabLst>
                <a:tab pos="3861435" algn="l"/>
              </a:tabLst>
            </a:pP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Overview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of</a:t>
            </a:r>
            <a:r>
              <a:rPr dirty="0" sz="12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criteria</a:t>
            </a:r>
            <a:r>
              <a:rPr dirty="0" sz="12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used</a:t>
            </a:r>
            <a:r>
              <a:rPr dirty="0" sz="12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for</a:t>
            </a:r>
            <a:r>
              <a:rPr dirty="0" sz="12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SWSA-gw</a:t>
            </a:r>
            <a:r>
              <a:rPr dirty="0" sz="12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(2018)</a:t>
            </a:r>
            <a:endParaRPr sz="1200">
              <a:latin typeface="Arial"/>
              <a:cs typeface="Arial"/>
            </a:endParaRPr>
          </a:p>
          <a:p>
            <a:pPr marL="3861435" indent="-180975">
              <a:lnSpc>
                <a:spcPct val="100000"/>
              </a:lnSpc>
              <a:spcBef>
                <a:spcPts val="5"/>
              </a:spcBef>
              <a:buChar char="•"/>
              <a:tabLst>
                <a:tab pos="3861435" algn="l"/>
              </a:tabLst>
            </a:pP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Summary</a:t>
            </a:r>
            <a:r>
              <a:rPr dirty="0" sz="12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of</a:t>
            </a:r>
            <a:r>
              <a:rPr dirty="0" sz="1200" spc="-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Previous</a:t>
            </a:r>
            <a:r>
              <a:rPr dirty="0" sz="12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Status</a:t>
            </a:r>
            <a:r>
              <a:rPr dirty="0" sz="12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Quo</a:t>
            </a:r>
            <a:r>
              <a:rPr dirty="0" sz="12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for</a:t>
            </a:r>
            <a:r>
              <a:rPr dirty="0" sz="12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SWSA-gw</a:t>
            </a:r>
            <a:r>
              <a:rPr dirty="0" sz="12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(2018)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0"/>
              </a:spcBef>
              <a:buClr>
                <a:srgbClr val="17375E"/>
              </a:buClr>
              <a:buFont typeface="Arial"/>
              <a:buChar char="•"/>
            </a:pPr>
            <a:endParaRPr sz="1200">
              <a:latin typeface="Arial"/>
              <a:cs typeface="Arial"/>
            </a:endParaRPr>
          </a:p>
          <a:p>
            <a:pPr marL="3498850">
              <a:lnSpc>
                <a:spcPct val="100000"/>
              </a:lnSpc>
            </a:pP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Current</a:t>
            </a:r>
            <a:r>
              <a:rPr dirty="0" sz="1200" spc="-4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Status</a:t>
            </a:r>
            <a:r>
              <a:rPr dirty="0" sz="1200" spc="-85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548ED4"/>
                </a:solidFill>
                <a:latin typeface="Arial"/>
                <a:cs typeface="Arial"/>
              </a:rPr>
              <a:t>Assessment</a:t>
            </a:r>
            <a:endParaRPr sz="1200">
              <a:latin typeface="Arial"/>
              <a:cs typeface="Arial"/>
            </a:endParaRPr>
          </a:p>
          <a:p>
            <a:pPr marL="3861435" indent="-180975">
              <a:lnSpc>
                <a:spcPct val="100000"/>
              </a:lnSpc>
              <a:buChar char="•"/>
              <a:tabLst>
                <a:tab pos="3861435" algn="l"/>
              </a:tabLst>
            </a:pP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Developing</a:t>
            </a:r>
            <a:r>
              <a:rPr dirty="0" sz="1200" spc="-7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the</a:t>
            </a:r>
            <a:r>
              <a:rPr dirty="0" sz="1200" spc="-8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Assessment</a:t>
            </a:r>
            <a:r>
              <a:rPr dirty="0" sz="1200" spc="-5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Framework</a:t>
            </a:r>
            <a:endParaRPr sz="1200">
              <a:latin typeface="Arial"/>
              <a:cs typeface="Arial"/>
            </a:endParaRPr>
          </a:p>
          <a:p>
            <a:pPr marL="3861435" indent="-180975">
              <a:lnSpc>
                <a:spcPct val="100000"/>
              </a:lnSpc>
              <a:buChar char="•"/>
              <a:tabLst>
                <a:tab pos="3861435" algn="l"/>
              </a:tabLst>
            </a:pP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Detailing</a:t>
            </a:r>
            <a:r>
              <a:rPr dirty="0" sz="12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the</a:t>
            </a:r>
            <a:r>
              <a:rPr dirty="0" sz="12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methodologies,</a:t>
            </a:r>
            <a:r>
              <a:rPr dirty="0" sz="12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datasets</a:t>
            </a:r>
            <a:r>
              <a:rPr dirty="0" sz="12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&amp;</a:t>
            </a:r>
            <a:r>
              <a:rPr dirty="0" sz="1200" spc="-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analytical</a:t>
            </a:r>
            <a:r>
              <a:rPr dirty="0" sz="12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techniques</a:t>
            </a:r>
            <a:endParaRPr sz="1200">
              <a:latin typeface="Arial"/>
              <a:cs typeface="Arial"/>
            </a:endParaRPr>
          </a:p>
          <a:p>
            <a:pPr marL="3861435" indent="-180975">
              <a:lnSpc>
                <a:spcPct val="100000"/>
              </a:lnSpc>
              <a:buChar char="•"/>
              <a:tabLst>
                <a:tab pos="3861435" algn="l"/>
              </a:tabLst>
            </a:pP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Developing</a:t>
            </a:r>
            <a:r>
              <a:rPr dirty="0" sz="12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the</a:t>
            </a:r>
            <a:r>
              <a:rPr dirty="0" sz="12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Current</a:t>
            </a:r>
            <a:r>
              <a:rPr dirty="0" sz="12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Status</a:t>
            </a:r>
            <a:r>
              <a:rPr dirty="0" sz="12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Matrix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0"/>
              </a:spcBef>
              <a:buClr>
                <a:srgbClr val="17375E"/>
              </a:buClr>
              <a:buFont typeface="Arial"/>
              <a:buChar char="•"/>
            </a:pPr>
            <a:endParaRPr sz="1200">
              <a:latin typeface="Arial"/>
              <a:cs typeface="Arial"/>
            </a:endParaRPr>
          </a:p>
          <a:p>
            <a:pPr marL="3498850">
              <a:lnSpc>
                <a:spcPct val="100000"/>
              </a:lnSpc>
            </a:pP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Status</a:t>
            </a:r>
            <a:r>
              <a:rPr dirty="0" sz="1200" spc="-4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spc="-25" b="1">
                <a:solidFill>
                  <a:srgbClr val="548ED4"/>
                </a:solidFill>
                <a:latin typeface="Arial"/>
                <a:cs typeface="Arial"/>
              </a:rPr>
              <a:t>Quo</a:t>
            </a:r>
            <a:endParaRPr sz="1200">
              <a:latin typeface="Arial"/>
              <a:cs typeface="Arial"/>
            </a:endParaRPr>
          </a:p>
          <a:p>
            <a:pPr marL="3861435" indent="-180975">
              <a:lnSpc>
                <a:spcPct val="100000"/>
              </a:lnSpc>
              <a:buChar char="•"/>
              <a:tabLst>
                <a:tab pos="3861435" algn="l"/>
              </a:tabLst>
            </a:pP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Evaluation</a:t>
            </a:r>
            <a:endParaRPr sz="1200">
              <a:latin typeface="Arial"/>
              <a:cs typeface="Arial"/>
            </a:endParaRPr>
          </a:p>
          <a:p>
            <a:pPr marL="3861435" indent="-180975">
              <a:lnSpc>
                <a:spcPct val="100000"/>
              </a:lnSpc>
              <a:buChar char="•"/>
              <a:tabLst>
                <a:tab pos="3861435" algn="l"/>
              </a:tabLst>
            </a:pP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Findings</a:t>
            </a:r>
            <a:r>
              <a:rPr dirty="0" sz="12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supported</a:t>
            </a:r>
            <a:r>
              <a:rPr dirty="0" sz="1200" spc="-5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by</a:t>
            </a:r>
            <a:r>
              <a:rPr dirty="0" sz="12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maps,</a:t>
            </a:r>
            <a:r>
              <a:rPr dirty="0" sz="12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tables</a:t>
            </a:r>
            <a:r>
              <a:rPr dirty="0" sz="12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&amp;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 charts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939698" y="2211235"/>
            <a:ext cx="2526665" cy="3621404"/>
            <a:chOff x="939698" y="2211235"/>
            <a:chExt cx="2526665" cy="3621404"/>
          </a:xfrm>
        </p:grpSpPr>
        <p:pic>
          <p:nvPicPr>
            <p:cNvPr id="9" name="object 9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42873" y="2214410"/>
              <a:ext cx="2520061" cy="3615054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941285" y="2212822"/>
              <a:ext cx="2523490" cy="3618229"/>
            </a:xfrm>
            <a:custGeom>
              <a:avLst/>
              <a:gdLst/>
              <a:ahLst/>
              <a:cxnLst/>
              <a:rect l="l" t="t" r="r" b="b"/>
              <a:pathLst>
                <a:path w="2523490" h="3618229">
                  <a:moveTo>
                    <a:pt x="0" y="3618229"/>
                  </a:moveTo>
                  <a:lnTo>
                    <a:pt x="2523236" y="3618229"/>
                  </a:lnTo>
                  <a:lnTo>
                    <a:pt x="2523236" y="0"/>
                  </a:lnTo>
                  <a:lnTo>
                    <a:pt x="0" y="0"/>
                  </a:lnTo>
                  <a:lnTo>
                    <a:pt x="0" y="361822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54559" rIns="0" bIns="0" rtlCol="0" vert="horz">
            <a:spAutoFit/>
          </a:bodyPr>
          <a:lstStyle/>
          <a:p>
            <a:pPr marL="45085">
              <a:lnSpc>
                <a:spcPts val="1650"/>
              </a:lnSpc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9144000" cy="847725"/>
            <a:chOff x="0" y="0"/>
            <a:chExt cx="9144000" cy="84772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847674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380" y="109728"/>
              <a:ext cx="8413242" cy="454913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487781" y="158623"/>
            <a:ext cx="816864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REFINEMENT</a:t>
            </a:r>
            <a:r>
              <a:rPr dirty="0" sz="16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STRATEGIC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 GROUNDWATER</a:t>
            </a:r>
            <a:r>
              <a:rPr dirty="0" sz="1600" spc="-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SOURCE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AREAS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SOUTH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AFRICA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72770" rIns="0" bIns="0" rtlCol="0" vert="horz">
            <a:spAutoFit/>
          </a:bodyPr>
          <a:lstStyle/>
          <a:p>
            <a:pPr marL="2736850">
              <a:lnSpc>
                <a:spcPct val="100000"/>
              </a:lnSpc>
              <a:spcBef>
                <a:spcPts val="100"/>
              </a:spcBef>
            </a:pPr>
            <a:r>
              <a:rPr dirty="0"/>
              <a:t>REFINED</a:t>
            </a:r>
            <a:r>
              <a:rPr dirty="0" spc="-30"/>
              <a:t> </a:t>
            </a:r>
            <a:r>
              <a:rPr dirty="0" spc="-10"/>
              <a:t>METHODOLOGY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057013" y="1982571"/>
            <a:ext cx="2880360" cy="462280"/>
          </a:xfrm>
          <a:prstGeom prst="rect">
            <a:avLst/>
          </a:prstGeom>
          <a:ln w="9525">
            <a:solidFill>
              <a:srgbClr val="A6A6A6"/>
            </a:solidFill>
          </a:ln>
        </p:spPr>
        <p:txBody>
          <a:bodyPr wrap="square" lIns="0" tIns="41275" rIns="0" bIns="0" rtlCol="0" vert="horz">
            <a:spAutoFit/>
          </a:bodyPr>
          <a:lstStyle/>
          <a:p>
            <a:pPr marL="525780" marR="154305" indent="-360045">
              <a:lnSpc>
                <a:spcPct val="100000"/>
              </a:lnSpc>
              <a:spcBef>
                <a:spcPts val="325"/>
              </a:spcBef>
            </a:pP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Updated</a:t>
            </a:r>
            <a:r>
              <a:rPr dirty="0" sz="1200" spc="-2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548ED4"/>
                </a:solidFill>
                <a:latin typeface="Arial"/>
                <a:cs typeface="Arial"/>
              </a:rPr>
              <a:t>Hydrogeological</a:t>
            </a:r>
            <a:r>
              <a:rPr dirty="0" sz="1200" spc="2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548ED4"/>
                </a:solidFill>
                <a:latin typeface="Arial"/>
                <a:cs typeface="Arial"/>
              </a:rPr>
              <a:t>Category </a:t>
            </a: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&amp;</a:t>
            </a:r>
            <a:r>
              <a:rPr dirty="0" sz="1200" spc="-75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Associated</a:t>
            </a:r>
            <a:r>
              <a:rPr dirty="0" sz="1200" spc="-10" b="1">
                <a:solidFill>
                  <a:srgbClr val="548ED4"/>
                </a:solidFill>
                <a:latin typeface="Arial"/>
                <a:cs typeface="Arial"/>
              </a:rPr>
              <a:t> Parameters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5057013" y="2542032"/>
            <a:ext cx="2880360" cy="467995"/>
          </a:xfrm>
          <a:prstGeom prst="rect">
            <a:avLst/>
          </a:prstGeom>
          <a:ln w="9525">
            <a:solidFill>
              <a:srgbClr val="A6A6A6"/>
            </a:solidFill>
          </a:ln>
        </p:spPr>
        <p:txBody>
          <a:bodyPr wrap="square" lIns="0" tIns="41910" rIns="0" bIns="0" rtlCol="0" vert="horz">
            <a:spAutoFit/>
          </a:bodyPr>
          <a:lstStyle/>
          <a:p>
            <a:pPr marL="873125" marR="587375" indent="-279400">
              <a:lnSpc>
                <a:spcPct val="100000"/>
              </a:lnSpc>
              <a:spcBef>
                <a:spcPts val="330"/>
              </a:spcBef>
            </a:pPr>
            <a:r>
              <a:rPr dirty="0" sz="1200" b="1">
                <a:solidFill>
                  <a:srgbClr val="17375E"/>
                </a:solidFill>
                <a:latin typeface="Arial"/>
                <a:cs typeface="Arial"/>
              </a:rPr>
              <a:t>Modelled</a:t>
            </a:r>
            <a:r>
              <a:rPr dirty="0" sz="1200" spc="-35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17375E"/>
                </a:solidFill>
                <a:latin typeface="Arial"/>
                <a:cs typeface="Arial"/>
              </a:rPr>
              <a:t>Data</a:t>
            </a:r>
            <a:r>
              <a:rPr dirty="0" sz="1200" spc="-75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17375E"/>
                </a:solidFill>
                <a:latin typeface="Arial"/>
                <a:cs typeface="Arial"/>
              </a:rPr>
              <a:t>Analysis </a:t>
            </a:r>
            <a:r>
              <a:rPr dirty="0" sz="1200" b="1">
                <a:solidFill>
                  <a:srgbClr val="17375E"/>
                </a:solidFill>
                <a:latin typeface="Arial"/>
                <a:cs typeface="Arial"/>
              </a:rPr>
              <a:t>&amp; </a:t>
            </a:r>
            <a:r>
              <a:rPr dirty="0" sz="1200" spc="-10" b="1">
                <a:solidFill>
                  <a:srgbClr val="17375E"/>
                </a:solidFill>
                <a:latin typeface="Arial"/>
                <a:cs typeface="Arial"/>
              </a:rPr>
              <a:t>Interpretation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5057013" y="4322826"/>
            <a:ext cx="2880360" cy="467995"/>
          </a:xfrm>
          <a:prstGeom prst="rect">
            <a:avLst/>
          </a:prstGeom>
          <a:ln w="9525">
            <a:solidFill>
              <a:srgbClr val="A6A6A6"/>
            </a:solidFill>
          </a:ln>
        </p:spPr>
        <p:txBody>
          <a:bodyPr wrap="square" lIns="0" tIns="41910" rIns="0" bIns="0" rtlCol="0" vert="horz">
            <a:spAutoFit/>
          </a:bodyPr>
          <a:lstStyle/>
          <a:p>
            <a:pPr marL="1063625" marR="774700" indent="-279400">
              <a:lnSpc>
                <a:spcPct val="100000"/>
              </a:lnSpc>
              <a:spcBef>
                <a:spcPts val="330"/>
              </a:spcBef>
            </a:pPr>
            <a:r>
              <a:rPr dirty="0" sz="1200" b="1">
                <a:solidFill>
                  <a:srgbClr val="17375E"/>
                </a:solidFill>
                <a:latin typeface="Arial"/>
                <a:cs typeface="Arial"/>
              </a:rPr>
              <a:t>Threshold</a:t>
            </a:r>
            <a:r>
              <a:rPr dirty="0" sz="1200" spc="-45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20" b="1">
                <a:solidFill>
                  <a:srgbClr val="17375E"/>
                </a:solidFill>
                <a:latin typeface="Arial"/>
                <a:cs typeface="Arial"/>
              </a:rPr>
              <a:t>Testing </a:t>
            </a:r>
            <a:r>
              <a:rPr dirty="0" sz="1200" b="1">
                <a:solidFill>
                  <a:srgbClr val="17375E"/>
                </a:solidFill>
                <a:latin typeface="Arial"/>
                <a:cs typeface="Arial"/>
              </a:rPr>
              <a:t>&amp; </a:t>
            </a:r>
            <a:r>
              <a:rPr dirty="0" sz="1200" spc="-10" b="1">
                <a:solidFill>
                  <a:srgbClr val="17375E"/>
                </a:solidFill>
                <a:latin typeface="Arial"/>
                <a:cs typeface="Arial"/>
              </a:rPr>
              <a:t>Ranking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5057013" y="5710758"/>
            <a:ext cx="2880360" cy="277495"/>
          </a:xfrm>
          <a:prstGeom prst="rect">
            <a:avLst/>
          </a:prstGeom>
          <a:ln w="9525">
            <a:solidFill>
              <a:srgbClr val="A6A6A6"/>
            </a:solidFill>
          </a:ln>
        </p:spPr>
        <p:txBody>
          <a:bodyPr wrap="square" lIns="0" tIns="42545" rIns="0" bIns="0" rtlCol="0" vert="horz">
            <a:spAutoFit/>
          </a:bodyPr>
          <a:lstStyle/>
          <a:p>
            <a:pPr algn="ctr" marL="1905">
              <a:lnSpc>
                <a:spcPct val="100000"/>
              </a:lnSpc>
              <a:spcBef>
                <a:spcPts val="335"/>
              </a:spcBef>
            </a:pPr>
            <a:r>
              <a:rPr dirty="0" sz="1200" b="1">
                <a:solidFill>
                  <a:srgbClr val="17375E"/>
                </a:solidFill>
                <a:latin typeface="Arial"/>
                <a:cs typeface="Arial"/>
              </a:rPr>
              <a:t>Criteria</a:t>
            </a:r>
            <a:r>
              <a:rPr dirty="0" sz="1200" spc="-6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25" b="1">
                <a:solidFill>
                  <a:srgbClr val="17375E"/>
                </a:solidFill>
                <a:latin typeface="Arial"/>
                <a:cs typeface="Arial"/>
              </a:rPr>
              <a:t>Set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1045527" y="1982317"/>
            <a:ext cx="2880360" cy="646430"/>
          </a:xfrm>
          <a:prstGeom prst="rect">
            <a:avLst/>
          </a:prstGeom>
          <a:ln w="9525">
            <a:solidFill>
              <a:srgbClr val="A6A6A6"/>
            </a:solidFill>
          </a:ln>
        </p:spPr>
        <p:txBody>
          <a:bodyPr wrap="square" lIns="0" tIns="4889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385"/>
              </a:spcBef>
            </a:pPr>
            <a:endParaRPr sz="1200">
              <a:latin typeface="Times New Roman"/>
              <a:cs typeface="Times New Roman"/>
            </a:endParaRPr>
          </a:p>
          <a:p>
            <a:pPr marL="427355">
              <a:lnSpc>
                <a:spcPct val="100000"/>
              </a:lnSpc>
              <a:spcBef>
                <a:spcPts val="5"/>
              </a:spcBef>
            </a:pPr>
            <a:r>
              <a:rPr dirty="0" sz="1200" spc="-10" b="1">
                <a:solidFill>
                  <a:srgbClr val="548ED4"/>
                </a:solidFill>
                <a:latin typeface="Arial"/>
                <a:cs typeface="Arial"/>
              </a:rPr>
              <a:t>Fine-</a:t>
            </a: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scale</a:t>
            </a:r>
            <a:r>
              <a:rPr dirty="0" sz="1200" spc="-3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Grid</a:t>
            </a:r>
            <a:r>
              <a:rPr dirty="0" sz="1200" spc="-5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(90m</a:t>
            </a:r>
            <a:r>
              <a:rPr dirty="0" sz="1200" spc="-3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x</a:t>
            </a:r>
            <a:r>
              <a:rPr dirty="0" sz="1200" spc="-5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spc="-20" b="1">
                <a:solidFill>
                  <a:srgbClr val="548ED4"/>
                </a:solidFill>
                <a:latin typeface="Arial"/>
                <a:cs typeface="Arial"/>
              </a:rPr>
              <a:t>90m)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1045527" y="1412582"/>
            <a:ext cx="2880360" cy="477520"/>
          </a:xfrm>
          <a:prstGeom prst="rect">
            <a:avLst/>
          </a:prstGeom>
          <a:solidFill>
            <a:srgbClr val="375F92"/>
          </a:solidFill>
          <a:ln w="9525">
            <a:solidFill>
              <a:srgbClr val="A6A6A6"/>
            </a:solidFill>
          </a:ln>
        </p:spPr>
        <p:txBody>
          <a:bodyPr wrap="square" lIns="0" tIns="132715" rIns="0" bIns="0" rtlCol="0" vert="horz">
            <a:spAutoFit/>
          </a:bodyPr>
          <a:lstStyle/>
          <a:p>
            <a:pPr marL="594995">
              <a:lnSpc>
                <a:spcPct val="100000"/>
              </a:lnSpc>
              <a:spcBef>
                <a:spcPts val="1045"/>
              </a:spcBef>
            </a:pPr>
            <a:r>
              <a:rPr dirty="0" sz="1200" spc="-30" b="1">
                <a:solidFill>
                  <a:srgbClr val="FFFFFF"/>
                </a:solidFill>
                <a:latin typeface="Arial"/>
                <a:cs typeface="Arial"/>
              </a:rPr>
              <a:t>SPATIAL</a:t>
            </a:r>
            <a:r>
              <a:rPr dirty="0" sz="1200" spc="-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FFFFFF"/>
                </a:solidFill>
                <a:latin typeface="Arial"/>
                <a:cs typeface="Arial"/>
              </a:rPr>
              <a:t>FRAMEWORK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5057013" y="1427962"/>
            <a:ext cx="2880360" cy="462280"/>
          </a:xfrm>
          <a:prstGeom prst="rect">
            <a:avLst/>
          </a:prstGeom>
          <a:solidFill>
            <a:srgbClr val="B3A1C6"/>
          </a:solidFill>
          <a:ln w="9525">
            <a:solidFill>
              <a:srgbClr val="A6A6A6"/>
            </a:solidFill>
          </a:ln>
        </p:spPr>
        <p:txBody>
          <a:bodyPr wrap="square" lIns="0" tIns="41275" rIns="0" bIns="0" rtlCol="0" vert="horz">
            <a:spAutoFit/>
          </a:bodyPr>
          <a:lstStyle/>
          <a:p>
            <a:pPr algn="ctr" marL="3810">
              <a:lnSpc>
                <a:spcPct val="100000"/>
              </a:lnSpc>
              <a:spcBef>
                <a:spcPts val="325"/>
              </a:spcBef>
            </a:pPr>
            <a:r>
              <a:rPr dirty="0" sz="1200" spc="-25" b="1">
                <a:solidFill>
                  <a:srgbClr val="FFFFFF"/>
                </a:solidFill>
                <a:latin typeface="Arial"/>
                <a:cs typeface="Arial"/>
              </a:rPr>
              <a:t>GROUNDWATER</a:t>
            </a:r>
            <a:r>
              <a:rPr dirty="0" sz="1200" spc="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FFFFFF"/>
                </a:solidFill>
                <a:latin typeface="Arial"/>
                <a:cs typeface="Arial"/>
              </a:rPr>
              <a:t>AVAILABILITY</a:t>
            </a:r>
            <a:endParaRPr sz="1200">
              <a:latin typeface="Arial"/>
              <a:cs typeface="Arial"/>
            </a:endParaRPr>
          </a:p>
          <a:p>
            <a:pPr algn="ctr" marL="635">
              <a:lnSpc>
                <a:spcPct val="100000"/>
              </a:lnSpc>
            </a:pPr>
            <a:r>
              <a:rPr dirty="0" sz="1200" spc="-25" b="1">
                <a:solidFill>
                  <a:srgbClr val="FFFFFF"/>
                </a:solidFill>
                <a:latin typeface="Arial"/>
                <a:cs typeface="Arial"/>
              </a:rPr>
              <a:t>EVALUATION</a:t>
            </a:r>
            <a:r>
              <a:rPr dirty="0" sz="1200" spc="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FFFFFF"/>
                </a:solidFill>
                <a:latin typeface="Arial"/>
                <a:cs typeface="Arial"/>
              </a:rPr>
              <a:t>FRAMEWORK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1045527" y="3933545"/>
            <a:ext cx="2880360" cy="646430"/>
          </a:xfrm>
          <a:prstGeom prst="rect">
            <a:avLst/>
          </a:prstGeom>
          <a:ln w="9525">
            <a:solidFill>
              <a:srgbClr val="A6A6A6"/>
            </a:solidFill>
          </a:ln>
        </p:spPr>
        <p:txBody>
          <a:bodyPr wrap="square" lIns="0" tIns="41910" rIns="0" bIns="0" rtlCol="0" vert="horz">
            <a:spAutoFit/>
          </a:bodyPr>
          <a:lstStyle/>
          <a:p>
            <a:pPr algn="ctr" marL="429259" marR="419734" indent="-3810">
              <a:lnSpc>
                <a:spcPct val="100000"/>
              </a:lnSpc>
              <a:spcBef>
                <a:spcPts val="330"/>
              </a:spcBef>
            </a:pP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Aquifer</a:t>
            </a:r>
            <a:r>
              <a:rPr dirty="0" sz="1200" spc="-65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548ED4"/>
                </a:solidFill>
                <a:latin typeface="Arial"/>
                <a:cs typeface="Arial"/>
              </a:rPr>
              <a:t>specific </a:t>
            </a: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Groundwater</a:t>
            </a:r>
            <a:r>
              <a:rPr dirty="0" sz="1200" spc="-6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Resource</a:t>
            </a:r>
            <a:r>
              <a:rPr dirty="0" sz="1200" spc="-75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spc="-20" b="1">
                <a:solidFill>
                  <a:srgbClr val="548ED4"/>
                </a:solidFill>
                <a:latin typeface="Arial"/>
                <a:cs typeface="Arial"/>
              </a:rPr>
              <a:t>Unit (GRU)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5" name="object 15" descr=""/>
          <p:cNvGrpSpPr/>
          <p:nvPr/>
        </p:nvGrpSpPr>
        <p:grpSpPr>
          <a:xfrm>
            <a:off x="2298192" y="2662364"/>
            <a:ext cx="370840" cy="329565"/>
            <a:chOff x="2298192" y="2662364"/>
            <a:chExt cx="370840" cy="329565"/>
          </a:xfrm>
        </p:grpSpPr>
        <p:pic>
          <p:nvPicPr>
            <p:cNvPr id="16" name="object 1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98192" y="2662364"/>
              <a:ext cx="370331" cy="329247"/>
            </a:xfrm>
            <a:prstGeom prst="rect">
              <a:avLst/>
            </a:prstGeom>
          </p:spPr>
        </p:pic>
        <p:sp>
          <p:nvSpPr>
            <p:cNvPr id="17" name="object 17" descr=""/>
            <p:cNvSpPr/>
            <p:nvPr/>
          </p:nvSpPr>
          <p:spPr>
            <a:xfrm>
              <a:off x="2352675" y="2686811"/>
              <a:ext cx="266065" cy="238125"/>
            </a:xfrm>
            <a:custGeom>
              <a:avLst/>
              <a:gdLst/>
              <a:ahLst/>
              <a:cxnLst/>
              <a:rect l="l" t="t" r="r" b="b"/>
              <a:pathLst>
                <a:path w="266064" h="238125">
                  <a:moveTo>
                    <a:pt x="199262" y="0"/>
                  </a:moveTo>
                  <a:lnTo>
                    <a:pt x="66420" y="0"/>
                  </a:lnTo>
                  <a:lnTo>
                    <a:pt x="66420" y="118872"/>
                  </a:lnTo>
                  <a:lnTo>
                    <a:pt x="0" y="118872"/>
                  </a:lnTo>
                  <a:lnTo>
                    <a:pt x="132842" y="237743"/>
                  </a:lnTo>
                  <a:lnTo>
                    <a:pt x="265683" y="118872"/>
                  </a:lnTo>
                  <a:lnTo>
                    <a:pt x="199262" y="118872"/>
                  </a:lnTo>
                  <a:lnTo>
                    <a:pt x="199262" y="0"/>
                  </a:lnTo>
                  <a:close/>
                </a:path>
              </a:pathLst>
            </a:custGeom>
            <a:solidFill>
              <a:srgbClr val="B7DEE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2352675" y="2686811"/>
              <a:ext cx="266065" cy="238125"/>
            </a:xfrm>
            <a:custGeom>
              <a:avLst/>
              <a:gdLst/>
              <a:ahLst/>
              <a:cxnLst/>
              <a:rect l="l" t="t" r="r" b="b"/>
              <a:pathLst>
                <a:path w="266064" h="238125">
                  <a:moveTo>
                    <a:pt x="0" y="118872"/>
                  </a:moveTo>
                  <a:lnTo>
                    <a:pt x="66420" y="118872"/>
                  </a:lnTo>
                  <a:lnTo>
                    <a:pt x="66420" y="0"/>
                  </a:lnTo>
                  <a:lnTo>
                    <a:pt x="199262" y="0"/>
                  </a:lnTo>
                  <a:lnTo>
                    <a:pt x="199262" y="118872"/>
                  </a:lnTo>
                  <a:lnTo>
                    <a:pt x="265683" y="118872"/>
                  </a:lnTo>
                  <a:lnTo>
                    <a:pt x="132842" y="237743"/>
                  </a:lnTo>
                  <a:lnTo>
                    <a:pt x="0" y="118872"/>
                  </a:lnTo>
                  <a:close/>
                </a:path>
              </a:pathLst>
            </a:custGeom>
            <a:ln w="9525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 descr=""/>
          <p:cNvSpPr txBox="1"/>
          <p:nvPr/>
        </p:nvSpPr>
        <p:spPr>
          <a:xfrm>
            <a:off x="5057013" y="3761587"/>
            <a:ext cx="2880360" cy="462280"/>
          </a:xfrm>
          <a:prstGeom prst="rect">
            <a:avLst/>
          </a:prstGeom>
          <a:ln w="9525">
            <a:solidFill>
              <a:srgbClr val="A6A6A6"/>
            </a:solidFill>
          </a:ln>
        </p:spPr>
        <p:txBody>
          <a:bodyPr wrap="square" lIns="0" tIns="41910" rIns="0" bIns="0" rtlCol="0" vert="horz">
            <a:spAutoFit/>
          </a:bodyPr>
          <a:lstStyle/>
          <a:p>
            <a:pPr algn="ctr" marL="1270">
              <a:lnSpc>
                <a:spcPct val="100000"/>
              </a:lnSpc>
              <a:spcBef>
                <a:spcPts val="330"/>
              </a:spcBef>
            </a:pP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Updated</a:t>
            </a:r>
            <a:r>
              <a:rPr dirty="0" sz="1200" spc="-5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Strategic</a:t>
            </a:r>
            <a:r>
              <a:rPr dirty="0" sz="1200" spc="-65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Categories</a:t>
            </a:r>
            <a:r>
              <a:rPr dirty="0" sz="1200" spc="-65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spc="-50" b="1">
                <a:solidFill>
                  <a:srgbClr val="548ED4"/>
                </a:solidFill>
                <a:latin typeface="Arial"/>
                <a:cs typeface="Arial"/>
              </a:rPr>
              <a:t>&amp;</a:t>
            </a:r>
            <a:endParaRPr sz="1200">
              <a:latin typeface="Arial"/>
              <a:cs typeface="Arial"/>
            </a:endParaRPr>
          </a:p>
          <a:p>
            <a:pPr algn="ctr" marL="2540">
              <a:lnSpc>
                <a:spcPct val="100000"/>
              </a:lnSpc>
            </a:pP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Associated</a:t>
            </a:r>
            <a:r>
              <a:rPr dirty="0" sz="1200" spc="-6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548ED4"/>
                </a:solidFill>
                <a:latin typeface="Arial"/>
                <a:cs typeface="Arial"/>
              </a:rPr>
              <a:t>Parameters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5057013" y="3212185"/>
            <a:ext cx="2880360" cy="462280"/>
          </a:xfrm>
          <a:prstGeom prst="rect">
            <a:avLst/>
          </a:prstGeom>
          <a:solidFill>
            <a:srgbClr val="F9C090"/>
          </a:solidFill>
          <a:ln w="9525">
            <a:solidFill>
              <a:srgbClr val="A6A6A6"/>
            </a:solidFill>
          </a:ln>
        </p:spPr>
        <p:txBody>
          <a:bodyPr wrap="square" lIns="0" tIns="41910" rIns="0" bIns="0" rtlCol="0" vert="horz">
            <a:spAutoFit/>
          </a:bodyPr>
          <a:lstStyle/>
          <a:p>
            <a:pPr marL="440055">
              <a:lnSpc>
                <a:spcPct val="100000"/>
              </a:lnSpc>
              <a:spcBef>
                <a:spcPts val="330"/>
              </a:spcBef>
            </a:pPr>
            <a:r>
              <a:rPr dirty="0" sz="1200" spc="-10" b="1">
                <a:solidFill>
                  <a:srgbClr val="FFFFFF"/>
                </a:solidFill>
                <a:latin typeface="Arial"/>
                <a:cs typeface="Arial"/>
              </a:rPr>
              <a:t>STRATEGIC</a:t>
            </a:r>
            <a:r>
              <a:rPr dirty="0" sz="1200" spc="-6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FFFFFF"/>
                </a:solidFill>
                <a:latin typeface="Arial"/>
                <a:cs typeface="Arial"/>
              </a:rPr>
              <a:t>SIGNIFICANCE</a:t>
            </a:r>
            <a:endParaRPr sz="1200">
              <a:latin typeface="Arial"/>
              <a:cs typeface="Arial"/>
            </a:endParaRPr>
          </a:p>
          <a:p>
            <a:pPr marL="425450">
              <a:lnSpc>
                <a:spcPct val="100000"/>
              </a:lnSpc>
            </a:pPr>
            <a:r>
              <a:rPr dirty="0" sz="1200" spc="-25" b="1">
                <a:solidFill>
                  <a:srgbClr val="FFFFFF"/>
                </a:solidFill>
                <a:latin typeface="Arial"/>
                <a:cs typeface="Arial"/>
              </a:rPr>
              <a:t>EVALUATION</a:t>
            </a:r>
            <a:r>
              <a:rPr dirty="0" sz="1200" spc="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FFFFFF"/>
                </a:solidFill>
                <a:latin typeface="Arial"/>
                <a:cs typeface="Arial"/>
              </a:rPr>
              <a:t>FRAMEWORK</a:t>
            </a:r>
            <a:endParaRPr sz="1200">
              <a:latin typeface="Arial"/>
              <a:cs typeface="Arial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1045527" y="2957931"/>
            <a:ext cx="2880360" cy="646430"/>
          </a:xfrm>
          <a:prstGeom prst="rect">
            <a:avLst/>
          </a:prstGeom>
          <a:solidFill>
            <a:srgbClr val="FFFFFF"/>
          </a:solidFill>
          <a:ln w="9525">
            <a:solidFill>
              <a:srgbClr val="A6A6A6"/>
            </a:solidFill>
          </a:ln>
        </p:spPr>
        <p:txBody>
          <a:bodyPr wrap="square" lIns="0" tIns="41910" rIns="0" bIns="0" rtlCol="0" vert="horz">
            <a:spAutoFit/>
          </a:bodyPr>
          <a:lstStyle/>
          <a:p>
            <a:pPr algn="ctr" marL="430530" marR="422909">
              <a:lnSpc>
                <a:spcPct val="100000"/>
              </a:lnSpc>
              <a:spcBef>
                <a:spcPts val="330"/>
              </a:spcBef>
            </a:pP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Zonal</a:t>
            </a:r>
            <a:r>
              <a:rPr dirty="0" sz="1200" spc="-10" b="1">
                <a:solidFill>
                  <a:srgbClr val="548ED4"/>
                </a:solidFill>
                <a:latin typeface="Arial"/>
                <a:cs typeface="Arial"/>
              </a:rPr>
              <a:t> Statistical</a:t>
            </a:r>
            <a:r>
              <a:rPr dirty="0" sz="1200" spc="-75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Analysis</a:t>
            </a:r>
            <a:r>
              <a:rPr dirty="0" sz="1200" spc="4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spc="-25" b="1">
                <a:solidFill>
                  <a:srgbClr val="548ED4"/>
                </a:solidFill>
                <a:latin typeface="Arial"/>
                <a:cs typeface="Arial"/>
              </a:rPr>
              <a:t>of </a:t>
            </a:r>
            <a:r>
              <a:rPr dirty="0" sz="1200" spc="-10" b="1">
                <a:solidFill>
                  <a:srgbClr val="548ED4"/>
                </a:solidFill>
                <a:latin typeface="Arial"/>
                <a:cs typeface="Arial"/>
              </a:rPr>
              <a:t>Groundwater</a:t>
            </a:r>
            <a:r>
              <a:rPr dirty="0" sz="1200" spc="-5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548ED4"/>
                </a:solidFill>
                <a:latin typeface="Arial"/>
                <a:cs typeface="Arial"/>
              </a:rPr>
              <a:t>Availability Parameters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5057013" y="5143258"/>
            <a:ext cx="2880360" cy="462280"/>
          </a:xfrm>
          <a:prstGeom prst="rect">
            <a:avLst/>
          </a:prstGeom>
          <a:ln w="9525">
            <a:solidFill>
              <a:srgbClr val="A6A6A6"/>
            </a:solidFill>
          </a:ln>
        </p:spPr>
        <p:txBody>
          <a:bodyPr wrap="square" lIns="0" tIns="41910" rIns="0" bIns="0" rtlCol="0" vert="horz">
            <a:spAutoFit/>
          </a:bodyPr>
          <a:lstStyle/>
          <a:p>
            <a:pPr marL="598805" marR="160020" indent="-429895">
              <a:lnSpc>
                <a:spcPct val="100000"/>
              </a:lnSpc>
              <a:spcBef>
                <a:spcPts val="330"/>
              </a:spcBef>
            </a:pP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Additional</a:t>
            </a:r>
            <a:r>
              <a:rPr dirty="0" sz="1200" spc="-2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Consideration</a:t>
            </a:r>
            <a:r>
              <a:rPr dirty="0" sz="1200" spc="-6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Criteria</a:t>
            </a:r>
            <a:r>
              <a:rPr dirty="0" sz="1200" spc="-8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spc="-50" b="1">
                <a:solidFill>
                  <a:srgbClr val="548ED4"/>
                </a:solidFill>
                <a:latin typeface="Arial"/>
                <a:cs typeface="Arial"/>
              </a:rPr>
              <a:t>&amp; </a:t>
            </a: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Associated</a:t>
            </a:r>
            <a:r>
              <a:rPr dirty="0" sz="1200" spc="-45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548ED4"/>
                </a:solidFill>
                <a:latin typeface="Arial"/>
                <a:cs typeface="Arial"/>
              </a:rPr>
              <a:t>Parameters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3" name="object 23" descr=""/>
          <p:cNvGrpSpPr/>
          <p:nvPr/>
        </p:nvGrpSpPr>
        <p:grpSpPr>
          <a:xfrm>
            <a:off x="2293620" y="3625532"/>
            <a:ext cx="372110" cy="329565"/>
            <a:chOff x="2293620" y="3625532"/>
            <a:chExt cx="372110" cy="329565"/>
          </a:xfrm>
        </p:grpSpPr>
        <p:pic>
          <p:nvPicPr>
            <p:cNvPr id="24" name="object 24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93620" y="3625532"/>
              <a:ext cx="371843" cy="329247"/>
            </a:xfrm>
            <a:prstGeom prst="rect">
              <a:avLst/>
            </a:prstGeom>
          </p:spPr>
        </p:pic>
        <p:sp>
          <p:nvSpPr>
            <p:cNvPr id="25" name="object 25" descr=""/>
            <p:cNvSpPr/>
            <p:nvPr/>
          </p:nvSpPr>
          <p:spPr>
            <a:xfrm>
              <a:off x="2348484" y="3649980"/>
              <a:ext cx="266065" cy="238125"/>
            </a:xfrm>
            <a:custGeom>
              <a:avLst/>
              <a:gdLst/>
              <a:ahLst/>
              <a:cxnLst/>
              <a:rect l="l" t="t" r="r" b="b"/>
              <a:pathLst>
                <a:path w="266064" h="238125">
                  <a:moveTo>
                    <a:pt x="199263" y="0"/>
                  </a:moveTo>
                  <a:lnTo>
                    <a:pt x="66421" y="0"/>
                  </a:lnTo>
                  <a:lnTo>
                    <a:pt x="66421" y="118872"/>
                  </a:lnTo>
                  <a:lnTo>
                    <a:pt x="0" y="118872"/>
                  </a:lnTo>
                  <a:lnTo>
                    <a:pt x="132842" y="237744"/>
                  </a:lnTo>
                  <a:lnTo>
                    <a:pt x="265684" y="118872"/>
                  </a:lnTo>
                  <a:lnTo>
                    <a:pt x="199263" y="118872"/>
                  </a:lnTo>
                  <a:lnTo>
                    <a:pt x="199263" y="0"/>
                  </a:lnTo>
                  <a:close/>
                </a:path>
              </a:pathLst>
            </a:custGeom>
            <a:solidFill>
              <a:srgbClr val="B7DEE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2348484" y="3649980"/>
              <a:ext cx="266065" cy="238125"/>
            </a:xfrm>
            <a:custGeom>
              <a:avLst/>
              <a:gdLst/>
              <a:ahLst/>
              <a:cxnLst/>
              <a:rect l="l" t="t" r="r" b="b"/>
              <a:pathLst>
                <a:path w="266064" h="238125">
                  <a:moveTo>
                    <a:pt x="0" y="118872"/>
                  </a:moveTo>
                  <a:lnTo>
                    <a:pt x="66421" y="118872"/>
                  </a:lnTo>
                  <a:lnTo>
                    <a:pt x="66421" y="0"/>
                  </a:lnTo>
                  <a:lnTo>
                    <a:pt x="199263" y="0"/>
                  </a:lnTo>
                  <a:lnTo>
                    <a:pt x="199263" y="118872"/>
                  </a:lnTo>
                  <a:lnTo>
                    <a:pt x="265684" y="118872"/>
                  </a:lnTo>
                  <a:lnTo>
                    <a:pt x="132842" y="237744"/>
                  </a:lnTo>
                  <a:lnTo>
                    <a:pt x="0" y="118872"/>
                  </a:lnTo>
                  <a:close/>
                </a:path>
              </a:pathLst>
            </a:custGeom>
            <a:ln w="9525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7" name="object 27" descr=""/>
          <p:cNvGrpSpPr/>
          <p:nvPr/>
        </p:nvGrpSpPr>
        <p:grpSpPr>
          <a:xfrm>
            <a:off x="3957828" y="2327173"/>
            <a:ext cx="1003300" cy="711835"/>
            <a:chOff x="3957828" y="2327173"/>
            <a:chExt cx="1003300" cy="711835"/>
          </a:xfrm>
        </p:grpSpPr>
        <p:pic>
          <p:nvPicPr>
            <p:cNvPr id="28" name="object 2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57828" y="2327173"/>
              <a:ext cx="1002779" cy="711682"/>
            </a:xfrm>
            <a:prstGeom prst="rect">
              <a:avLst/>
            </a:prstGeom>
          </p:spPr>
        </p:pic>
        <p:sp>
          <p:nvSpPr>
            <p:cNvPr id="29" name="object 29" descr=""/>
            <p:cNvSpPr/>
            <p:nvPr/>
          </p:nvSpPr>
          <p:spPr>
            <a:xfrm>
              <a:off x="4005707" y="2352929"/>
              <a:ext cx="910590" cy="617855"/>
            </a:xfrm>
            <a:custGeom>
              <a:avLst/>
              <a:gdLst/>
              <a:ahLst/>
              <a:cxnLst/>
              <a:rect l="l" t="t" r="r" b="b"/>
              <a:pathLst>
                <a:path w="910589" h="617855">
                  <a:moveTo>
                    <a:pt x="843026" y="0"/>
                  </a:moveTo>
                  <a:lnTo>
                    <a:pt x="81152" y="445262"/>
                  </a:lnTo>
                  <a:lnTo>
                    <a:pt x="47625" y="387858"/>
                  </a:lnTo>
                  <a:lnTo>
                    <a:pt x="0" y="569595"/>
                  </a:lnTo>
                  <a:lnTo>
                    <a:pt x="181737" y="617347"/>
                  </a:lnTo>
                  <a:lnTo>
                    <a:pt x="148208" y="559943"/>
                  </a:lnTo>
                  <a:lnTo>
                    <a:pt x="910081" y="114681"/>
                  </a:lnTo>
                  <a:lnTo>
                    <a:pt x="843026" y="0"/>
                  </a:lnTo>
                  <a:close/>
                </a:path>
              </a:pathLst>
            </a:custGeom>
            <a:solidFill>
              <a:srgbClr val="B7DEE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4005707" y="2352929"/>
              <a:ext cx="910590" cy="617855"/>
            </a:xfrm>
            <a:custGeom>
              <a:avLst/>
              <a:gdLst/>
              <a:ahLst/>
              <a:cxnLst/>
              <a:rect l="l" t="t" r="r" b="b"/>
              <a:pathLst>
                <a:path w="910589" h="617855">
                  <a:moveTo>
                    <a:pt x="47625" y="387858"/>
                  </a:moveTo>
                  <a:lnTo>
                    <a:pt x="81152" y="445262"/>
                  </a:lnTo>
                  <a:lnTo>
                    <a:pt x="843026" y="0"/>
                  </a:lnTo>
                  <a:lnTo>
                    <a:pt x="910081" y="114681"/>
                  </a:lnTo>
                  <a:lnTo>
                    <a:pt x="148208" y="559943"/>
                  </a:lnTo>
                  <a:lnTo>
                    <a:pt x="181737" y="617347"/>
                  </a:lnTo>
                  <a:lnTo>
                    <a:pt x="0" y="569595"/>
                  </a:lnTo>
                  <a:lnTo>
                    <a:pt x="47625" y="387858"/>
                  </a:lnTo>
                  <a:close/>
                </a:path>
              </a:pathLst>
            </a:custGeom>
            <a:ln w="9525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1" name="object 31" descr=""/>
          <p:cNvGrpSpPr/>
          <p:nvPr/>
        </p:nvGrpSpPr>
        <p:grpSpPr>
          <a:xfrm>
            <a:off x="3970020" y="3643884"/>
            <a:ext cx="1004569" cy="708660"/>
            <a:chOff x="3970020" y="3643884"/>
            <a:chExt cx="1004569" cy="708660"/>
          </a:xfrm>
        </p:grpSpPr>
        <p:pic>
          <p:nvPicPr>
            <p:cNvPr id="32" name="object 32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970020" y="3643884"/>
              <a:ext cx="1004303" cy="708659"/>
            </a:xfrm>
            <a:prstGeom prst="rect">
              <a:avLst/>
            </a:prstGeom>
          </p:spPr>
        </p:pic>
        <p:sp>
          <p:nvSpPr>
            <p:cNvPr id="33" name="object 33" descr=""/>
            <p:cNvSpPr/>
            <p:nvPr/>
          </p:nvSpPr>
          <p:spPr>
            <a:xfrm>
              <a:off x="4018661" y="3670808"/>
              <a:ext cx="912494" cy="614680"/>
            </a:xfrm>
            <a:custGeom>
              <a:avLst/>
              <a:gdLst/>
              <a:ahLst/>
              <a:cxnLst/>
              <a:rect l="l" t="t" r="r" b="b"/>
              <a:pathLst>
                <a:path w="912495" h="614679">
                  <a:moveTo>
                    <a:pt x="730503" y="0"/>
                  </a:moveTo>
                  <a:lnTo>
                    <a:pt x="763777" y="57531"/>
                  </a:lnTo>
                  <a:lnTo>
                    <a:pt x="0" y="499491"/>
                  </a:lnTo>
                  <a:lnTo>
                    <a:pt x="66548" y="614426"/>
                  </a:lnTo>
                  <a:lnTo>
                    <a:pt x="830199" y="172466"/>
                  </a:lnTo>
                  <a:lnTo>
                    <a:pt x="863473" y="229997"/>
                  </a:lnTo>
                  <a:lnTo>
                    <a:pt x="911987" y="48387"/>
                  </a:lnTo>
                  <a:lnTo>
                    <a:pt x="730503" y="0"/>
                  </a:lnTo>
                  <a:close/>
                </a:path>
              </a:pathLst>
            </a:custGeom>
            <a:solidFill>
              <a:srgbClr val="B7DEE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4018661" y="3670808"/>
              <a:ext cx="912494" cy="614680"/>
            </a:xfrm>
            <a:custGeom>
              <a:avLst/>
              <a:gdLst/>
              <a:ahLst/>
              <a:cxnLst/>
              <a:rect l="l" t="t" r="r" b="b"/>
              <a:pathLst>
                <a:path w="912495" h="614679">
                  <a:moveTo>
                    <a:pt x="863473" y="229997"/>
                  </a:moveTo>
                  <a:lnTo>
                    <a:pt x="830199" y="172466"/>
                  </a:lnTo>
                  <a:lnTo>
                    <a:pt x="66548" y="614426"/>
                  </a:lnTo>
                  <a:lnTo>
                    <a:pt x="0" y="499491"/>
                  </a:lnTo>
                  <a:lnTo>
                    <a:pt x="763777" y="57531"/>
                  </a:lnTo>
                  <a:lnTo>
                    <a:pt x="730503" y="0"/>
                  </a:lnTo>
                  <a:lnTo>
                    <a:pt x="911987" y="48387"/>
                  </a:lnTo>
                  <a:lnTo>
                    <a:pt x="863473" y="229997"/>
                  </a:lnTo>
                  <a:close/>
                </a:path>
              </a:pathLst>
            </a:custGeom>
            <a:ln w="9525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5" name="object 35" descr=""/>
          <p:cNvGrpSpPr/>
          <p:nvPr/>
        </p:nvGrpSpPr>
        <p:grpSpPr>
          <a:xfrm>
            <a:off x="6309359" y="4831041"/>
            <a:ext cx="370840" cy="330835"/>
            <a:chOff x="6309359" y="4831041"/>
            <a:chExt cx="370840" cy="330835"/>
          </a:xfrm>
        </p:grpSpPr>
        <p:pic>
          <p:nvPicPr>
            <p:cNvPr id="36" name="object 36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309359" y="4831041"/>
              <a:ext cx="370332" cy="330746"/>
            </a:xfrm>
            <a:prstGeom prst="rect">
              <a:avLst/>
            </a:prstGeom>
          </p:spPr>
        </p:pic>
        <p:sp>
          <p:nvSpPr>
            <p:cNvPr id="37" name="object 37" descr=""/>
            <p:cNvSpPr/>
            <p:nvPr/>
          </p:nvSpPr>
          <p:spPr>
            <a:xfrm>
              <a:off x="6364223" y="4856099"/>
              <a:ext cx="266065" cy="238125"/>
            </a:xfrm>
            <a:custGeom>
              <a:avLst/>
              <a:gdLst/>
              <a:ahLst/>
              <a:cxnLst/>
              <a:rect l="l" t="t" r="r" b="b"/>
              <a:pathLst>
                <a:path w="266065" h="238125">
                  <a:moveTo>
                    <a:pt x="199262" y="0"/>
                  </a:moveTo>
                  <a:lnTo>
                    <a:pt x="66421" y="0"/>
                  </a:lnTo>
                  <a:lnTo>
                    <a:pt x="66421" y="118871"/>
                  </a:lnTo>
                  <a:lnTo>
                    <a:pt x="0" y="118871"/>
                  </a:lnTo>
                  <a:lnTo>
                    <a:pt x="132841" y="237744"/>
                  </a:lnTo>
                  <a:lnTo>
                    <a:pt x="265683" y="118871"/>
                  </a:lnTo>
                  <a:lnTo>
                    <a:pt x="199262" y="118871"/>
                  </a:lnTo>
                  <a:lnTo>
                    <a:pt x="199262" y="0"/>
                  </a:lnTo>
                  <a:close/>
                </a:path>
              </a:pathLst>
            </a:custGeom>
            <a:solidFill>
              <a:srgbClr val="B7DEE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 descr=""/>
            <p:cNvSpPr/>
            <p:nvPr/>
          </p:nvSpPr>
          <p:spPr>
            <a:xfrm>
              <a:off x="6364223" y="4856099"/>
              <a:ext cx="266065" cy="238125"/>
            </a:xfrm>
            <a:custGeom>
              <a:avLst/>
              <a:gdLst/>
              <a:ahLst/>
              <a:cxnLst/>
              <a:rect l="l" t="t" r="r" b="b"/>
              <a:pathLst>
                <a:path w="266065" h="238125">
                  <a:moveTo>
                    <a:pt x="0" y="118871"/>
                  </a:moveTo>
                  <a:lnTo>
                    <a:pt x="66421" y="118871"/>
                  </a:lnTo>
                  <a:lnTo>
                    <a:pt x="66421" y="0"/>
                  </a:lnTo>
                  <a:lnTo>
                    <a:pt x="199262" y="0"/>
                  </a:lnTo>
                  <a:lnTo>
                    <a:pt x="199262" y="118871"/>
                  </a:lnTo>
                  <a:lnTo>
                    <a:pt x="265683" y="118871"/>
                  </a:lnTo>
                  <a:lnTo>
                    <a:pt x="132841" y="237744"/>
                  </a:lnTo>
                  <a:lnTo>
                    <a:pt x="0" y="118871"/>
                  </a:lnTo>
                  <a:close/>
                </a:path>
              </a:pathLst>
            </a:custGeom>
            <a:ln w="9524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9" name="object 39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78054" rIns="0" bIns="0" rtlCol="0" vert="horz">
            <a:spAutoFit/>
          </a:bodyPr>
          <a:lstStyle/>
          <a:p>
            <a:pPr marL="45085">
              <a:lnSpc>
                <a:spcPct val="100000"/>
              </a:lnSpc>
              <a:spcBef>
                <a:spcPts val="185"/>
              </a:spcBef>
            </a:pPr>
            <a:fld id="{81D60167-4931-47E6-BA6A-407CBD079E47}" type="slidenum">
              <a:rPr dirty="0" spc="-25"/>
              <a:t>68</a:t>
            </a:fld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87781" y="158623"/>
            <a:ext cx="816864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REFINEMENT</a:t>
            </a:r>
            <a:r>
              <a:rPr dirty="0" sz="16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STRATEGIC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 GROUNDWATER</a:t>
            </a:r>
            <a:r>
              <a:rPr dirty="0" sz="1600" spc="-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SOURCE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AREAS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SOUTH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AFRICA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639114" y="2873895"/>
            <a:ext cx="3804285" cy="261620"/>
          </a:xfrm>
          <a:prstGeom prst="rect">
            <a:avLst/>
          </a:prstGeom>
          <a:solidFill>
            <a:srgbClr val="D1FFD1"/>
          </a:solidFill>
          <a:ln w="3175">
            <a:solidFill>
              <a:srgbClr val="7E7E7E"/>
            </a:solidFill>
          </a:ln>
        </p:spPr>
        <p:txBody>
          <a:bodyPr wrap="square" lIns="0" tIns="41910" rIns="0" bIns="0" rtlCol="0" vert="horz">
            <a:spAutoFit/>
          </a:bodyPr>
          <a:lstStyle/>
          <a:p>
            <a:pPr marL="979169">
              <a:lnSpc>
                <a:spcPct val="100000"/>
              </a:lnSpc>
              <a:spcBef>
                <a:spcPts val="330"/>
              </a:spcBef>
            </a:pPr>
            <a:r>
              <a:rPr dirty="0" sz="1100" b="1">
                <a:solidFill>
                  <a:srgbClr val="17375E"/>
                </a:solidFill>
                <a:latin typeface="Arial"/>
                <a:cs typeface="Arial"/>
              </a:rPr>
              <a:t>STRATEGIC</a:t>
            </a:r>
            <a:r>
              <a:rPr dirty="0" sz="1100" spc="-75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100" spc="-10" b="1">
                <a:solidFill>
                  <a:srgbClr val="17375E"/>
                </a:solidFill>
                <a:latin typeface="Arial"/>
                <a:cs typeface="Arial"/>
              </a:rPr>
              <a:t>SIGNIFICANCE</a:t>
            </a:r>
            <a:endParaRPr sz="1100">
              <a:latin typeface="Arial"/>
              <a:cs typeface="Arial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639114" y="3218040"/>
            <a:ext cx="3804285" cy="2893060"/>
          </a:xfrm>
          <a:prstGeom prst="rect">
            <a:avLst/>
          </a:prstGeom>
          <a:solidFill>
            <a:srgbClr val="F7FFF7"/>
          </a:solidFill>
          <a:ln w="3175">
            <a:solidFill>
              <a:srgbClr val="7E7E7E"/>
            </a:solidFill>
          </a:ln>
        </p:spPr>
        <p:txBody>
          <a:bodyPr wrap="square" lIns="0" tIns="41910" rIns="0" bIns="0" rtlCol="0" vert="horz">
            <a:spAutoFit/>
          </a:bodyPr>
          <a:lstStyle/>
          <a:p>
            <a:pPr marL="260985" indent="-169545">
              <a:lnSpc>
                <a:spcPct val="100000"/>
              </a:lnSpc>
              <a:spcBef>
                <a:spcPts val="330"/>
              </a:spcBef>
              <a:buFont typeface="Arial"/>
              <a:buChar char="•"/>
              <a:tabLst>
                <a:tab pos="260985" algn="l"/>
              </a:tabLst>
            </a:pPr>
            <a:r>
              <a:rPr dirty="0" sz="1100" b="1">
                <a:solidFill>
                  <a:srgbClr val="17375E"/>
                </a:solidFill>
                <a:latin typeface="Arial"/>
                <a:cs typeface="Arial"/>
              </a:rPr>
              <a:t>Current</a:t>
            </a:r>
            <a:r>
              <a:rPr dirty="0" sz="1100" spc="-4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100" spc="-10" b="1">
                <a:solidFill>
                  <a:srgbClr val="17375E"/>
                </a:solidFill>
                <a:latin typeface="Arial"/>
                <a:cs typeface="Arial"/>
              </a:rPr>
              <a:t>Demand</a:t>
            </a:r>
            <a:endParaRPr sz="1100">
              <a:latin typeface="Arial"/>
              <a:cs typeface="Arial"/>
            </a:endParaRPr>
          </a:p>
          <a:p>
            <a:pPr lvl="1" marL="720090" indent="-171450">
              <a:lnSpc>
                <a:spcPct val="100000"/>
              </a:lnSpc>
              <a:buFont typeface="Wingdings"/>
              <a:buChar char=""/>
              <a:tabLst>
                <a:tab pos="720090" algn="l"/>
              </a:tabLst>
            </a:pPr>
            <a:r>
              <a:rPr dirty="0" sz="1100">
                <a:solidFill>
                  <a:srgbClr val="17375E"/>
                </a:solidFill>
                <a:latin typeface="Arial"/>
                <a:cs typeface="Arial"/>
              </a:rPr>
              <a:t>Groundwater</a:t>
            </a:r>
            <a:r>
              <a:rPr dirty="0" sz="1100" spc="-5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100" spc="-25">
                <a:solidFill>
                  <a:srgbClr val="17375E"/>
                </a:solidFill>
                <a:latin typeface="Arial"/>
                <a:cs typeface="Arial"/>
              </a:rPr>
              <a:t>Use</a:t>
            </a:r>
            <a:endParaRPr sz="1100">
              <a:latin typeface="Arial"/>
              <a:cs typeface="Arial"/>
            </a:endParaRPr>
          </a:p>
          <a:p>
            <a:pPr lvl="1" marL="720725" indent="-172085">
              <a:lnSpc>
                <a:spcPct val="100000"/>
              </a:lnSpc>
              <a:spcBef>
                <a:spcPts val="5"/>
              </a:spcBef>
              <a:buFont typeface="Wingdings"/>
              <a:buChar char=""/>
              <a:tabLst>
                <a:tab pos="720725" algn="l"/>
              </a:tabLst>
            </a:pPr>
            <a:r>
              <a:rPr dirty="0" sz="1100">
                <a:solidFill>
                  <a:srgbClr val="17375E"/>
                </a:solidFill>
                <a:latin typeface="Arial"/>
                <a:cs typeface="Arial"/>
              </a:rPr>
              <a:t>Level</a:t>
            </a:r>
            <a:r>
              <a:rPr dirty="0" sz="11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17375E"/>
                </a:solidFill>
                <a:latin typeface="Arial"/>
                <a:cs typeface="Arial"/>
              </a:rPr>
              <a:t>of</a:t>
            </a:r>
            <a:r>
              <a:rPr dirty="0" sz="11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100" spc="-10">
                <a:solidFill>
                  <a:srgbClr val="17375E"/>
                </a:solidFill>
                <a:latin typeface="Arial"/>
                <a:cs typeface="Arial"/>
              </a:rPr>
              <a:t>Dependence</a:t>
            </a:r>
            <a:endParaRPr sz="1100">
              <a:latin typeface="Arial"/>
              <a:cs typeface="Arial"/>
            </a:endParaRPr>
          </a:p>
          <a:p>
            <a:pPr lvl="1" marL="720725" indent="-172085">
              <a:lnSpc>
                <a:spcPct val="100000"/>
              </a:lnSpc>
              <a:buFont typeface="Wingdings"/>
              <a:buChar char=""/>
              <a:tabLst>
                <a:tab pos="720725" algn="l"/>
              </a:tabLst>
            </a:pPr>
            <a:r>
              <a:rPr dirty="0" sz="1100">
                <a:solidFill>
                  <a:srgbClr val="17375E"/>
                </a:solidFill>
                <a:latin typeface="Arial"/>
                <a:cs typeface="Arial"/>
              </a:rPr>
              <a:t>Domestic</a:t>
            </a:r>
            <a:r>
              <a:rPr dirty="0" sz="1100" spc="-5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17375E"/>
                </a:solidFill>
                <a:latin typeface="Arial"/>
                <a:cs typeface="Arial"/>
              </a:rPr>
              <a:t>Sole</a:t>
            </a:r>
            <a:r>
              <a:rPr dirty="0" sz="11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100" spc="-10">
                <a:solidFill>
                  <a:srgbClr val="17375E"/>
                </a:solidFill>
                <a:latin typeface="Arial"/>
                <a:cs typeface="Arial"/>
              </a:rPr>
              <a:t>Supply</a:t>
            </a:r>
            <a:endParaRPr sz="1100">
              <a:latin typeface="Arial"/>
              <a:cs typeface="Arial"/>
            </a:endParaRPr>
          </a:p>
          <a:p>
            <a:pPr marL="260985" indent="-16954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260985" algn="l"/>
              </a:tabLst>
            </a:pPr>
            <a:r>
              <a:rPr dirty="0" sz="1100" b="1">
                <a:solidFill>
                  <a:srgbClr val="17375E"/>
                </a:solidFill>
                <a:latin typeface="Arial"/>
                <a:cs typeface="Arial"/>
              </a:rPr>
              <a:t>Environmental</a:t>
            </a:r>
            <a:r>
              <a:rPr dirty="0" sz="1100" spc="-55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100" b="1">
                <a:solidFill>
                  <a:srgbClr val="17375E"/>
                </a:solidFill>
                <a:latin typeface="Arial"/>
                <a:cs typeface="Arial"/>
              </a:rPr>
              <a:t>&amp;</a:t>
            </a:r>
            <a:r>
              <a:rPr dirty="0" sz="1100" spc="-25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100" b="1">
                <a:solidFill>
                  <a:srgbClr val="17375E"/>
                </a:solidFill>
                <a:latin typeface="Arial"/>
                <a:cs typeface="Arial"/>
              </a:rPr>
              <a:t>Ecological</a:t>
            </a:r>
            <a:r>
              <a:rPr dirty="0" sz="1100" spc="-5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100" spc="-10" b="1">
                <a:solidFill>
                  <a:srgbClr val="17375E"/>
                </a:solidFill>
                <a:latin typeface="Arial"/>
                <a:cs typeface="Arial"/>
              </a:rPr>
              <a:t>Significance</a:t>
            </a:r>
            <a:endParaRPr sz="1100">
              <a:latin typeface="Arial"/>
              <a:cs typeface="Arial"/>
            </a:endParaRPr>
          </a:p>
          <a:p>
            <a:pPr lvl="1" marL="720725" indent="-172085">
              <a:lnSpc>
                <a:spcPct val="100000"/>
              </a:lnSpc>
              <a:buFont typeface="Wingdings"/>
              <a:buChar char=""/>
              <a:tabLst>
                <a:tab pos="720725" algn="l"/>
              </a:tabLst>
            </a:pPr>
            <a:r>
              <a:rPr dirty="0" sz="1100" spc="-25">
                <a:solidFill>
                  <a:srgbClr val="17375E"/>
                </a:solidFill>
                <a:latin typeface="Arial"/>
                <a:cs typeface="Arial"/>
              </a:rPr>
              <a:t>GDE</a:t>
            </a:r>
            <a:endParaRPr sz="1100">
              <a:latin typeface="Arial"/>
              <a:cs typeface="Arial"/>
            </a:endParaRPr>
          </a:p>
          <a:p>
            <a:pPr lvl="1" marL="720725" indent="-172085">
              <a:lnSpc>
                <a:spcPct val="100000"/>
              </a:lnSpc>
              <a:buFont typeface="Wingdings"/>
              <a:buChar char=""/>
              <a:tabLst>
                <a:tab pos="720725" algn="l"/>
              </a:tabLst>
            </a:pPr>
            <a:r>
              <a:rPr dirty="0" sz="1100" spc="-10">
                <a:solidFill>
                  <a:srgbClr val="17375E"/>
                </a:solidFill>
                <a:latin typeface="Arial"/>
                <a:cs typeface="Arial"/>
              </a:rPr>
              <a:t>Ecological</a:t>
            </a:r>
            <a:r>
              <a:rPr dirty="0" sz="11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17375E"/>
                </a:solidFill>
                <a:latin typeface="Arial"/>
                <a:cs typeface="Arial"/>
              </a:rPr>
              <a:t>Significant</a:t>
            </a:r>
            <a:r>
              <a:rPr dirty="0" sz="11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100" spc="-20">
                <a:solidFill>
                  <a:srgbClr val="17375E"/>
                </a:solidFill>
                <a:latin typeface="Arial"/>
                <a:cs typeface="Arial"/>
              </a:rPr>
              <a:t>Sites</a:t>
            </a:r>
            <a:endParaRPr sz="1100">
              <a:latin typeface="Arial"/>
              <a:cs typeface="Arial"/>
            </a:endParaRPr>
          </a:p>
          <a:p>
            <a:pPr marL="260985" indent="-169545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260985" algn="l"/>
              </a:tabLst>
            </a:pPr>
            <a:r>
              <a:rPr dirty="0" sz="1100" spc="-10" b="1">
                <a:solidFill>
                  <a:srgbClr val="17375E"/>
                </a:solidFill>
                <a:latin typeface="Arial"/>
                <a:cs typeface="Arial"/>
              </a:rPr>
              <a:t>Socio-</a:t>
            </a:r>
            <a:r>
              <a:rPr dirty="0" sz="1100" b="1">
                <a:solidFill>
                  <a:srgbClr val="17375E"/>
                </a:solidFill>
                <a:latin typeface="Arial"/>
                <a:cs typeface="Arial"/>
              </a:rPr>
              <a:t>Economic</a:t>
            </a:r>
            <a:r>
              <a:rPr dirty="0" sz="1100" spc="-45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100" b="1">
                <a:solidFill>
                  <a:srgbClr val="17375E"/>
                </a:solidFill>
                <a:latin typeface="Arial"/>
                <a:cs typeface="Arial"/>
              </a:rPr>
              <a:t>&amp;</a:t>
            </a:r>
            <a:r>
              <a:rPr dirty="0" sz="1100" spc="-25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100" b="1">
                <a:solidFill>
                  <a:srgbClr val="17375E"/>
                </a:solidFill>
                <a:latin typeface="Arial"/>
                <a:cs typeface="Arial"/>
              </a:rPr>
              <a:t>Development</a:t>
            </a:r>
            <a:r>
              <a:rPr dirty="0" sz="1100" spc="-15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100" spc="-10" b="1">
                <a:solidFill>
                  <a:srgbClr val="17375E"/>
                </a:solidFill>
                <a:latin typeface="Arial"/>
                <a:cs typeface="Arial"/>
              </a:rPr>
              <a:t>Context</a:t>
            </a:r>
            <a:endParaRPr sz="1100">
              <a:latin typeface="Arial"/>
              <a:cs typeface="Arial"/>
            </a:endParaRPr>
          </a:p>
          <a:p>
            <a:pPr lvl="1" marL="720090" indent="-171450">
              <a:lnSpc>
                <a:spcPct val="100000"/>
              </a:lnSpc>
              <a:buFont typeface="Wingdings"/>
              <a:buChar char=""/>
              <a:tabLst>
                <a:tab pos="720090" algn="l"/>
              </a:tabLst>
            </a:pPr>
            <a:r>
              <a:rPr dirty="0" sz="1100">
                <a:solidFill>
                  <a:srgbClr val="17375E"/>
                </a:solidFill>
                <a:latin typeface="Arial"/>
                <a:cs typeface="Arial"/>
              </a:rPr>
              <a:t>Economic</a:t>
            </a:r>
            <a:r>
              <a:rPr dirty="0" sz="11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100" spc="-10">
                <a:solidFill>
                  <a:srgbClr val="17375E"/>
                </a:solidFill>
                <a:latin typeface="Arial"/>
                <a:cs typeface="Arial"/>
              </a:rPr>
              <a:t>Importance</a:t>
            </a:r>
            <a:endParaRPr sz="1100">
              <a:latin typeface="Arial"/>
              <a:cs typeface="Arial"/>
            </a:endParaRPr>
          </a:p>
          <a:p>
            <a:pPr lvl="1" marL="720725" indent="-172085">
              <a:lnSpc>
                <a:spcPct val="100000"/>
              </a:lnSpc>
              <a:buFont typeface="Wingdings"/>
              <a:buChar char=""/>
              <a:tabLst>
                <a:tab pos="720725" algn="l"/>
              </a:tabLst>
            </a:pPr>
            <a:r>
              <a:rPr dirty="0" sz="1100">
                <a:solidFill>
                  <a:srgbClr val="17375E"/>
                </a:solidFill>
                <a:latin typeface="Arial"/>
                <a:cs typeface="Arial"/>
              </a:rPr>
              <a:t>Water</a:t>
            </a:r>
            <a:r>
              <a:rPr dirty="0" sz="1100" spc="-5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17375E"/>
                </a:solidFill>
                <a:latin typeface="Arial"/>
                <a:cs typeface="Arial"/>
              </a:rPr>
              <a:t>Services</a:t>
            </a:r>
            <a:r>
              <a:rPr dirty="0" sz="11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100" spc="-10">
                <a:solidFill>
                  <a:srgbClr val="17375E"/>
                </a:solidFill>
                <a:latin typeface="Arial"/>
                <a:cs typeface="Arial"/>
              </a:rPr>
              <a:t>Backlog</a:t>
            </a:r>
            <a:endParaRPr sz="1100">
              <a:latin typeface="Arial"/>
              <a:cs typeface="Arial"/>
            </a:endParaRPr>
          </a:p>
          <a:p>
            <a:pPr lvl="1" marL="720725" indent="-172085">
              <a:lnSpc>
                <a:spcPct val="100000"/>
              </a:lnSpc>
              <a:buFont typeface="Wingdings"/>
              <a:buChar char=""/>
              <a:tabLst>
                <a:tab pos="720725" algn="l"/>
              </a:tabLst>
            </a:pPr>
            <a:r>
              <a:rPr dirty="0" sz="1100">
                <a:solidFill>
                  <a:srgbClr val="17375E"/>
                </a:solidFill>
                <a:latin typeface="Arial"/>
                <a:cs typeface="Arial"/>
              </a:rPr>
              <a:t>Strategic</a:t>
            </a:r>
            <a:r>
              <a:rPr dirty="0" sz="1100" spc="-6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17375E"/>
                </a:solidFill>
                <a:latin typeface="Arial"/>
                <a:cs typeface="Arial"/>
              </a:rPr>
              <a:t>And</a:t>
            </a:r>
            <a:r>
              <a:rPr dirty="0" sz="11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17375E"/>
                </a:solidFill>
                <a:latin typeface="Arial"/>
                <a:cs typeface="Arial"/>
              </a:rPr>
              <a:t>Future</a:t>
            </a:r>
            <a:r>
              <a:rPr dirty="0" sz="11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100" spc="-25">
                <a:solidFill>
                  <a:srgbClr val="17375E"/>
                </a:solidFill>
                <a:latin typeface="Arial"/>
                <a:cs typeface="Arial"/>
              </a:rPr>
              <a:t>Use</a:t>
            </a:r>
            <a:endParaRPr sz="1100">
              <a:latin typeface="Arial"/>
              <a:cs typeface="Arial"/>
            </a:endParaRPr>
          </a:p>
          <a:p>
            <a:pPr lvl="1" marL="720725" indent="-172085">
              <a:lnSpc>
                <a:spcPct val="100000"/>
              </a:lnSpc>
              <a:buFont typeface="Wingdings"/>
              <a:buChar char=""/>
              <a:tabLst>
                <a:tab pos="720725" algn="l"/>
              </a:tabLst>
            </a:pPr>
            <a:r>
              <a:rPr dirty="0" sz="1100">
                <a:solidFill>
                  <a:srgbClr val="17375E"/>
                </a:solidFill>
                <a:latin typeface="Arial"/>
                <a:cs typeface="Arial"/>
              </a:rPr>
              <a:t>Special</a:t>
            </a:r>
            <a:r>
              <a:rPr dirty="0" sz="11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17375E"/>
                </a:solidFill>
                <a:latin typeface="Arial"/>
                <a:cs typeface="Arial"/>
              </a:rPr>
              <a:t>Economic</a:t>
            </a:r>
            <a:r>
              <a:rPr dirty="0" sz="1100" spc="-5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100" spc="-10">
                <a:solidFill>
                  <a:srgbClr val="17375E"/>
                </a:solidFill>
                <a:latin typeface="Arial"/>
                <a:cs typeface="Arial"/>
              </a:rPr>
              <a:t>Zones</a:t>
            </a:r>
            <a:endParaRPr sz="1100">
              <a:latin typeface="Arial"/>
              <a:cs typeface="Arial"/>
            </a:endParaRPr>
          </a:p>
          <a:p>
            <a:pPr marL="260985" indent="-169545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260985" algn="l"/>
              </a:tabLst>
            </a:pPr>
            <a:r>
              <a:rPr dirty="0" sz="1100" b="1">
                <a:solidFill>
                  <a:srgbClr val="17375E"/>
                </a:solidFill>
                <a:latin typeface="Arial"/>
                <a:cs typeface="Arial"/>
              </a:rPr>
              <a:t>Governance</a:t>
            </a:r>
            <a:r>
              <a:rPr dirty="0" sz="1100" spc="-4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100" b="1">
                <a:solidFill>
                  <a:srgbClr val="17375E"/>
                </a:solidFill>
                <a:latin typeface="Arial"/>
                <a:cs typeface="Arial"/>
              </a:rPr>
              <a:t>&amp;</a:t>
            </a:r>
            <a:r>
              <a:rPr dirty="0" sz="1100" spc="-25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100" spc="-10" b="1">
                <a:solidFill>
                  <a:srgbClr val="17375E"/>
                </a:solidFill>
                <a:latin typeface="Arial"/>
                <a:cs typeface="Arial"/>
              </a:rPr>
              <a:t>Policy</a:t>
            </a:r>
            <a:endParaRPr sz="1100">
              <a:latin typeface="Arial"/>
              <a:cs typeface="Arial"/>
            </a:endParaRPr>
          </a:p>
          <a:p>
            <a:pPr lvl="1" marL="720725" indent="-172085">
              <a:lnSpc>
                <a:spcPct val="100000"/>
              </a:lnSpc>
              <a:buFont typeface="Wingdings"/>
              <a:buChar char=""/>
              <a:tabLst>
                <a:tab pos="720725" algn="l"/>
              </a:tabLst>
            </a:pPr>
            <a:r>
              <a:rPr dirty="0" sz="1100" spc="-10">
                <a:solidFill>
                  <a:srgbClr val="17375E"/>
                </a:solidFill>
                <a:latin typeface="Arial"/>
                <a:cs typeface="Arial"/>
              </a:rPr>
              <a:t>SGWCA</a:t>
            </a:r>
            <a:endParaRPr sz="1100">
              <a:latin typeface="Arial"/>
              <a:cs typeface="Arial"/>
            </a:endParaRPr>
          </a:p>
          <a:p>
            <a:pPr lvl="1" marL="720725" indent="-172085">
              <a:lnSpc>
                <a:spcPct val="100000"/>
              </a:lnSpc>
              <a:buFont typeface="Wingdings"/>
              <a:buChar char=""/>
              <a:tabLst>
                <a:tab pos="720725" algn="l"/>
              </a:tabLst>
            </a:pPr>
            <a:r>
              <a:rPr dirty="0" sz="1100">
                <a:solidFill>
                  <a:srgbClr val="17375E"/>
                </a:solidFill>
                <a:latin typeface="Arial"/>
                <a:cs typeface="Arial"/>
              </a:rPr>
              <a:t>Transboundary</a:t>
            </a:r>
            <a:r>
              <a:rPr dirty="0" sz="1100" spc="-5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17375E"/>
                </a:solidFill>
                <a:latin typeface="Arial"/>
                <a:cs typeface="Arial"/>
              </a:rPr>
              <a:t>Treaty</a:t>
            </a:r>
            <a:r>
              <a:rPr dirty="0" sz="1100" spc="-6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100" spc="-10">
                <a:solidFill>
                  <a:srgbClr val="17375E"/>
                </a:solidFill>
                <a:latin typeface="Arial"/>
                <a:cs typeface="Arial"/>
              </a:rPr>
              <a:t>Obligations</a:t>
            </a:r>
            <a:endParaRPr sz="11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86867" rIns="0" bIns="0" rtlCol="0" vert="horz">
            <a:spAutoFit/>
          </a:bodyPr>
          <a:lstStyle/>
          <a:p>
            <a:pPr marL="1122680">
              <a:lnSpc>
                <a:spcPct val="100000"/>
              </a:lnSpc>
              <a:spcBef>
                <a:spcPts val="100"/>
              </a:spcBef>
            </a:pPr>
            <a:r>
              <a:rPr dirty="0" spc="-10"/>
              <a:t>STRATEGIC</a:t>
            </a:r>
            <a:r>
              <a:rPr dirty="0" spc="-95"/>
              <a:t> </a:t>
            </a:r>
            <a:r>
              <a:rPr dirty="0"/>
              <a:t>SIGNIFICANCE</a:t>
            </a:r>
            <a:r>
              <a:rPr dirty="0" spc="-85"/>
              <a:t> </a:t>
            </a:r>
            <a:r>
              <a:rPr dirty="0" spc="-30"/>
              <a:t>EVALUATION</a:t>
            </a:r>
            <a:r>
              <a:rPr dirty="0" spc="-80"/>
              <a:t> </a:t>
            </a:r>
            <a:r>
              <a:rPr dirty="0" spc="-10"/>
              <a:t>FRAMEWORK</a:t>
            </a:r>
          </a:p>
        </p:txBody>
      </p:sp>
      <p:sp>
        <p:nvSpPr>
          <p:cNvPr id="6" name="object 6" descr=""/>
          <p:cNvSpPr txBox="1"/>
          <p:nvPr/>
        </p:nvSpPr>
        <p:spPr>
          <a:xfrm>
            <a:off x="4701032" y="2873895"/>
            <a:ext cx="3804285" cy="261620"/>
          </a:xfrm>
          <a:prstGeom prst="rect">
            <a:avLst/>
          </a:prstGeom>
          <a:solidFill>
            <a:srgbClr val="D1FFD1"/>
          </a:solidFill>
          <a:ln w="3175">
            <a:solidFill>
              <a:srgbClr val="7E7E7E"/>
            </a:solidFill>
          </a:ln>
        </p:spPr>
        <p:txBody>
          <a:bodyPr wrap="square" lIns="0" tIns="41910" rIns="0" bIns="0" rtlCol="0" vert="horz">
            <a:spAutoFit/>
          </a:bodyPr>
          <a:lstStyle/>
          <a:p>
            <a:pPr marL="819785">
              <a:lnSpc>
                <a:spcPct val="100000"/>
              </a:lnSpc>
              <a:spcBef>
                <a:spcPts val="330"/>
              </a:spcBef>
            </a:pPr>
            <a:r>
              <a:rPr dirty="0" sz="1100" spc="-10" b="1">
                <a:solidFill>
                  <a:srgbClr val="17375E"/>
                </a:solidFill>
                <a:latin typeface="Arial"/>
                <a:cs typeface="Arial"/>
              </a:rPr>
              <a:t>ADDITIONAL</a:t>
            </a:r>
            <a:r>
              <a:rPr dirty="0" sz="1100" spc="2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100" spc="-10" b="1">
                <a:solidFill>
                  <a:srgbClr val="17375E"/>
                </a:solidFill>
                <a:latin typeface="Arial"/>
                <a:cs typeface="Arial"/>
              </a:rPr>
              <a:t>CONSIDERATIONS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4701032" y="3217938"/>
            <a:ext cx="3804285" cy="2462530"/>
          </a:xfrm>
          <a:prstGeom prst="rect">
            <a:avLst/>
          </a:prstGeom>
          <a:solidFill>
            <a:srgbClr val="F7FFF7"/>
          </a:solidFill>
          <a:ln w="3175">
            <a:solidFill>
              <a:srgbClr val="7E7E7E"/>
            </a:solidFill>
          </a:ln>
        </p:spPr>
        <p:txBody>
          <a:bodyPr wrap="square" lIns="0" tIns="41910" rIns="0" bIns="0" rtlCol="0" vert="horz">
            <a:spAutoFit/>
          </a:bodyPr>
          <a:lstStyle/>
          <a:p>
            <a:pPr marL="261620" indent="-169545">
              <a:lnSpc>
                <a:spcPct val="100000"/>
              </a:lnSpc>
              <a:spcBef>
                <a:spcPts val="330"/>
              </a:spcBef>
              <a:buFont typeface="Arial"/>
              <a:buChar char="•"/>
              <a:tabLst>
                <a:tab pos="261620" algn="l"/>
              </a:tabLst>
            </a:pPr>
            <a:r>
              <a:rPr dirty="0" sz="1100" b="1">
                <a:solidFill>
                  <a:srgbClr val="17375E"/>
                </a:solidFill>
                <a:latin typeface="Arial"/>
                <a:cs typeface="Arial"/>
              </a:rPr>
              <a:t>Current</a:t>
            </a:r>
            <a:r>
              <a:rPr dirty="0" sz="1100" spc="-45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100" b="1">
                <a:solidFill>
                  <a:srgbClr val="17375E"/>
                </a:solidFill>
                <a:latin typeface="Arial"/>
                <a:cs typeface="Arial"/>
              </a:rPr>
              <a:t>Status</a:t>
            </a:r>
            <a:r>
              <a:rPr dirty="0" sz="1100" spc="-4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100" spc="-25" b="1">
                <a:solidFill>
                  <a:srgbClr val="17375E"/>
                </a:solidFill>
                <a:latin typeface="Arial"/>
                <a:cs typeface="Arial"/>
              </a:rPr>
              <a:t>Quo</a:t>
            </a:r>
            <a:endParaRPr sz="1100">
              <a:latin typeface="Arial"/>
              <a:cs typeface="Arial"/>
            </a:endParaRPr>
          </a:p>
          <a:p>
            <a:pPr lvl="1" marL="720725" indent="-171450">
              <a:lnSpc>
                <a:spcPct val="100000"/>
              </a:lnSpc>
              <a:buFont typeface="Wingdings"/>
              <a:buChar char=""/>
              <a:tabLst>
                <a:tab pos="720725" algn="l"/>
              </a:tabLst>
            </a:pPr>
            <a:r>
              <a:rPr dirty="0" sz="1100">
                <a:solidFill>
                  <a:srgbClr val="17375E"/>
                </a:solidFill>
                <a:latin typeface="Arial"/>
                <a:cs typeface="Arial"/>
              </a:rPr>
              <a:t>Stressed,</a:t>
            </a:r>
            <a:r>
              <a:rPr dirty="0" sz="1100" spc="-6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100" spc="-10">
                <a:solidFill>
                  <a:srgbClr val="17375E"/>
                </a:solidFill>
                <a:latin typeface="Arial"/>
                <a:cs typeface="Arial"/>
              </a:rPr>
              <a:t>over-</a:t>
            </a:r>
            <a:r>
              <a:rPr dirty="0" sz="1100">
                <a:solidFill>
                  <a:srgbClr val="17375E"/>
                </a:solidFill>
                <a:latin typeface="Arial"/>
                <a:cs typeface="Arial"/>
              </a:rPr>
              <a:t>allocated</a:t>
            </a:r>
            <a:r>
              <a:rPr dirty="0" sz="11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100" spc="-10">
                <a:solidFill>
                  <a:srgbClr val="17375E"/>
                </a:solidFill>
                <a:latin typeface="Arial"/>
                <a:cs typeface="Arial"/>
              </a:rPr>
              <a:t>Aquifers</a:t>
            </a:r>
            <a:endParaRPr sz="1100">
              <a:latin typeface="Arial"/>
              <a:cs typeface="Arial"/>
            </a:endParaRPr>
          </a:p>
          <a:p>
            <a:pPr lvl="1" marL="720725" indent="-171450">
              <a:lnSpc>
                <a:spcPct val="100000"/>
              </a:lnSpc>
              <a:spcBef>
                <a:spcPts val="5"/>
              </a:spcBef>
              <a:buFont typeface="Wingdings"/>
              <a:buChar char=""/>
              <a:tabLst>
                <a:tab pos="720725" algn="l"/>
              </a:tabLst>
            </a:pPr>
            <a:r>
              <a:rPr dirty="0" sz="1100" spc="-10">
                <a:solidFill>
                  <a:srgbClr val="17375E"/>
                </a:solidFill>
                <a:latin typeface="Arial"/>
                <a:cs typeface="Arial"/>
              </a:rPr>
              <a:t>Pollution</a:t>
            </a:r>
            <a:endParaRPr sz="110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55"/>
              </a:spcBef>
              <a:buClr>
                <a:srgbClr val="17375E"/>
              </a:buClr>
              <a:buFont typeface="Wingdings"/>
              <a:buChar char=""/>
            </a:pPr>
            <a:endParaRPr sz="1100">
              <a:latin typeface="Arial"/>
              <a:cs typeface="Arial"/>
            </a:endParaRPr>
          </a:p>
          <a:p>
            <a:pPr marL="261620" indent="-169545">
              <a:lnSpc>
                <a:spcPct val="100000"/>
              </a:lnSpc>
              <a:buFont typeface="Arial"/>
              <a:buChar char="•"/>
              <a:tabLst>
                <a:tab pos="261620" algn="l"/>
              </a:tabLst>
            </a:pPr>
            <a:r>
              <a:rPr dirty="0" sz="1100" b="1">
                <a:solidFill>
                  <a:srgbClr val="17375E"/>
                </a:solidFill>
                <a:latin typeface="Arial"/>
                <a:cs typeface="Arial"/>
              </a:rPr>
              <a:t>Groundwater</a:t>
            </a:r>
            <a:r>
              <a:rPr dirty="0" sz="1100" spc="-55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100" spc="-10" b="1">
                <a:solidFill>
                  <a:srgbClr val="17375E"/>
                </a:solidFill>
                <a:latin typeface="Arial"/>
                <a:cs typeface="Arial"/>
              </a:rPr>
              <a:t>Quality</a:t>
            </a:r>
            <a:endParaRPr sz="1100">
              <a:latin typeface="Arial"/>
              <a:cs typeface="Arial"/>
            </a:endParaRPr>
          </a:p>
          <a:p>
            <a:pPr lvl="1" marL="720725" indent="-171450">
              <a:lnSpc>
                <a:spcPct val="100000"/>
              </a:lnSpc>
              <a:buFont typeface="Wingdings"/>
              <a:buChar char=""/>
              <a:tabLst>
                <a:tab pos="720725" algn="l"/>
              </a:tabLst>
            </a:pPr>
            <a:r>
              <a:rPr dirty="0" sz="1100">
                <a:solidFill>
                  <a:srgbClr val="17375E"/>
                </a:solidFill>
                <a:latin typeface="Arial"/>
                <a:cs typeface="Arial"/>
              </a:rPr>
              <a:t>Natural</a:t>
            </a:r>
            <a:r>
              <a:rPr dirty="0" sz="11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17375E"/>
                </a:solidFill>
                <a:latin typeface="Arial"/>
                <a:cs typeface="Arial"/>
              </a:rPr>
              <a:t>water</a:t>
            </a:r>
            <a:r>
              <a:rPr dirty="0" sz="11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100" spc="-10">
                <a:solidFill>
                  <a:srgbClr val="17375E"/>
                </a:solidFill>
                <a:latin typeface="Arial"/>
                <a:cs typeface="Arial"/>
              </a:rPr>
              <a:t>quality</a:t>
            </a:r>
            <a:endParaRPr sz="1100">
              <a:latin typeface="Arial"/>
              <a:cs typeface="Arial"/>
            </a:endParaRPr>
          </a:p>
          <a:p>
            <a:pPr lvl="1" marL="720725" indent="-171450">
              <a:lnSpc>
                <a:spcPct val="100000"/>
              </a:lnSpc>
              <a:buFont typeface="Wingdings"/>
              <a:buChar char=""/>
              <a:tabLst>
                <a:tab pos="720725" algn="l"/>
              </a:tabLst>
            </a:pPr>
            <a:r>
              <a:rPr dirty="0" sz="1100">
                <a:solidFill>
                  <a:srgbClr val="17375E"/>
                </a:solidFill>
                <a:latin typeface="Arial"/>
                <a:cs typeface="Arial"/>
              </a:rPr>
              <a:t>Fit</a:t>
            </a:r>
            <a:r>
              <a:rPr dirty="0" sz="1100" spc="-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17375E"/>
                </a:solidFill>
                <a:latin typeface="Arial"/>
                <a:cs typeface="Arial"/>
              </a:rPr>
              <a:t>for</a:t>
            </a:r>
            <a:r>
              <a:rPr dirty="0" sz="11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100" spc="-25">
                <a:solidFill>
                  <a:srgbClr val="17375E"/>
                </a:solidFill>
                <a:latin typeface="Arial"/>
                <a:cs typeface="Arial"/>
              </a:rPr>
              <a:t>use</a:t>
            </a:r>
            <a:endParaRPr sz="110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55"/>
              </a:spcBef>
              <a:buClr>
                <a:srgbClr val="17375E"/>
              </a:buClr>
              <a:buFont typeface="Wingdings"/>
              <a:buChar char=""/>
            </a:pPr>
            <a:endParaRPr sz="1100">
              <a:latin typeface="Arial"/>
              <a:cs typeface="Arial"/>
            </a:endParaRPr>
          </a:p>
          <a:p>
            <a:pPr marL="261620" indent="-169545">
              <a:lnSpc>
                <a:spcPct val="100000"/>
              </a:lnSpc>
              <a:buFont typeface="Arial"/>
              <a:buChar char="•"/>
              <a:tabLst>
                <a:tab pos="261620" algn="l"/>
              </a:tabLst>
            </a:pPr>
            <a:r>
              <a:rPr dirty="0" sz="1100" b="1">
                <a:solidFill>
                  <a:srgbClr val="17375E"/>
                </a:solidFill>
                <a:latin typeface="Arial"/>
                <a:cs typeface="Arial"/>
              </a:rPr>
              <a:t>Future</a:t>
            </a:r>
            <a:r>
              <a:rPr dirty="0" sz="1100" spc="-6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100" b="1">
                <a:solidFill>
                  <a:srgbClr val="17375E"/>
                </a:solidFill>
                <a:latin typeface="Arial"/>
                <a:cs typeface="Arial"/>
              </a:rPr>
              <a:t>Development</a:t>
            </a:r>
            <a:r>
              <a:rPr dirty="0" sz="1100" spc="-4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100" spc="-10" b="1">
                <a:solidFill>
                  <a:srgbClr val="17375E"/>
                </a:solidFill>
                <a:latin typeface="Arial"/>
                <a:cs typeface="Arial"/>
              </a:rPr>
              <a:t>Options</a:t>
            </a:r>
            <a:endParaRPr sz="1100">
              <a:latin typeface="Arial"/>
              <a:cs typeface="Arial"/>
            </a:endParaRPr>
          </a:p>
          <a:p>
            <a:pPr lvl="1" marL="720725" indent="-171450">
              <a:lnSpc>
                <a:spcPct val="100000"/>
              </a:lnSpc>
              <a:buFont typeface="Wingdings"/>
              <a:buChar char=""/>
              <a:tabLst>
                <a:tab pos="720725" algn="l"/>
              </a:tabLst>
            </a:pPr>
            <a:r>
              <a:rPr dirty="0" sz="1100">
                <a:solidFill>
                  <a:srgbClr val="17375E"/>
                </a:solidFill>
                <a:latin typeface="Arial"/>
                <a:cs typeface="Arial"/>
              </a:rPr>
              <a:t>Potential</a:t>
            </a:r>
            <a:r>
              <a:rPr dirty="0" sz="11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17375E"/>
                </a:solidFill>
                <a:latin typeface="Arial"/>
                <a:cs typeface="Arial"/>
              </a:rPr>
              <a:t>for</a:t>
            </a:r>
            <a:r>
              <a:rPr dirty="0" sz="11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17375E"/>
                </a:solidFill>
                <a:latin typeface="Arial"/>
                <a:cs typeface="Arial"/>
              </a:rPr>
              <a:t>Artificial</a:t>
            </a:r>
            <a:r>
              <a:rPr dirty="0" sz="11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100" spc="-10">
                <a:solidFill>
                  <a:srgbClr val="17375E"/>
                </a:solidFill>
                <a:latin typeface="Arial"/>
                <a:cs typeface="Arial"/>
              </a:rPr>
              <a:t>Recharge</a:t>
            </a:r>
            <a:endParaRPr sz="1100">
              <a:latin typeface="Arial"/>
              <a:cs typeface="Arial"/>
            </a:endParaRPr>
          </a:p>
          <a:p>
            <a:pPr lvl="1" marL="720090" marR="655955" indent="-171450">
              <a:lnSpc>
                <a:spcPct val="100000"/>
              </a:lnSpc>
              <a:spcBef>
                <a:spcPts val="5"/>
              </a:spcBef>
              <a:buFont typeface="Wingdings"/>
              <a:buChar char=""/>
              <a:tabLst>
                <a:tab pos="721360" algn="l"/>
              </a:tabLst>
            </a:pPr>
            <a:r>
              <a:rPr dirty="0" sz="1100">
                <a:solidFill>
                  <a:srgbClr val="17375E"/>
                </a:solidFill>
                <a:latin typeface="Arial"/>
                <a:cs typeface="Arial"/>
              </a:rPr>
              <a:t>Groundwater</a:t>
            </a:r>
            <a:r>
              <a:rPr dirty="0" sz="11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17375E"/>
                </a:solidFill>
                <a:latin typeface="Arial"/>
                <a:cs typeface="Arial"/>
              </a:rPr>
              <a:t>as</a:t>
            </a:r>
            <a:r>
              <a:rPr dirty="0" sz="11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17375E"/>
                </a:solidFill>
                <a:latin typeface="Arial"/>
                <a:cs typeface="Arial"/>
              </a:rPr>
              <a:t>mitigation</a:t>
            </a:r>
            <a:r>
              <a:rPr dirty="0" sz="11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17375E"/>
                </a:solidFill>
                <a:latin typeface="Arial"/>
                <a:cs typeface="Arial"/>
              </a:rPr>
              <a:t>measure</a:t>
            </a:r>
            <a:r>
              <a:rPr dirty="0" sz="11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100" spc="-25">
                <a:solidFill>
                  <a:srgbClr val="17375E"/>
                </a:solidFill>
                <a:latin typeface="Arial"/>
                <a:cs typeface="Arial"/>
              </a:rPr>
              <a:t>for </a:t>
            </a:r>
            <a:r>
              <a:rPr dirty="0" sz="1100" spc="-25">
                <a:solidFill>
                  <a:srgbClr val="17375E"/>
                </a:solidFill>
                <a:latin typeface="Arial"/>
                <a:cs typeface="Arial"/>
              </a:rPr>
              <a:t>	</a:t>
            </a:r>
            <a:r>
              <a:rPr dirty="0" sz="1100">
                <a:solidFill>
                  <a:srgbClr val="17375E"/>
                </a:solidFill>
                <a:latin typeface="Arial"/>
                <a:cs typeface="Arial"/>
              </a:rPr>
              <a:t>Climate</a:t>
            </a:r>
            <a:r>
              <a:rPr dirty="0" sz="11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17375E"/>
                </a:solidFill>
                <a:latin typeface="Arial"/>
                <a:cs typeface="Arial"/>
              </a:rPr>
              <a:t>Change</a:t>
            </a:r>
            <a:r>
              <a:rPr dirty="0" sz="11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100" spc="-10">
                <a:solidFill>
                  <a:srgbClr val="17375E"/>
                </a:solidFill>
                <a:latin typeface="Arial"/>
                <a:cs typeface="Arial"/>
              </a:rPr>
              <a:t>impacts</a:t>
            </a:r>
            <a:endParaRPr sz="1100">
              <a:latin typeface="Arial"/>
              <a:cs typeface="Arial"/>
            </a:endParaRPr>
          </a:p>
        </p:txBody>
      </p:sp>
      <p:pic>
        <p:nvPicPr>
          <p:cNvPr id="8" name="object 8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66873" y="1048258"/>
            <a:ext cx="4810252" cy="1617599"/>
          </a:xfrm>
          <a:prstGeom prst="rect">
            <a:avLst/>
          </a:prstGeom>
        </p:spPr>
      </p:pic>
      <p:sp>
        <p:nvSpPr>
          <p:cNvPr id="9" name="object 9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45084" rIns="0" bIns="0" rtlCol="0" vert="horz">
            <a:spAutoFit/>
          </a:bodyPr>
          <a:lstStyle/>
          <a:p>
            <a:pPr marL="45085">
              <a:lnSpc>
                <a:spcPts val="1650"/>
              </a:lnSpc>
            </a:pPr>
            <a:fld id="{81D60167-4931-47E6-BA6A-407CBD079E47}" type="slidenum">
              <a:rPr dirty="0" spc="-25"/>
              <a:t>72</a:t>
            </a:fld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9144000" cy="847725"/>
            <a:chOff x="0" y="0"/>
            <a:chExt cx="9144000" cy="84772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847674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380" y="109728"/>
              <a:ext cx="8413242" cy="454913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87781" y="158623"/>
            <a:ext cx="8168640" cy="26924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>
                <a:solidFill>
                  <a:srgbClr val="FFFFFF"/>
                </a:solidFill>
              </a:rPr>
              <a:t>REFINEMENT</a:t>
            </a:r>
            <a:r>
              <a:rPr dirty="0" sz="1600" spc="-70">
                <a:solidFill>
                  <a:srgbClr val="FFFFFF"/>
                </a:solidFill>
              </a:rPr>
              <a:t> </a:t>
            </a:r>
            <a:r>
              <a:rPr dirty="0" sz="1600">
                <a:solidFill>
                  <a:srgbClr val="FFFFFF"/>
                </a:solidFill>
              </a:rPr>
              <a:t>OF</a:t>
            </a:r>
            <a:r>
              <a:rPr dirty="0" sz="1600" spc="-50">
                <a:solidFill>
                  <a:srgbClr val="FFFFFF"/>
                </a:solidFill>
              </a:rPr>
              <a:t> </a:t>
            </a:r>
            <a:r>
              <a:rPr dirty="0" sz="1600" spc="-10">
                <a:solidFill>
                  <a:srgbClr val="FFFFFF"/>
                </a:solidFill>
              </a:rPr>
              <a:t>STRATEGIC</a:t>
            </a:r>
            <a:r>
              <a:rPr dirty="0" sz="1600" spc="-20">
                <a:solidFill>
                  <a:srgbClr val="FFFFFF"/>
                </a:solidFill>
              </a:rPr>
              <a:t> GROUNDWATER</a:t>
            </a:r>
            <a:r>
              <a:rPr dirty="0" sz="1600" spc="-15">
                <a:solidFill>
                  <a:srgbClr val="FFFFFF"/>
                </a:solidFill>
              </a:rPr>
              <a:t> </a:t>
            </a:r>
            <a:r>
              <a:rPr dirty="0" sz="1600">
                <a:solidFill>
                  <a:srgbClr val="FFFFFF"/>
                </a:solidFill>
              </a:rPr>
              <a:t>SOURCE</a:t>
            </a:r>
            <a:r>
              <a:rPr dirty="0" sz="1600" spc="-110">
                <a:solidFill>
                  <a:srgbClr val="FFFFFF"/>
                </a:solidFill>
              </a:rPr>
              <a:t> </a:t>
            </a:r>
            <a:r>
              <a:rPr dirty="0" sz="1600">
                <a:solidFill>
                  <a:srgbClr val="FFFFFF"/>
                </a:solidFill>
              </a:rPr>
              <a:t>AREAS</a:t>
            </a:r>
            <a:r>
              <a:rPr dirty="0" sz="1600" spc="-10">
                <a:solidFill>
                  <a:srgbClr val="FFFFFF"/>
                </a:solidFill>
              </a:rPr>
              <a:t> </a:t>
            </a:r>
            <a:r>
              <a:rPr dirty="0" sz="1600">
                <a:solidFill>
                  <a:srgbClr val="FFFFFF"/>
                </a:solidFill>
              </a:rPr>
              <a:t>OF</a:t>
            </a:r>
            <a:r>
              <a:rPr dirty="0" sz="1600" spc="-50">
                <a:solidFill>
                  <a:srgbClr val="FFFFFF"/>
                </a:solidFill>
              </a:rPr>
              <a:t> </a:t>
            </a:r>
            <a:r>
              <a:rPr dirty="0" sz="1600">
                <a:solidFill>
                  <a:srgbClr val="FFFFFF"/>
                </a:solidFill>
              </a:rPr>
              <a:t>SOUTH</a:t>
            </a:r>
            <a:r>
              <a:rPr dirty="0" sz="1600" spc="-110">
                <a:solidFill>
                  <a:srgbClr val="FFFFFF"/>
                </a:solidFill>
              </a:rPr>
              <a:t> </a:t>
            </a:r>
            <a:r>
              <a:rPr dirty="0" sz="1600" spc="-10">
                <a:solidFill>
                  <a:srgbClr val="FFFFFF"/>
                </a:solidFill>
              </a:rPr>
              <a:t>AFRICA</a:t>
            </a:r>
            <a:endParaRPr sz="1600"/>
          </a:p>
        </p:txBody>
      </p:sp>
      <p:grpSp>
        <p:nvGrpSpPr>
          <p:cNvPr id="6" name="object 6" descr=""/>
          <p:cNvGrpSpPr/>
          <p:nvPr/>
        </p:nvGrpSpPr>
        <p:grpSpPr>
          <a:xfrm>
            <a:off x="1029296" y="729551"/>
            <a:ext cx="7141845" cy="3021330"/>
            <a:chOff x="1029296" y="729551"/>
            <a:chExt cx="7141845" cy="3021330"/>
          </a:xfrm>
        </p:grpSpPr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5692" y="739012"/>
              <a:ext cx="3510661" cy="2744469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1040930" y="734313"/>
              <a:ext cx="3520440" cy="2753995"/>
            </a:xfrm>
            <a:custGeom>
              <a:avLst/>
              <a:gdLst/>
              <a:ahLst/>
              <a:cxnLst/>
              <a:rect l="l" t="t" r="r" b="b"/>
              <a:pathLst>
                <a:path w="3520440" h="2753995">
                  <a:moveTo>
                    <a:pt x="0" y="2753994"/>
                  </a:moveTo>
                  <a:lnTo>
                    <a:pt x="3520186" y="2753994"/>
                  </a:lnTo>
                  <a:lnTo>
                    <a:pt x="3520186" y="0"/>
                  </a:lnTo>
                  <a:lnTo>
                    <a:pt x="0" y="0"/>
                  </a:lnTo>
                  <a:lnTo>
                    <a:pt x="0" y="2753994"/>
                  </a:lnTo>
                  <a:close/>
                </a:path>
              </a:pathLst>
            </a:custGeom>
            <a:ln w="9525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00094" y="2783408"/>
              <a:ext cx="708266" cy="645591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67122" y="739012"/>
              <a:ext cx="3494151" cy="2744469"/>
            </a:xfrm>
            <a:prstGeom prst="rect">
              <a:avLst/>
            </a:prstGeom>
          </p:spPr>
        </p:pic>
        <p:sp>
          <p:nvSpPr>
            <p:cNvPr id="11" name="object 11" descr=""/>
            <p:cNvSpPr/>
            <p:nvPr/>
          </p:nvSpPr>
          <p:spPr>
            <a:xfrm>
              <a:off x="4662296" y="734313"/>
              <a:ext cx="3503929" cy="2753995"/>
            </a:xfrm>
            <a:custGeom>
              <a:avLst/>
              <a:gdLst/>
              <a:ahLst/>
              <a:cxnLst/>
              <a:rect l="l" t="t" r="r" b="b"/>
              <a:pathLst>
                <a:path w="3503929" h="2753995">
                  <a:moveTo>
                    <a:pt x="0" y="2753994"/>
                  </a:moveTo>
                  <a:lnTo>
                    <a:pt x="3503676" y="2753994"/>
                  </a:lnTo>
                  <a:lnTo>
                    <a:pt x="3503676" y="0"/>
                  </a:lnTo>
                  <a:lnTo>
                    <a:pt x="0" y="0"/>
                  </a:lnTo>
                  <a:lnTo>
                    <a:pt x="0" y="2753994"/>
                  </a:lnTo>
                  <a:close/>
                </a:path>
              </a:pathLst>
            </a:custGeom>
            <a:ln w="9525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92269" y="747102"/>
              <a:ext cx="1065390" cy="427520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64805" y="3052648"/>
              <a:ext cx="633526" cy="376351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1030884" y="3487559"/>
              <a:ext cx="1250315" cy="261620"/>
            </a:xfrm>
            <a:custGeom>
              <a:avLst/>
              <a:gdLst/>
              <a:ahLst/>
              <a:cxnLst/>
              <a:rect l="l" t="t" r="r" b="b"/>
              <a:pathLst>
                <a:path w="1250314" h="261620">
                  <a:moveTo>
                    <a:pt x="0" y="261607"/>
                  </a:moveTo>
                  <a:lnTo>
                    <a:pt x="1249972" y="261607"/>
                  </a:lnTo>
                  <a:lnTo>
                    <a:pt x="1249972" y="0"/>
                  </a:lnTo>
                  <a:lnTo>
                    <a:pt x="0" y="0"/>
                  </a:lnTo>
                  <a:lnTo>
                    <a:pt x="0" y="261607"/>
                  </a:lnTo>
                  <a:close/>
                </a:path>
              </a:pathLst>
            </a:custGeom>
            <a:ln w="3175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5" name="object 15" descr=""/>
          <p:cNvGrpSpPr/>
          <p:nvPr/>
        </p:nvGrpSpPr>
        <p:grpSpPr>
          <a:xfrm>
            <a:off x="2748978" y="3595065"/>
            <a:ext cx="4761230" cy="2763520"/>
            <a:chOff x="2748978" y="3595065"/>
            <a:chExt cx="4761230" cy="2763520"/>
          </a:xfrm>
        </p:grpSpPr>
        <p:pic>
          <p:nvPicPr>
            <p:cNvPr id="16" name="object 16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758440" y="3604590"/>
              <a:ext cx="3499866" cy="2744469"/>
            </a:xfrm>
            <a:prstGeom prst="rect">
              <a:avLst/>
            </a:prstGeom>
          </p:spPr>
        </p:pic>
        <p:sp>
          <p:nvSpPr>
            <p:cNvPr id="17" name="object 17" descr=""/>
            <p:cNvSpPr/>
            <p:nvPr/>
          </p:nvSpPr>
          <p:spPr>
            <a:xfrm>
              <a:off x="2753741" y="3599827"/>
              <a:ext cx="3509645" cy="2753995"/>
            </a:xfrm>
            <a:custGeom>
              <a:avLst/>
              <a:gdLst/>
              <a:ahLst/>
              <a:cxnLst/>
              <a:rect l="l" t="t" r="r" b="b"/>
              <a:pathLst>
                <a:path w="3509645" h="2753995">
                  <a:moveTo>
                    <a:pt x="0" y="2753994"/>
                  </a:moveTo>
                  <a:lnTo>
                    <a:pt x="3509390" y="2753994"/>
                  </a:lnTo>
                  <a:lnTo>
                    <a:pt x="3509390" y="0"/>
                  </a:lnTo>
                  <a:lnTo>
                    <a:pt x="0" y="0"/>
                  </a:lnTo>
                  <a:lnTo>
                    <a:pt x="0" y="2753994"/>
                  </a:lnTo>
                  <a:close/>
                </a:path>
              </a:pathLst>
            </a:custGeom>
            <a:ln w="9525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585079" y="5695276"/>
              <a:ext cx="622896" cy="565226"/>
            </a:xfrm>
            <a:prstGeom prst="rect">
              <a:avLst/>
            </a:prstGeom>
          </p:spPr>
        </p:pic>
        <p:sp>
          <p:nvSpPr>
            <p:cNvPr id="19" name="object 19" descr=""/>
            <p:cNvSpPr/>
            <p:nvPr/>
          </p:nvSpPr>
          <p:spPr>
            <a:xfrm>
              <a:off x="6258306" y="5747664"/>
              <a:ext cx="1250315" cy="600710"/>
            </a:xfrm>
            <a:custGeom>
              <a:avLst/>
              <a:gdLst/>
              <a:ahLst/>
              <a:cxnLst/>
              <a:rect l="l" t="t" r="r" b="b"/>
              <a:pathLst>
                <a:path w="1250315" h="600710">
                  <a:moveTo>
                    <a:pt x="0" y="600163"/>
                  </a:moveTo>
                  <a:lnTo>
                    <a:pt x="1249972" y="600163"/>
                  </a:lnTo>
                  <a:lnTo>
                    <a:pt x="1249972" y="0"/>
                  </a:lnTo>
                  <a:lnTo>
                    <a:pt x="0" y="0"/>
                  </a:lnTo>
                  <a:lnTo>
                    <a:pt x="0" y="600163"/>
                  </a:lnTo>
                  <a:close/>
                </a:path>
              </a:pathLst>
            </a:custGeom>
            <a:ln w="3175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 descr=""/>
          <p:cNvSpPr txBox="1"/>
          <p:nvPr/>
        </p:nvSpPr>
        <p:spPr>
          <a:xfrm>
            <a:off x="1030884" y="3487559"/>
            <a:ext cx="1250315" cy="261620"/>
          </a:xfrm>
          <a:prstGeom prst="rect">
            <a:avLst/>
          </a:prstGeom>
          <a:solidFill>
            <a:srgbClr val="FFFFFF"/>
          </a:solidFill>
        </p:spPr>
        <p:txBody>
          <a:bodyPr wrap="square" lIns="0" tIns="42544" rIns="0" bIns="0" rtlCol="0" vert="horz">
            <a:spAutoFit/>
          </a:bodyPr>
          <a:lstStyle/>
          <a:p>
            <a:pPr marL="178435">
              <a:lnSpc>
                <a:spcPct val="100000"/>
              </a:lnSpc>
              <a:spcBef>
                <a:spcPts val="334"/>
              </a:spcBef>
            </a:pPr>
            <a:r>
              <a:rPr dirty="0" sz="1100" b="1">
                <a:solidFill>
                  <a:srgbClr val="17375E"/>
                </a:solidFill>
                <a:latin typeface="Arial"/>
                <a:cs typeface="Arial"/>
              </a:rPr>
              <a:t>WARMS</a:t>
            </a:r>
            <a:r>
              <a:rPr dirty="0" sz="1100" spc="-55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100" spc="-20" b="1">
                <a:solidFill>
                  <a:srgbClr val="17375E"/>
                </a:solidFill>
                <a:latin typeface="Arial"/>
                <a:cs typeface="Arial"/>
              </a:rPr>
              <a:t>2025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 descr=""/>
          <p:cNvSpPr/>
          <p:nvPr/>
        </p:nvSpPr>
        <p:spPr>
          <a:xfrm>
            <a:off x="6916039" y="3487585"/>
            <a:ext cx="1250315" cy="600710"/>
          </a:xfrm>
          <a:custGeom>
            <a:avLst/>
            <a:gdLst/>
            <a:ahLst/>
            <a:cxnLst/>
            <a:rect l="l" t="t" r="r" b="b"/>
            <a:pathLst>
              <a:path w="1250315" h="600710">
                <a:moveTo>
                  <a:pt x="0" y="600163"/>
                </a:moveTo>
                <a:lnTo>
                  <a:pt x="1249972" y="600163"/>
                </a:lnTo>
                <a:lnTo>
                  <a:pt x="1249972" y="0"/>
                </a:lnTo>
                <a:lnTo>
                  <a:pt x="0" y="0"/>
                </a:lnTo>
                <a:lnTo>
                  <a:pt x="0" y="600163"/>
                </a:lnTo>
                <a:close/>
              </a:path>
            </a:pathLst>
          </a:custGeom>
          <a:ln w="3175">
            <a:solidFill>
              <a:srgbClr val="A6A6A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 descr=""/>
          <p:cNvSpPr txBox="1"/>
          <p:nvPr/>
        </p:nvSpPr>
        <p:spPr>
          <a:xfrm>
            <a:off x="6917626" y="3516884"/>
            <a:ext cx="1247140" cy="52895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2540">
              <a:lnSpc>
                <a:spcPct val="100000"/>
              </a:lnSpc>
              <a:spcBef>
                <a:spcPts val="105"/>
              </a:spcBef>
            </a:pPr>
            <a:r>
              <a:rPr dirty="0" sz="1100" b="1">
                <a:solidFill>
                  <a:srgbClr val="17375E"/>
                </a:solidFill>
                <a:latin typeface="Arial"/>
                <a:cs typeface="Arial"/>
              </a:rPr>
              <a:t>DWS</a:t>
            </a:r>
            <a:r>
              <a:rPr dirty="0" sz="1100" spc="-20" b="1">
                <a:solidFill>
                  <a:srgbClr val="17375E"/>
                </a:solidFill>
                <a:latin typeface="Arial"/>
                <a:cs typeface="Arial"/>
              </a:rPr>
              <a:t> 2024</a:t>
            </a:r>
            <a:endParaRPr sz="1100">
              <a:latin typeface="Arial"/>
              <a:cs typeface="Arial"/>
            </a:endParaRPr>
          </a:p>
          <a:p>
            <a:pPr algn="ctr" marL="262890" marR="253365">
              <a:lnSpc>
                <a:spcPct val="100000"/>
              </a:lnSpc>
            </a:pPr>
            <a:r>
              <a:rPr dirty="0" sz="1100" spc="-10" b="1">
                <a:solidFill>
                  <a:srgbClr val="17375E"/>
                </a:solidFill>
                <a:latin typeface="Arial"/>
                <a:cs typeface="Arial"/>
              </a:rPr>
              <a:t>Dependent Towns</a:t>
            </a:r>
            <a:endParaRPr sz="1100">
              <a:latin typeface="Arial"/>
              <a:cs typeface="Arial"/>
            </a:endParaRPr>
          </a:p>
        </p:txBody>
      </p:sp>
      <p:sp>
        <p:nvSpPr>
          <p:cNvPr id="25" name="object 2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45084" rIns="0" bIns="0" rtlCol="0" vert="horz">
            <a:spAutoFit/>
          </a:bodyPr>
          <a:lstStyle/>
          <a:p>
            <a:pPr marL="45085">
              <a:lnSpc>
                <a:spcPts val="1650"/>
              </a:lnSpc>
            </a:pPr>
            <a:fld id="{81D60167-4931-47E6-BA6A-407CBD079E47}" type="slidenum">
              <a:rPr dirty="0" spc="-25"/>
              <a:t>72</a:t>
            </a:fld>
          </a:p>
        </p:txBody>
      </p:sp>
      <p:sp>
        <p:nvSpPr>
          <p:cNvPr id="23" name="object 23" descr=""/>
          <p:cNvSpPr txBox="1"/>
          <p:nvPr/>
        </p:nvSpPr>
        <p:spPr>
          <a:xfrm>
            <a:off x="6916039" y="4072674"/>
            <a:ext cx="1250315" cy="600710"/>
          </a:xfrm>
          <a:prstGeom prst="rect">
            <a:avLst/>
          </a:prstGeom>
          <a:solidFill>
            <a:srgbClr val="FFFFFF"/>
          </a:solidFill>
          <a:ln w="3175">
            <a:solidFill>
              <a:srgbClr val="A6A6A6"/>
            </a:solidFill>
          </a:ln>
        </p:spPr>
        <p:txBody>
          <a:bodyPr wrap="square" lIns="0" tIns="42545" rIns="0" bIns="0" rtlCol="0" vert="horz">
            <a:spAutoFit/>
          </a:bodyPr>
          <a:lstStyle/>
          <a:p>
            <a:pPr algn="ctr" marL="227965" marR="217804" indent="-2540">
              <a:lnSpc>
                <a:spcPct val="100000"/>
              </a:lnSpc>
              <a:spcBef>
                <a:spcPts val="335"/>
              </a:spcBef>
            </a:pPr>
            <a:r>
              <a:rPr dirty="0" sz="1100" b="1">
                <a:solidFill>
                  <a:srgbClr val="17375E"/>
                </a:solidFill>
                <a:latin typeface="Arial"/>
                <a:cs typeface="Arial"/>
              </a:rPr>
              <a:t>CSIR</a:t>
            </a:r>
            <a:r>
              <a:rPr dirty="0" sz="1100" spc="-35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100" spc="-10" b="1">
                <a:solidFill>
                  <a:srgbClr val="17375E"/>
                </a:solidFill>
                <a:latin typeface="Arial"/>
                <a:cs typeface="Arial"/>
              </a:rPr>
              <a:t>Water Source Settlements</a:t>
            </a:r>
            <a:endParaRPr sz="1100">
              <a:latin typeface="Arial"/>
              <a:cs typeface="Arial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6268720" y="5777585"/>
            <a:ext cx="1238250" cy="528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4460" marR="124460">
              <a:lnSpc>
                <a:spcPct val="100000"/>
              </a:lnSpc>
              <a:spcBef>
                <a:spcPts val="100"/>
              </a:spcBef>
            </a:pPr>
            <a:r>
              <a:rPr dirty="0" sz="1100" b="1">
                <a:solidFill>
                  <a:srgbClr val="17375E"/>
                </a:solidFill>
                <a:latin typeface="Arial"/>
                <a:cs typeface="Arial"/>
              </a:rPr>
              <a:t>CSIR</a:t>
            </a:r>
            <a:r>
              <a:rPr dirty="0" sz="1100" spc="-25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100" spc="-10" b="1">
                <a:solidFill>
                  <a:srgbClr val="17375E"/>
                </a:solidFill>
                <a:latin typeface="Arial"/>
                <a:cs typeface="Arial"/>
              </a:rPr>
              <a:t>Water Population</a:t>
            </a:r>
            <a:r>
              <a:rPr dirty="0" sz="1100" spc="50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100" b="1">
                <a:solidFill>
                  <a:srgbClr val="17375E"/>
                </a:solidFill>
                <a:latin typeface="Arial"/>
                <a:cs typeface="Arial"/>
              </a:rPr>
              <a:t>Per</a:t>
            </a:r>
            <a:r>
              <a:rPr dirty="0" sz="1100" spc="-3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100" spc="-10" b="1">
                <a:solidFill>
                  <a:srgbClr val="17375E"/>
                </a:solidFill>
                <a:latin typeface="Arial"/>
                <a:cs typeface="Arial"/>
              </a:rPr>
              <a:t>Settlement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9144000" cy="847725"/>
            <a:chOff x="0" y="0"/>
            <a:chExt cx="9144000" cy="84772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847674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380" y="109728"/>
              <a:ext cx="8413242" cy="454913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87781" y="158623"/>
            <a:ext cx="8168640" cy="26924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>
                <a:solidFill>
                  <a:srgbClr val="FFFFFF"/>
                </a:solidFill>
              </a:rPr>
              <a:t>REFINEMENT</a:t>
            </a:r>
            <a:r>
              <a:rPr dirty="0" sz="1600" spc="-70">
                <a:solidFill>
                  <a:srgbClr val="FFFFFF"/>
                </a:solidFill>
              </a:rPr>
              <a:t> </a:t>
            </a:r>
            <a:r>
              <a:rPr dirty="0" sz="1600">
                <a:solidFill>
                  <a:srgbClr val="FFFFFF"/>
                </a:solidFill>
              </a:rPr>
              <a:t>OF</a:t>
            </a:r>
            <a:r>
              <a:rPr dirty="0" sz="1600" spc="-50">
                <a:solidFill>
                  <a:srgbClr val="FFFFFF"/>
                </a:solidFill>
              </a:rPr>
              <a:t> </a:t>
            </a:r>
            <a:r>
              <a:rPr dirty="0" sz="1600" spc="-10">
                <a:solidFill>
                  <a:srgbClr val="FFFFFF"/>
                </a:solidFill>
              </a:rPr>
              <a:t>STRATEGIC</a:t>
            </a:r>
            <a:r>
              <a:rPr dirty="0" sz="1600" spc="-20">
                <a:solidFill>
                  <a:srgbClr val="FFFFFF"/>
                </a:solidFill>
              </a:rPr>
              <a:t> GROUNDWATER</a:t>
            </a:r>
            <a:r>
              <a:rPr dirty="0" sz="1600" spc="-15">
                <a:solidFill>
                  <a:srgbClr val="FFFFFF"/>
                </a:solidFill>
              </a:rPr>
              <a:t> </a:t>
            </a:r>
            <a:r>
              <a:rPr dirty="0" sz="1600">
                <a:solidFill>
                  <a:srgbClr val="FFFFFF"/>
                </a:solidFill>
              </a:rPr>
              <a:t>SOURCE</a:t>
            </a:r>
            <a:r>
              <a:rPr dirty="0" sz="1600" spc="-110">
                <a:solidFill>
                  <a:srgbClr val="FFFFFF"/>
                </a:solidFill>
              </a:rPr>
              <a:t> </a:t>
            </a:r>
            <a:r>
              <a:rPr dirty="0" sz="1600">
                <a:solidFill>
                  <a:srgbClr val="FFFFFF"/>
                </a:solidFill>
              </a:rPr>
              <a:t>AREAS</a:t>
            </a:r>
            <a:r>
              <a:rPr dirty="0" sz="1600" spc="-10">
                <a:solidFill>
                  <a:srgbClr val="FFFFFF"/>
                </a:solidFill>
              </a:rPr>
              <a:t> </a:t>
            </a:r>
            <a:r>
              <a:rPr dirty="0" sz="1600">
                <a:solidFill>
                  <a:srgbClr val="FFFFFF"/>
                </a:solidFill>
              </a:rPr>
              <a:t>OF</a:t>
            </a:r>
            <a:r>
              <a:rPr dirty="0" sz="1600" spc="-50">
                <a:solidFill>
                  <a:srgbClr val="FFFFFF"/>
                </a:solidFill>
              </a:rPr>
              <a:t> </a:t>
            </a:r>
            <a:r>
              <a:rPr dirty="0" sz="1600">
                <a:solidFill>
                  <a:srgbClr val="FFFFFF"/>
                </a:solidFill>
              </a:rPr>
              <a:t>SOUTH</a:t>
            </a:r>
            <a:r>
              <a:rPr dirty="0" sz="1600" spc="-110">
                <a:solidFill>
                  <a:srgbClr val="FFFFFF"/>
                </a:solidFill>
              </a:rPr>
              <a:t> </a:t>
            </a:r>
            <a:r>
              <a:rPr dirty="0" sz="1600" spc="-10">
                <a:solidFill>
                  <a:srgbClr val="FFFFFF"/>
                </a:solidFill>
              </a:rPr>
              <a:t>AFRICA</a:t>
            </a:r>
            <a:endParaRPr sz="1600"/>
          </a:p>
        </p:txBody>
      </p:sp>
      <p:grpSp>
        <p:nvGrpSpPr>
          <p:cNvPr id="6" name="object 6" descr=""/>
          <p:cNvGrpSpPr/>
          <p:nvPr/>
        </p:nvGrpSpPr>
        <p:grpSpPr>
          <a:xfrm>
            <a:off x="108590" y="515366"/>
            <a:ext cx="8761095" cy="5810885"/>
            <a:chOff x="108590" y="515366"/>
            <a:chExt cx="8761095" cy="5810885"/>
          </a:xfrm>
        </p:grpSpPr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8590" y="515366"/>
              <a:ext cx="3892169" cy="3145408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9479" y="3660851"/>
              <a:ext cx="3851783" cy="2655570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114716" y="3656088"/>
              <a:ext cx="3861435" cy="2665095"/>
            </a:xfrm>
            <a:custGeom>
              <a:avLst/>
              <a:gdLst/>
              <a:ahLst/>
              <a:cxnLst/>
              <a:rect l="l" t="t" r="r" b="b"/>
              <a:pathLst>
                <a:path w="3861435" h="2665095">
                  <a:moveTo>
                    <a:pt x="0" y="2665095"/>
                  </a:moveTo>
                  <a:lnTo>
                    <a:pt x="3861308" y="2665095"/>
                  </a:lnTo>
                  <a:lnTo>
                    <a:pt x="3861308" y="0"/>
                  </a:lnTo>
                  <a:lnTo>
                    <a:pt x="0" y="0"/>
                  </a:lnTo>
                  <a:lnTo>
                    <a:pt x="0" y="2665095"/>
                  </a:lnTo>
                  <a:close/>
                </a:path>
              </a:pathLst>
            </a:custGeom>
            <a:ln w="9524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011675" y="1821941"/>
              <a:ext cx="4848225" cy="3667379"/>
            </a:xfrm>
            <a:prstGeom prst="rect">
              <a:avLst/>
            </a:prstGeom>
          </p:spPr>
        </p:pic>
        <p:sp>
          <p:nvSpPr>
            <p:cNvPr id="11" name="object 11" descr=""/>
            <p:cNvSpPr/>
            <p:nvPr/>
          </p:nvSpPr>
          <p:spPr>
            <a:xfrm>
              <a:off x="4006976" y="1817116"/>
              <a:ext cx="4857750" cy="3677285"/>
            </a:xfrm>
            <a:custGeom>
              <a:avLst/>
              <a:gdLst/>
              <a:ahLst/>
              <a:cxnLst/>
              <a:rect l="l" t="t" r="r" b="b"/>
              <a:pathLst>
                <a:path w="4857750" h="3677285">
                  <a:moveTo>
                    <a:pt x="0" y="3676904"/>
                  </a:moveTo>
                  <a:lnTo>
                    <a:pt x="4857750" y="3676904"/>
                  </a:lnTo>
                  <a:lnTo>
                    <a:pt x="4857750" y="0"/>
                  </a:lnTo>
                  <a:lnTo>
                    <a:pt x="0" y="0"/>
                  </a:lnTo>
                  <a:lnTo>
                    <a:pt x="0" y="3676904"/>
                  </a:lnTo>
                  <a:close/>
                </a:path>
              </a:pathLst>
            </a:custGeom>
            <a:ln w="9525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87439" y="588264"/>
              <a:ext cx="2673858" cy="2312669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016496" y="3005290"/>
              <a:ext cx="534924" cy="539534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7065645" y="3030727"/>
              <a:ext cx="441325" cy="446405"/>
            </a:xfrm>
            <a:custGeom>
              <a:avLst/>
              <a:gdLst/>
              <a:ahLst/>
              <a:cxnLst/>
              <a:rect l="l" t="t" r="r" b="b"/>
              <a:pathLst>
                <a:path w="441325" h="446404">
                  <a:moveTo>
                    <a:pt x="0" y="223012"/>
                  </a:moveTo>
                  <a:lnTo>
                    <a:pt x="4477" y="178060"/>
                  </a:lnTo>
                  <a:lnTo>
                    <a:pt x="17321" y="136195"/>
                  </a:lnTo>
                  <a:lnTo>
                    <a:pt x="37645" y="98313"/>
                  </a:lnTo>
                  <a:lnTo>
                    <a:pt x="64563" y="65309"/>
                  </a:lnTo>
                  <a:lnTo>
                    <a:pt x="97190" y="38080"/>
                  </a:lnTo>
                  <a:lnTo>
                    <a:pt x="134641" y="17522"/>
                  </a:lnTo>
                  <a:lnTo>
                    <a:pt x="176030" y="4529"/>
                  </a:lnTo>
                  <a:lnTo>
                    <a:pt x="220472" y="0"/>
                  </a:lnTo>
                  <a:lnTo>
                    <a:pt x="264918" y="4529"/>
                  </a:lnTo>
                  <a:lnTo>
                    <a:pt x="306322" y="17522"/>
                  </a:lnTo>
                  <a:lnTo>
                    <a:pt x="343793" y="38080"/>
                  </a:lnTo>
                  <a:lnTo>
                    <a:pt x="376443" y="65309"/>
                  </a:lnTo>
                  <a:lnTo>
                    <a:pt x="403385" y="98313"/>
                  </a:lnTo>
                  <a:lnTo>
                    <a:pt x="423729" y="136195"/>
                  </a:lnTo>
                  <a:lnTo>
                    <a:pt x="436587" y="178060"/>
                  </a:lnTo>
                  <a:lnTo>
                    <a:pt x="441071" y="223012"/>
                  </a:lnTo>
                  <a:lnTo>
                    <a:pt x="436587" y="267963"/>
                  </a:lnTo>
                  <a:lnTo>
                    <a:pt x="423729" y="309828"/>
                  </a:lnTo>
                  <a:lnTo>
                    <a:pt x="403385" y="347710"/>
                  </a:lnTo>
                  <a:lnTo>
                    <a:pt x="376443" y="380714"/>
                  </a:lnTo>
                  <a:lnTo>
                    <a:pt x="343793" y="407943"/>
                  </a:lnTo>
                  <a:lnTo>
                    <a:pt x="306322" y="428501"/>
                  </a:lnTo>
                  <a:lnTo>
                    <a:pt x="264918" y="441494"/>
                  </a:lnTo>
                  <a:lnTo>
                    <a:pt x="220472" y="446024"/>
                  </a:lnTo>
                  <a:lnTo>
                    <a:pt x="176030" y="441494"/>
                  </a:lnTo>
                  <a:lnTo>
                    <a:pt x="134641" y="428501"/>
                  </a:lnTo>
                  <a:lnTo>
                    <a:pt x="97190" y="407943"/>
                  </a:lnTo>
                  <a:lnTo>
                    <a:pt x="64563" y="380714"/>
                  </a:lnTo>
                  <a:lnTo>
                    <a:pt x="37645" y="347710"/>
                  </a:lnTo>
                  <a:lnTo>
                    <a:pt x="17321" y="309828"/>
                  </a:lnTo>
                  <a:lnTo>
                    <a:pt x="4477" y="267963"/>
                  </a:lnTo>
                  <a:lnTo>
                    <a:pt x="0" y="223012"/>
                  </a:lnTo>
                  <a:close/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 descr=""/>
          <p:cNvSpPr txBox="1"/>
          <p:nvPr/>
        </p:nvSpPr>
        <p:spPr>
          <a:xfrm>
            <a:off x="2750820" y="515505"/>
            <a:ext cx="1250315" cy="261620"/>
          </a:xfrm>
          <a:prstGeom prst="rect">
            <a:avLst/>
          </a:prstGeom>
          <a:solidFill>
            <a:srgbClr val="FFFFFF"/>
          </a:solidFill>
          <a:ln w="3175">
            <a:solidFill>
              <a:srgbClr val="A6A6A6"/>
            </a:solidFill>
          </a:ln>
        </p:spPr>
        <p:txBody>
          <a:bodyPr wrap="square" lIns="0" tIns="41910" rIns="0" bIns="0" rtlCol="0" vert="horz">
            <a:spAutoFit/>
          </a:bodyPr>
          <a:lstStyle/>
          <a:p>
            <a:pPr marL="254635">
              <a:lnSpc>
                <a:spcPct val="100000"/>
              </a:lnSpc>
              <a:spcBef>
                <a:spcPts val="330"/>
              </a:spcBef>
            </a:pPr>
            <a:r>
              <a:rPr dirty="0" sz="1100" b="1">
                <a:solidFill>
                  <a:srgbClr val="17375E"/>
                </a:solidFill>
                <a:latin typeface="Arial"/>
                <a:cs typeface="Arial"/>
              </a:rPr>
              <a:t>NSDP</a:t>
            </a:r>
            <a:r>
              <a:rPr dirty="0" sz="1100" spc="-5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100" spc="-20" b="1">
                <a:solidFill>
                  <a:srgbClr val="17375E"/>
                </a:solidFill>
                <a:latin typeface="Arial"/>
                <a:cs typeface="Arial"/>
              </a:rPr>
              <a:t>2016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16" name="object 16" descr=""/>
          <p:cNvGrpSpPr/>
          <p:nvPr/>
        </p:nvGrpSpPr>
        <p:grpSpPr>
          <a:xfrm>
            <a:off x="4365561" y="1576285"/>
            <a:ext cx="1555750" cy="434340"/>
            <a:chOff x="4365561" y="1576285"/>
            <a:chExt cx="1555750" cy="434340"/>
          </a:xfrm>
        </p:grpSpPr>
        <p:sp>
          <p:nvSpPr>
            <p:cNvPr id="17" name="object 17" descr=""/>
            <p:cNvSpPr/>
            <p:nvPr/>
          </p:nvSpPr>
          <p:spPr>
            <a:xfrm>
              <a:off x="4367148" y="1577873"/>
              <a:ext cx="1552575" cy="431165"/>
            </a:xfrm>
            <a:custGeom>
              <a:avLst/>
              <a:gdLst/>
              <a:ahLst/>
              <a:cxnLst/>
              <a:rect l="l" t="t" r="r" b="b"/>
              <a:pathLst>
                <a:path w="1552575" h="431164">
                  <a:moveTo>
                    <a:pt x="1552066" y="0"/>
                  </a:moveTo>
                  <a:lnTo>
                    <a:pt x="0" y="0"/>
                  </a:lnTo>
                  <a:lnTo>
                    <a:pt x="0" y="430885"/>
                  </a:lnTo>
                  <a:lnTo>
                    <a:pt x="1552066" y="430885"/>
                  </a:lnTo>
                  <a:lnTo>
                    <a:pt x="155206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4367148" y="1577873"/>
              <a:ext cx="1552575" cy="431165"/>
            </a:xfrm>
            <a:custGeom>
              <a:avLst/>
              <a:gdLst/>
              <a:ahLst/>
              <a:cxnLst/>
              <a:rect l="l" t="t" r="r" b="b"/>
              <a:pathLst>
                <a:path w="1552575" h="431164">
                  <a:moveTo>
                    <a:pt x="0" y="430885"/>
                  </a:moveTo>
                  <a:lnTo>
                    <a:pt x="1552066" y="430885"/>
                  </a:lnTo>
                  <a:lnTo>
                    <a:pt x="1552066" y="0"/>
                  </a:lnTo>
                  <a:lnTo>
                    <a:pt x="0" y="0"/>
                  </a:lnTo>
                  <a:lnTo>
                    <a:pt x="0" y="430885"/>
                  </a:lnTo>
                  <a:close/>
                </a:path>
              </a:pathLst>
            </a:custGeom>
            <a:ln w="3175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 descr=""/>
          <p:cNvSpPr txBox="1"/>
          <p:nvPr/>
        </p:nvSpPr>
        <p:spPr>
          <a:xfrm>
            <a:off x="4479163" y="1606676"/>
            <a:ext cx="1327785" cy="3613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04800" marR="5080" indent="-292735">
              <a:lnSpc>
                <a:spcPct val="100000"/>
              </a:lnSpc>
              <a:spcBef>
                <a:spcPts val="105"/>
              </a:spcBef>
            </a:pPr>
            <a:r>
              <a:rPr dirty="0" sz="1100" b="1">
                <a:solidFill>
                  <a:srgbClr val="17375E"/>
                </a:solidFill>
                <a:latin typeface="Arial"/>
                <a:cs typeface="Arial"/>
              </a:rPr>
              <a:t>CSIR</a:t>
            </a:r>
            <a:r>
              <a:rPr dirty="0" sz="1100" spc="-25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100" b="1">
                <a:solidFill>
                  <a:srgbClr val="17375E"/>
                </a:solidFill>
                <a:latin typeface="Arial"/>
                <a:cs typeface="Arial"/>
              </a:rPr>
              <a:t>Total</a:t>
            </a:r>
            <a:r>
              <a:rPr dirty="0" sz="1100" spc="-3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100" b="1">
                <a:solidFill>
                  <a:srgbClr val="17375E"/>
                </a:solidFill>
                <a:latin typeface="Arial"/>
                <a:cs typeface="Arial"/>
              </a:rPr>
              <a:t>GVA</a:t>
            </a:r>
            <a:r>
              <a:rPr dirty="0" sz="1100" spc="-45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100" spc="-25" b="1">
                <a:solidFill>
                  <a:srgbClr val="17375E"/>
                </a:solidFill>
                <a:latin typeface="Arial"/>
                <a:cs typeface="Arial"/>
              </a:rPr>
              <a:t>per </a:t>
            </a:r>
            <a:r>
              <a:rPr dirty="0" sz="1100" spc="-10" b="1">
                <a:solidFill>
                  <a:srgbClr val="17375E"/>
                </a:solidFill>
                <a:latin typeface="Arial"/>
                <a:cs typeface="Arial"/>
              </a:rPr>
              <a:t>Settlement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20" name="object 20" descr=""/>
          <p:cNvGrpSpPr/>
          <p:nvPr/>
        </p:nvGrpSpPr>
        <p:grpSpPr>
          <a:xfrm>
            <a:off x="117890" y="3654006"/>
            <a:ext cx="1740535" cy="434340"/>
            <a:chOff x="117890" y="3654006"/>
            <a:chExt cx="1740535" cy="434340"/>
          </a:xfrm>
        </p:grpSpPr>
        <p:sp>
          <p:nvSpPr>
            <p:cNvPr id="21" name="object 21" descr=""/>
            <p:cNvSpPr/>
            <p:nvPr/>
          </p:nvSpPr>
          <p:spPr>
            <a:xfrm>
              <a:off x="119477" y="3655593"/>
              <a:ext cx="1737360" cy="431165"/>
            </a:xfrm>
            <a:custGeom>
              <a:avLst/>
              <a:gdLst/>
              <a:ahLst/>
              <a:cxnLst/>
              <a:rect l="l" t="t" r="r" b="b"/>
              <a:pathLst>
                <a:path w="1737360" h="431164">
                  <a:moveTo>
                    <a:pt x="1737360" y="0"/>
                  </a:moveTo>
                  <a:lnTo>
                    <a:pt x="0" y="0"/>
                  </a:lnTo>
                  <a:lnTo>
                    <a:pt x="0" y="430885"/>
                  </a:lnTo>
                  <a:lnTo>
                    <a:pt x="1737360" y="430885"/>
                  </a:lnTo>
                  <a:lnTo>
                    <a:pt x="17373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119477" y="3655593"/>
              <a:ext cx="1737360" cy="431165"/>
            </a:xfrm>
            <a:custGeom>
              <a:avLst/>
              <a:gdLst/>
              <a:ahLst/>
              <a:cxnLst/>
              <a:rect l="l" t="t" r="r" b="b"/>
              <a:pathLst>
                <a:path w="1737360" h="431164">
                  <a:moveTo>
                    <a:pt x="0" y="430885"/>
                  </a:moveTo>
                  <a:lnTo>
                    <a:pt x="1737360" y="430885"/>
                  </a:lnTo>
                  <a:lnTo>
                    <a:pt x="1737360" y="0"/>
                  </a:lnTo>
                  <a:lnTo>
                    <a:pt x="0" y="0"/>
                  </a:lnTo>
                  <a:lnTo>
                    <a:pt x="0" y="430885"/>
                  </a:lnTo>
                  <a:close/>
                </a:path>
              </a:pathLst>
            </a:custGeom>
            <a:ln w="3175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3" name="object 23" descr=""/>
          <p:cNvSpPr txBox="1"/>
          <p:nvPr/>
        </p:nvSpPr>
        <p:spPr>
          <a:xfrm>
            <a:off x="376834" y="3684777"/>
            <a:ext cx="1222375" cy="3613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05765" marR="5080" indent="-393700">
              <a:lnSpc>
                <a:spcPct val="100000"/>
              </a:lnSpc>
              <a:spcBef>
                <a:spcPts val="100"/>
              </a:spcBef>
            </a:pPr>
            <a:r>
              <a:rPr dirty="0" sz="1100" b="1">
                <a:solidFill>
                  <a:srgbClr val="17375E"/>
                </a:solidFill>
                <a:latin typeface="Arial"/>
                <a:cs typeface="Arial"/>
              </a:rPr>
              <a:t>Special</a:t>
            </a:r>
            <a:r>
              <a:rPr dirty="0" sz="1100" spc="-4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100" spc="-10" b="1">
                <a:solidFill>
                  <a:srgbClr val="17375E"/>
                </a:solidFill>
                <a:latin typeface="Arial"/>
                <a:cs typeface="Arial"/>
              </a:rPr>
              <a:t>Economic Zones</a:t>
            </a:r>
            <a:endParaRPr sz="1100">
              <a:latin typeface="Arial"/>
              <a:cs typeface="Arial"/>
            </a:endParaRPr>
          </a:p>
        </p:txBody>
      </p:sp>
      <p:sp>
        <p:nvSpPr>
          <p:cNvPr id="24" name="object 2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54559" rIns="0" bIns="0" rtlCol="0" vert="horz">
            <a:spAutoFit/>
          </a:bodyPr>
          <a:lstStyle/>
          <a:p>
            <a:pPr marL="45085">
              <a:lnSpc>
                <a:spcPts val="1650"/>
              </a:lnSpc>
            </a:pPr>
            <a:fld id="{81D60167-4931-47E6-BA6A-407CBD079E47}" type="slidenum">
              <a:rPr dirty="0" spc="-25"/>
              <a:t>73</a:t>
            </a:fld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8722232" y="6393281"/>
            <a:ext cx="223520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25">
                <a:latin typeface="Arial"/>
                <a:cs typeface="Arial"/>
              </a:rPr>
              <a:t>74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847674"/>
          </a:xfrm>
          <a:prstGeom prst="rect">
            <a:avLst/>
          </a:prstGeom>
        </p:spPr>
      </p:pic>
      <p:graphicFrame>
        <p:nvGraphicFramePr>
          <p:cNvPr id="4" name="object 4" descr=""/>
          <p:cNvGraphicFramePr>
            <a:graphicFrameLocks noGrp="1"/>
          </p:cNvGraphicFramePr>
          <p:nvPr/>
        </p:nvGraphicFramePr>
        <p:xfrm>
          <a:off x="354380" y="648652"/>
          <a:ext cx="8511540" cy="267398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8335"/>
                <a:gridCol w="648335"/>
                <a:gridCol w="648334"/>
                <a:gridCol w="648335"/>
                <a:gridCol w="648335"/>
                <a:gridCol w="648335"/>
                <a:gridCol w="648335"/>
                <a:gridCol w="648335"/>
                <a:gridCol w="648335"/>
                <a:gridCol w="648335"/>
                <a:gridCol w="648335"/>
                <a:gridCol w="648334"/>
                <a:gridCol w="648334"/>
              </a:tblGrid>
              <a:tr h="1219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573405">
                        <a:lnSpc>
                          <a:spcPts val="860"/>
                        </a:lnSpc>
                      </a:pPr>
                      <a:r>
                        <a:rPr dirty="0" sz="800" b="1">
                          <a:latin typeface="Arial"/>
                          <a:cs typeface="Arial"/>
                        </a:rPr>
                        <a:t>Current</a:t>
                      </a:r>
                      <a:r>
                        <a:rPr dirty="0" sz="800" spc="-3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10" b="1">
                          <a:latin typeface="Arial"/>
                          <a:cs typeface="Arial"/>
                        </a:rPr>
                        <a:t>Demand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 marL="15875">
                        <a:lnSpc>
                          <a:spcPts val="860"/>
                        </a:lnSpc>
                      </a:pPr>
                      <a:r>
                        <a:rPr dirty="0" sz="800" b="1">
                          <a:latin typeface="Arial"/>
                          <a:cs typeface="Arial"/>
                        </a:rPr>
                        <a:t>Enviro</a:t>
                      </a:r>
                      <a:r>
                        <a:rPr dirty="0" sz="800" spc="-1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b="1">
                          <a:latin typeface="Arial"/>
                          <a:cs typeface="Arial"/>
                        </a:rPr>
                        <a:t>&amp;</a:t>
                      </a:r>
                      <a:r>
                        <a:rPr dirty="0" sz="800" spc="-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b="1">
                          <a:latin typeface="Arial"/>
                          <a:cs typeface="Arial"/>
                        </a:rPr>
                        <a:t>Eco</a:t>
                      </a:r>
                      <a:r>
                        <a:rPr dirty="0" sz="800" spc="-2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10" b="1">
                          <a:latin typeface="Arial"/>
                          <a:cs typeface="Arial"/>
                        </a:rPr>
                        <a:t>Significance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4">
                  <a:txBody>
                    <a:bodyPr/>
                    <a:lstStyle/>
                    <a:p>
                      <a:pPr marL="309880">
                        <a:lnSpc>
                          <a:spcPts val="860"/>
                        </a:lnSpc>
                      </a:pPr>
                      <a:r>
                        <a:rPr dirty="0" sz="800" spc="-10" b="1">
                          <a:latin typeface="Arial"/>
                          <a:cs typeface="Arial"/>
                        </a:rPr>
                        <a:t>Socio-Economic </a:t>
                      </a:r>
                      <a:r>
                        <a:rPr dirty="0" sz="800" b="1">
                          <a:latin typeface="Arial"/>
                          <a:cs typeface="Arial"/>
                        </a:rPr>
                        <a:t>&amp;</a:t>
                      </a:r>
                      <a:r>
                        <a:rPr dirty="0" sz="800" spc="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b="1">
                          <a:latin typeface="Arial"/>
                          <a:cs typeface="Arial"/>
                        </a:rPr>
                        <a:t>Development</a:t>
                      </a:r>
                      <a:r>
                        <a:rPr dirty="0" sz="800" spc="2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10" b="1">
                          <a:latin typeface="Arial"/>
                          <a:cs typeface="Arial"/>
                        </a:rPr>
                        <a:t>Context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 marL="139700">
                        <a:lnSpc>
                          <a:spcPts val="860"/>
                        </a:lnSpc>
                      </a:pPr>
                      <a:r>
                        <a:rPr dirty="0" sz="800" b="1">
                          <a:latin typeface="Arial"/>
                          <a:cs typeface="Arial"/>
                        </a:rPr>
                        <a:t>Governance</a:t>
                      </a:r>
                      <a:r>
                        <a:rPr dirty="0" sz="800" spc="-2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b="1">
                          <a:latin typeface="Arial"/>
                          <a:cs typeface="Arial"/>
                        </a:rPr>
                        <a:t>&amp;</a:t>
                      </a:r>
                      <a:r>
                        <a:rPr dirty="0" sz="800" spc="-3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10" b="1">
                          <a:latin typeface="Arial"/>
                          <a:cs typeface="Arial"/>
                        </a:rPr>
                        <a:t>Policy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46990">
                        <a:lnSpc>
                          <a:spcPct val="100000"/>
                        </a:lnSpc>
                      </a:pPr>
                      <a:r>
                        <a:rPr dirty="0" sz="800" b="1">
                          <a:latin typeface="Arial"/>
                          <a:cs typeface="Arial"/>
                        </a:rPr>
                        <a:t>Total</a:t>
                      </a:r>
                      <a:r>
                        <a:rPr dirty="0" sz="800" spc="-2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10" b="1">
                          <a:latin typeface="Arial"/>
                          <a:cs typeface="Arial"/>
                        </a:rPr>
                        <a:t>Score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90805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</a:tr>
              <a:tr h="426084">
                <a:tc rowSpan="19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153035">
                        <a:lnSpc>
                          <a:spcPct val="100000"/>
                        </a:lnSpc>
                      </a:pPr>
                      <a:r>
                        <a:rPr dirty="0" sz="700" b="1">
                          <a:latin typeface="Arial"/>
                          <a:cs typeface="Arial"/>
                        </a:rPr>
                        <a:t>GW</a:t>
                      </a:r>
                      <a:r>
                        <a:rPr dirty="0" sz="700" spc="-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700" spc="-25" b="1">
                          <a:latin typeface="Arial"/>
                          <a:cs typeface="Arial"/>
                        </a:rPr>
                        <a:t>Use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52705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62865" marR="55880" indent="93345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dirty="0" sz="700" b="1">
                          <a:latin typeface="Arial"/>
                          <a:cs typeface="Arial"/>
                        </a:rPr>
                        <a:t>Level</a:t>
                      </a:r>
                      <a:r>
                        <a:rPr dirty="0" sz="700" spc="-2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700" spc="-25" b="1">
                          <a:latin typeface="Arial"/>
                          <a:cs typeface="Arial"/>
                        </a:rPr>
                        <a:t>of</a:t>
                      </a:r>
                      <a:r>
                        <a:rPr dirty="0" sz="700" spc="50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700" spc="-10" b="1">
                          <a:latin typeface="Arial"/>
                          <a:cs typeface="Arial"/>
                        </a:rPr>
                        <a:t>Dependence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10160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79070" marR="10160" indent="-160020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dirty="0" sz="700" b="1">
                          <a:latin typeface="Arial"/>
                          <a:cs typeface="Arial"/>
                        </a:rPr>
                        <a:t>Domestic</a:t>
                      </a:r>
                      <a:r>
                        <a:rPr dirty="0" sz="700" spc="-3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700" spc="-20" b="1">
                          <a:latin typeface="Arial"/>
                          <a:cs typeface="Arial"/>
                        </a:rPr>
                        <a:t>Sole</a:t>
                      </a:r>
                      <a:r>
                        <a:rPr dirty="0" sz="700" spc="50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700" spc="-10" b="1">
                          <a:latin typeface="Arial"/>
                          <a:cs typeface="Arial"/>
                        </a:rPr>
                        <a:t>Supply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10160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700" spc="-25" b="1">
                          <a:latin typeface="Arial"/>
                          <a:cs typeface="Arial"/>
                        </a:rPr>
                        <a:t>GDE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52705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99695" marR="92075" indent="-63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700" spc="-10" b="1">
                          <a:latin typeface="Arial"/>
                          <a:cs typeface="Arial"/>
                        </a:rPr>
                        <a:t>Ecological</a:t>
                      </a:r>
                      <a:r>
                        <a:rPr dirty="0" sz="700" spc="50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700" spc="-10" b="1">
                          <a:latin typeface="Arial"/>
                          <a:cs typeface="Arial"/>
                        </a:rPr>
                        <a:t>Significant</a:t>
                      </a:r>
                      <a:r>
                        <a:rPr dirty="0" sz="700" spc="50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700" spc="-10" b="1">
                          <a:latin typeface="Arial"/>
                          <a:cs typeface="Arial"/>
                        </a:rPr>
                        <a:t>Sites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4826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87630" marR="78740" indent="25400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dirty="0" sz="700" spc="-10" b="1">
                          <a:latin typeface="Arial"/>
                          <a:cs typeface="Arial"/>
                        </a:rPr>
                        <a:t>Economic</a:t>
                      </a:r>
                      <a:r>
                        <a:rPr dirty="0" sz="700" spc="50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700" spc="-10" b="1">
                          <a:latin typeface="Arial"/>
                          <a:cs typeface="Arial"/>
                        </a:rPr>
                        <a:t>Importance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10160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53035" indent="-146685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dirty="0" sz="700" b="1">
                          <a:latin typeface="Arial"/>
                          <a:cs typeface="Arial"/>
                        </a:rPr>
                        <a:t>Water</a:t>
                      </a:r>
                      <a:r>
                        <a:rPr dirty="0" sz="700" spc="-2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700" spc="-10" b="1">
                          <a:latin typeface="Arial"/>
                          <a:cs typeface="Arial"/>
                        </a:rPr>
                        <a:t>Services</a:t>
                      </a:r>
                      <a:r>
                        <a:rPr dirty="0" sz="700" spc="50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700" spc="-10" b="1">
                          <a:latin typeface="Arial"/>
                          <a:cs typeface="Arial"/>
                        </a:rPr>
                        <a:t>Backlog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10160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92710" marR="27305" indent="-56515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dirty="0" sz="700" b="1">
                          <a:latin typeface="Arial"/>
                          <a:cs typeface="Arial"/>
                        </a:rPr>
                        <a:t>Strategic</a:t>
                      </a:r>
                      <a:r>
                        <a:rPr dirty="0" sz="700" spc="-3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700" spc="-25" b="1">
                          <a:latin typeface="Arial"/>
                          <a:cs typeface="Arial"/>
                        </a:rPr>
                        <a:t>And</a:t>
                      </a:r>
                      <a:r>
                        <a:rPr dirty="0" sz="700" spc="50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700" b="1">
                          <a:latin typeface="Arial"/>
                          <a:cs typeface="Arial"/>
                        </a:rPr>
                        <a:t>Future</a:t>
                      </a:r>
                      <a:r>
                        <a:rPr dirty="0" sz="700" spc="-25" b="1">
                          <a:latin typeface="Arial"/>
                          <a:cs typeface="Arial"/>
                        </a:rPr>
                        <a:t> Use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10160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13664" marR="105410" indent="-63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700" spc="-10" b="1">
                          <a:latin typeface="Arial"/>
                          <a:cs typeface="Arial"/>
                        </a:rPr>
                        <a:t>Special</a:t>
                      </a:r>
                      <a:r>
                        <a:rPr dirty="0" sz="700" spc="50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700" spc="-10" b="1">
                          <a:latin typeface="Arial"/>
                          <a:cs typeface="Arial"/>
                        </a:rPr>
                        <a:t>Economic</a:t>
                      </a:r>
                      <a:r>
                        <a:rPr dirty="0" sz="700" spc="50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700" spc="-10" b="1">
                          <a:latin typeface="Arial"/>
                          <a:cs typeface="Arial"/>
                        </a:rPr>
                        <a:t>Zones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4826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154940">
                        <a:lnSpc>
                          <a:spcPct val="100000"/>
                        </a:lnSpc>
                      </a:pPr>
                      <a:r>
                        <a:rPr dirty="0" sz="700" spc="-10" b="1">
                          <a:latin typeface="Arial"/>
                          <a:cs typeface="Arial"/>
                        </a:rPr>
                        <a:t>SGWCA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52705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810">
                        <a:lnSpc>
                          <a:spcPts val="800"/>
                        </a:lnSpc>
                      </a:pPr>
                      <a:r>
                        <a:rPr dirty="0" sz="700" spc="-10" b="1">
                          <a:latin typeface="Arial"/>
                          <a:cs typeface="Arial"/>
                        </a:rPr>
                        <a:t>Transboundary</a:t>
                      </a:r>
                      <a:endParaRPr sz="700">
                        <a:latin typeface="Arial"/>
                        <a:cs typeface="Arial"/>
                      </a:endParaRPr>
                    </a:p>
                    <a:p>
                      <a:pPr algn="ctr" marL="83820" marR="73025" indent="2540">
                        <a:lnSpc>
                          <a:spcPct val="100000"/>
                        </a:lnSpc>
                      </a:pPr>
                      <a:r>
                        <a:rPr dirty="0" sz="700" spc="-10" b="1">
                          <a:latin typeface="Arial"/>
                          <a:cs typeface="Arial"/>
                        </a:rPr>
                        <a:t>Treaty</a:t>
                      </a:r>
                      <a:r>
                        <a:rPr dirty="0" sz="700" spc="50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700" spc="-10" b="1">
                          <a:latin typeface="Arial"/>
                          <a:cs typeface="Arial"/>
                        </a:rPr>
                        <a:t>Obligations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90805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</a:tr>
              <a:tr h="10668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</a:tr>
              <a:tr h="10604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</a:tr>
              <a:tr h="10668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</a:tr>
              <a:tr h="10604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</a:tr>
              <a:tr h="10604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</a:tr>
              <a:tr h="10668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</a:tr>
              <a:tr h="10604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</a:tr>
              <a:tr h="10668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</a:tr>
              <a:tr h="10604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</a:tr>
              <a:tr h="10604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</a:tr>
              <a:tr h="10668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</a:tr>
              <a:tr h="10604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</a:tr>
              <a:tr h="10668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marL="635">
                        <a:lnSpc>
                          <a:spcPts val="740"/>
                        </a:lnSpc>
                      </a:pPr>
                      <a:r>
                        <a:rPr dirty="0" sz="700" spc="-50">
                          <a:latin typeface="Arial"/>
                          <a:cs typeface="Arial"/>
                        </a:rPr>
                        <a:t>1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FFC5C5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740"/>
                        </a:lnSpc>
                      </a:pPr>
                      <a:r>
                        <a:rPr dirty="0" sz="700" spc="-50">
                          <a:latin typeface="Arial"/>
                          <a:cs typeface="Arial"/>
                        </a:rPr>
                        <a:t>1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FFC5C5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4">
                  <a:txBody>
                    <a:bodyPr/>
                    <a:lstStyle/>
                    <a:p>
                      <a:pPr algn="ctr" marL="1905">
                        <a:lnSpc>
                          <a:spcPts val="740"/>
                        </a:lnSpc>
                      </a:pPr>
                      <a:r>
                        <a:rPr dirty="0" sz="700" spc="-50">
                          <a:latin typeface="Arial"/>
                          <a:cs typeface="Arial"/>
                        </a:rPr>
                        <a:t>1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FFC5C5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 algn="ctr" marL="635">
                        <a:lnSpc>
                          <a:spcPts val="740"/>
                        </a:lnSpc>
                      </a:pPr>
                      <a:r>
                        <a:rPr dirty="0" sz="700" spc="-50">
                          <a:latin typeface="Arial"/>
                          <a:cs typeface="Arial"/>
                        </a:rPr>
                        <a:t>1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FFC5C5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ts val="740"/>
                        </a:lnSpc>
                      </a:pPr>
                      <a:r>
                        <a:rPr dirty="0" sz="700" spc="-50">
                          <a:latin typeface="Arial"/>
                          <a:cs typeface="Arial"/>
                        </a:rPr>
                        <a:t>1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FFC5C5"/>
                    </a:solidFill>
                  </a:tcPr>
                </a:tc>
              </a:tr>
              <a:tr h="10604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marL="635">
                        <a:lnSpc>
                          <a:spcPts val="740"/>
                        </a:lnSpc>
                      </a:pPr>
                      <a:r>
                        <a:rPr dirty="0" sz="700" spc="-50">
                          <a:latin typeface="Arial"/>
                          <a:cs typeface="Arial"/>
                        </a:rPr>
                        <a:t>2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FFD6A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740"/>
                        </a:lnSpc>
                      </a:pPr>
                      <a:r>
                        <a:rPr dirty="0" sz="700" spc="-50">
                          <a:latin typeface="Arial"/>
                          <a:cs typeface="Arial"/>
                        </a:rPr>
                        <a:t>2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FFD6A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4">
                  <a:txBody>
                    <a:bodyPr/>
                    <a:lstStyle/>
                    <a:p>
                      <a:pPr algn="ctr" marL="1905">
                        <a:lnSpc>
                          <a:spcPts val="740"/>
                        </a:lnSpc>
                      </a:pPr>
                      <a:r>
                        <a:rPr dirty="0" sz="700" spc="-50">
                          <a:latin typeface="Arial"/>
                          <a:cs typeface="Arial"/>
                        </a:rPr>
                        <a:t>2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FFD6A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 algn="ctr" marL="635">
                        <a:lnSpc>
                          <a:spcPts val="740"/>
                        </a:lnSpc>
                      </a:pPr>
                      <a:r>
                        <a:rPr dirty="0" sz="700" spc="-50">
                          <a:latin typeface="Arial"/>
                          <a:cs typeface="Arial"/>
                        </a:rPr>
                        <a:t>2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FFD6A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ts val="740"/>
                        </a:lnSpc>
                      </a:pPr>
                      <a:r>
                        <a:rPr dirty="0" sz="700" spc="-50">
                          <a:latin typeface="Arial"/>
                          <a:cs typeface="Arial"/>
                        </a:rPr>
                        <a:t>2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FFD6A7"/>
                    </a:solidFill>
                  </a:tcPr>
                </a:tc>
              </a:tr>
              <a:tr h="10604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marL="635">
                        <a:lnSpc>
                          <a:spcPts val="740"/>
                        </a:lnSpc>
                      </a:pPr>
                      <a:r>
                        <a:rPr dirty="0" sz="700" spc="-50">
                          <a:latin typeface="Arial"/>
                          <a:cs typeface="Arial"/>
                        </a:rPr>
                        <a:t>3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FFFFB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740"/>
                        </a:lnSpc>
                      </a:pPr>
                      <a:r>
                        <a:rPr dirty="0" sz="700" spc="-50">
                          <a:latin typeface="Arial"/>
                          <a:cs typeface="Arial"/>
                        </a:rPr>
                        <a:t>3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FFFFB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4">
                  <a:txBody>
                    <a:bodyPr/>
                    <a:lstStyle/>
                    <a:p>
                      <a:pPr algn="ctr" marL="1905">
                        <a:lnSpc>
                          <a:spcPts val="740"/>
                        </a:lnSpc>
                      </a:pPr>
                      <a:r>
                        <a:rPr dirty="0" sz="700" spc="-50">
                          <a:latin typeface="Arial"/>
                          <a:cs typeface="Arial"/>
                        </a:rPr>
                        <a:t>3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FFFFB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 algn="ctr" marL="635">
                        <a:lnSpc>
                          <a:spcPts val="740"/>
                        </a:lnSpc>
                      </a:pPr>
                      <a:r>
                        <a:rPr dirty="0" sz="700" spc="-50">
                          <a:latin typeface="Arial"/>
                          <a:cs typeface="Arial"/>
                        </a:rPr>
                        <a:t>3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FFFFB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ts val="740"/>
                        </a:lnSpc>
                      </a:pPr>
                      <a:r>
                        <a:rPr dirty="0" sz="700" spc="-50">
                          <a:latin typeface="Arial"/>
                          <a:cs typeface="Arial"/>
                        </a:rPr>
                        <a:t>3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FFFFB7"/>
                    </a:solidFill>
                  </a:tcPr>
                </a:tc>
              </a:tr>
              <a:tr h="10668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marL="635">
                        <a:lnSpc>
                          <a:spcPts val="740"/>
                        </a:lnSpc>
                      </a:pPr>
                      <a:r>
                        <a:rPr dirty="0" sz="700" spc="-50">
                          <a:latin typeface="Arial"/>
                          <a:cs typeface="Arial"/>
                        </a:rPr>
                        <a:t>4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C1FFC1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740"/>
                        </a:lnSpc>
                      </a:pPr>
                      <a:r>
                        <a:rPr dirty="0" sz="700" spc="-50">
                          <a:latin typeface="Arial"/>
                          <a:cs typeface="Arial"/>
                        </a:rPr>
                        <a:t>4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C1FFC1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4">
                  <a:txBody>
                    <a:bodyPr/>
                    <a:lstStyle/>
                    <a:p>
                      <a:pPr algn="ctr" marL="1905">
                        <a:lnSpc>
                          <a:spcPts val="740"/>
                        </a:lnSpc>
                      </a:pPr>
                      <a:r>
                        <a:rPr dirty="0" sz="700" spc="-50">
                          <a:latin typeface="Arial"/>
                          <a:cs typeface="Arial"/>
                        </a:rPr>
                        <a:t>4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C1FFC1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 algn="ctr" marL="635">
                        <a:lnSpc>
                          <a:spcPts val="740"/>
                        </a:lnSpc>
                      </a:pPr>
                      <a:r>
                        <a:rPr dirty="0" sz="700" spc="-50">
                          <a:latin typeface="Arial"/>
                          <a:cs typeface="Arial"/>
                        </a:rPr>
                        <a:t>4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C1FFC1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ts val="740"/>
                        </a:lnSpc>
                      </a:pPr>
                      <a:r>
                        <a:rPr dirty="0" sz="700" spc="-50">
                          <a:latin typeface="Arial"/>
                          <a:cs typeface="Arial"/>
                        </a:rPr>
                        <a:t>4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C1FFC1"/>
                    </a:solidFill>
                  </a:tcPr>
                </a:tc>
              </a:tr>
              <a:tr h="10604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marL="1270">
                        <a:lnSpc>
                          <a:spcPts val="740"/>
                        </a:lnSpc>
                      </a:pPr>
                      <a:r>
                        <a:rPr dirty="0" sz="700" spc="-50">
                          <a:latin typeface="Arial"/>
                          <a:cs typeface="Arial"/>
                        </a:rPr>
                        <a:t>5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B8EC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740"/>
                        </a:lnSpc>
                      </a:pPr>
                      <a:r>
                        <a:rPr dirty="0" sz="700" spc="-50">
                          <a:latin typeface="Arial"/>
                          <a:cs typeface="Arial"/>
                        </a:rPr>
                        <a:t>5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B8EC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4">
                  <a:txBody>
                    <a:bodyPr/>
                    <a:lstStyle/>
                    <a:p>
                      <a:pPr algn="ctr" marL="1905">
                        <a:lnSpc>
                          <a:spcPts val="740"/>
                        </a:lnSpc>
                      </a:pPr>
                      <a:r>
                        <a:rPr dirty="0" sz="700" spc="-50">
                          <a:latin typeface="Arial"/>
                          <a:cs typeface="Arial"/>
                        </a:rPr>
                        <a:t>5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B8EC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 algn="ctr" marL="635">
                        <a:lnSpc>
                          <a:spcPts val="740"/>
                        </a:lnSpc>
                      </a:pPr>
                      <a:r>
                        <a:rPr dirty="0" sz="700" spc="-50">
                          <a:latin typeface="Arial"/>
                          <a:cs typeface="Arial"/>
                        </a:rPr>
                        <a:t>5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B8EC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ts val="740"/>
                        </a:lnSpc>
                      </a:pPr>
                      <a:r>
                        <a:rPr dirty="0" sz="700" spc="-50">
                          <a:latin typeface="Arial"/>
                          <a:cs typeface="Arial"/>
                        </a:rPr>
                        <a:t>5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B8ECFF"/>
                    </a:solidFill>
                  </a:tcPr>
                </a:tc>
              </a:tr>
              <a:tr h="10668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gridSpan="1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</a:tr>
              <a:tr h="106045">
                <a:tc>
                  <a:txBody>
                    <a:bodyPr/>
                    <a:lstStyle/>
                    <a:p>
                      <a:pPr algn="ctr">
                        <a:lnSpc>
                          <a:spcPts val="740"/>
                        </a:lnSpc>
                      </a:pPr>
                      <a:r>
                        <a:rPr dirty="0" sz="700">
                          <a:latin typeface="Arial"/>
                          <a:cs typeface="Arial"/>
                        </a:rPr>
                        <a:t>GRU</a:t>
                      </a:r>
                      <a:r>
                        <a:rPr dirty="0" sz="700" spc="-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700" spc="-50">
                          <a:latin typeface="Arial"/>
                          <a:cs typeface="Arial"/>
                        </a:rPr>
                        <a:t>1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</a:tr>
              <a:tr h="106045">
                <a:tc>
                  <a:txBody>
                    <a:bodyPr/>
                    <a:lstStyle/>
                    <a:p>
                      <a:pPr algn="ctr">
                        <a:lnSpc>
                          <a:spcPts val="740"/>
                        </a:lnSpc>
                      </a:pPr>
                      <a:r>
                        <a:rPr dirty="0" sz="700">
                          <a:latin typeface="Arial"/>
                          <a:cs typeface="Arial"/>
                        </a:rPr>
                        <a:t>GRU</a:t>
                      </a:r>
                      <a:r>
                        <a:rPr dirty="0" sz="700" spc="-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700" spc="-50">
                          <a:latin typeface="Arial"/>
                          <a:cs typeface="Arial"/>
                        </a:rPr>
                        <a:t>2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object 5" descr=""/>
          <p:cNvGraphicFramePr>
            <a:graphicFrameLocks noGrp="1"/>
          </p:cNvGraphicFramePr>
          <p:nvPr/>
        </p:nvGraphicFramePr>
        <p:xfrm>
          <a:off x="354380" y="3742372"/>
          <a:ext cx="8511540" cy="24644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79755"/>
                <a:gridCol w="1121409"/>
                <a:gridCol w="1121410"/>
                <a:gridCol w="1121410"/>
                <a:gridCol w="1121410"/>
                <a:gridCol w="1121410"/>
                <a:gridCol w="1121410"/>
                <a:gridCol w="1121409"/>
              </a:tblGrid>
              <a:tr h="1212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652145">
                        <a:lnSpc>
                          <a:spcPts val="860"/>
                        </a:lnSpc>
                      </a:pPr>
                      <a:r>
                        <a:rPr dirty="0" sz="800" b="1">
                          <a:latin typeface="Arial"/>
                          <a:cs typeface="Arial"/>
                        </a:rPr>
                        <a:t>Current</a:t>
                      </a:r>
                      <a:r>
                        <a:rPr dirty="0" sz="800" spc="-3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b="1">
                          <a:latin typeface="Arial"/>
                          <a:cs typeface="Arial"/>
                        </a:rPr>
                        <a:t>Status</a:t>
                      </a:r>
                      <a:r>
                        <a:rPr dirty="0" sz="800" spc="-2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25" b="1">
                          <a:latin typeface="Arial"/>
                          <a:cs typeface="Arial"/>
                        </a:rPr>
                        <a:t>Quo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 marL="621030">
                        <a:lnSpc>
                          <a:spcPts val="860"/>
                        </a:lnSpc>
                      </a:pPr>
                      <a:r>
                        <a:rPr dirty="0" sz="800" b="1">
                          <a:latin typeface="Arial"/>
                          <a:cs typeface="Arial"/>
                        </a:rPr>
                        <a:t>Groundwater</a:t>
                      </a:r>
                      <a:r>
                        <a:rPr dirty="0" sz="800" spc="-3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10" b="1">
                          <a:latin typeface="Arial"/>
                          <a:cs typeface="Arial"/>
                        </a:rPr>
                        <a:t>Quality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 marL="422909">
                        <a:lnSpc>
                          <a:spcPts val="860"/>
                        </a:lnSpc>
                      </a:pPr>
                      <a:r>
                        <a:rPr dirty="0" sz="800" b="1">
                          <a:latin typeface="Arial"/>
                          <a:cs typeface="Arial"/>
                        </a:rPr>
                        <a:t>Future</a:t>
                      </a:r>
                      <a:r>
                        <a:rPr dirty="0" sz="800" spc="-5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b="1">
                          <a:latin typeface="Arial"/>
                          <a:cs typeface="Arial"/>
                        </a:rPr>
                        <a:t>Development</a:t>
                      </a:r>
                      <a:r>
                        <a:rPr dirty="0" sz="800" spc="-3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10" b="1">
                          <a:latin typeface="Arial"/>
                          <a:cs typeface="Arial"/>
                        </a:rPr>
                        <a:t>Options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rowSpan="2">
                  <a:txBody>
                    <a:bodyPr/>
                    <a:lstStyle/>
                    <a:p>
                      <a:pPr marL="283210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dirty="0" sz="800" b="1">
                          <a:latin typeface="Arial"/>
                          <a:cs typeface="Arial"/>
                        </a:rPr>
                        <a:t>Total</a:t>
                      </a:r>
                      <a:r>
                        <a:rPr dirty="0" sz="800" spc="-2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10" b="1">
                          <a:latin typeface="Arial"/>
                          <a:cs typeface="Arial"/>
                        </a:rPr>
                        <a:t>Score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10160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</a:tr>
              <a:tr h="212725">
                <a:tc rowSpan="19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5"/>
                        </a:lnSpc>
                      </a:pPr>
                      <a:r>
                        <a:rPr dirty="0" sz="700" b="1">
                          <a:latin typeface="Arial"/>
                          <a:cs typeface="Arial"/>
                        </a:rPr>
                        <a:t>Stressed, </a:t>
                      </a:r>
                      <a:r>
                        <a:rPr dirty="0" sz="700" spc="-20" b="1">
                          <a:latin typeface="Arial"/>
                          <a:cs typeface="Arial"/>
                        </a:rPr>
                        <a:t>over-</a:t>
                      </a:r>
                      <a:r>
                        <a:rPr dirty="0" sz="700" spc="-10" b="1">
                          <a:latin typeface="Arial"/>
                          <a:cs typeface="Arial"/>
                        </a:rPr>
                        <a:t>Allocated</a:t>
                      </a:r>
                      <a:endParaRPr sz="70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ts val="770"/>
                        </a:lnSpc>
                      </a:pPr>
                      <a:r>
                        <a:rPr dirty="0" sz="700" spc="-10" b="1">
                          <a:latin typeface="Arial"/>
                          <a:cs typeface="Arial"/>
                        </a:rPr>
                        <a:t>Aquifers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dirty="0" sz="700" spc="-10" b="1">
                          <a:latin typeface="Arial"/>
                          <a:cs typeface="Arial"/>
                        </a:rPr>
                        <a:t>Pollution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48895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17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dirty="0" sz="700" b="1">
                          <a:latin typeface="Arial"/>
                          <a:cs typeface="Arial"/>
                        </a:rPr>
                        <a:t>Natural</a:t>
                      </a:r>
                      <a:r>
                        <a:rPr dirty="0" sz="700" spc="-2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700" b="1">
                          <a:latin typeface="Arial"/>
                          <a:cs typeface="Arial"/>
                        </a:rPr>
                        <a:t>Water</a:t>
                      </a:r>
                      <a:r>
                        <a:rPr dirty="0" sz="700" spc="-2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700" spc="-10" b="1">
                          <a:latin typeface="Arial"/>
                          <a:cs typeface="Arial"/>
                        </a:rPr>
                        <a:t>Quality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48895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dirty="0" sz="700" b="1">
                          <a:latin typeface="Arial"/>
                          <a:cs typeface="Arial"/>
                        </a:rPr>
                        <a:t>Fit</a:t>
                      </a:r>
                      <a:r>
                        <a:rPr dirty="0" sz="700" spc="-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700" b="1">
                          <a:latin typeface="Arial"/>
                          <a:cs typeface="Arial"/>
                        </a:rPr>
                        <a:t>for</a:t>
                      </a:r>
                      <a:r>
                        <a:rPr dirty="0" sz="700" spc="-2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700" spc="-25" b="1">
                          <a:latin typeface="Arial"/>
                          <a:cs typeface="Arial"/>
                        </a:rPr>
                        <a:t>Use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48895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ts val="805"/>
                        </a:lnSpc>
                      </a:pPr>
                      <a:r>
                        <a:rPr dirty="0" sz="700" b="1">
                          <a:latin typeface="Arial"/>
                          <a:cs typeface="Arial"/>
                        </a:rPr>
                        <a:t>Potential</a:t>
                      </a:r>
                      <a:r>
                        <a:rPr dirty="0" sz="700" spc="-1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700" b="1">
                          <a:latin typeface="Arial"/>
                          <a:cs typeface="Arial"/>
                        </a:rPr>
                        <a:t>for</a:t>
                      </a:r>
                      <a:r>
                        <a:rPr dirty="0" sz="700" spc="-4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700" spc="-10" b="1">
                          <a:latin typeface="Arial"/>
                          <a:cs typeface="Arial"/>
                        </a:rPr>
                        <a:t>Artificial</a:t>
                      </a:r>
                      <a:endParaRPr sz="700">
                        <a:latin typeface="Arial"/>
                        <a:cs typeface="Arial"/>
                      </a:endParaRPr>
                    </a:p>
                    <a:p>
                      <a:pPr algn="ctr" marL="1270">
                        <a:lnSpc>
                          <a:spcPts val="770"/>
                        </a:lnSpc>
                      </a:pPr>
                      <a:r>
                        <a:rPr dirty="0" sz="700" spc="-10" b="1">
                          <a:latin typeface="Arial"/>
                          <a:cs typeface="Arial"/>
                        </a:rPr>
                        <a:t>Recharge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ts val="805"/>
                        </a:lnSpc>
                      </a:pPr>
                      <a:r>
                        <a:rPr dirty="0" sz="700" b="1">
                          <a:latin typeface="Arial"/>
                          <a:cs typeface="Arial"/>
                        </a:rPr>
                        <a:t>Potential</a:t>
                      </a:r>
                      <a:r>
                        <a:rPr dirty="0" sz="700" spc="-3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700" spc="-25" b="1">
                          <a:latin typeface="Arial"/>
                          <a:cs typeface="Arial"/>
                        </a:rPr>
                        <a:t>for</a:t>
                      </a:r>
                      <a:endParaRPr sz="700">
                        <a:latin typeface="Arial"/>
                        <a:cs typeface="Arial"/>
                      </a:endParaRPr>
                    </a:p>
                    <a:p>
                      <a:pPr algn="ctr" marL="1905">
                        <a:lnSpc>
                          <a:spcPts val="770"/>
                        </a:lnSpc>
                      </a:pPr>
                      <a:r>
                        <a:rPr dirty="0" sz="700" b="1">
                          <a:latin typeface="Arial"/>
                          <a:cs typeface="Arial"/>
                        </a:rPr>
                        <a:t>Climate</a:t>
                      </a:r>
                      <a:r>
                        <a:rPr dirty="0" sz="700" spc="-3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700" b="1">
                          <a:latin typeface="Arial"/>
                          <a:cs typeface="Arial"/>
                        </a:rPr>
                        <a:t>Change</a:t>
                      </a:r>
                      <a:r>
                        <a:rPr dirty="0" sz="700" spc="-3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700" spc="-10" b="1">
                          <a:latin typeface="Arial"/>
                          <a:cs typeface="Arial"/>
                        </a:rPr>
                        <a:t>Mitigation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10160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</a:tr>
              <a:tr h="10668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</a:tr>
              <a:tr h="10668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</a:tr>
              <a:tr h="10668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</a:tr>
              <a:tr h="10668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</a:tr>
              <a:tr h="10604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</a:tr>
              <a:tr h="10668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</a:tr>
              <a:tr h="10668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40"/>
                        </a:lnSpc>
                      </a:pPr>
                      <a:r>
                        <a:rPr dirty="0" sz="700">
                          <a:latin typeface="Arial"/>
                          <a:cs typeface="Arial"/>
                        </a:rPr>
                        <a:t>E &amp; </a:t>
                      </a:r>
                      <a:r>
                        <a:rPr dirty="0" sz="700" spc="-50">
                          <a:latin typeface="Arial"/>
                          <a:cs typeface="Arial"/>
                        </a:rPr>
                        <a:t>F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40"/>
                        </a:lnSpc>
                      </a:pPr>
                      <a:r>
                        <a:rPr dirty="0" sz="700" spc="-50">
                          <a:latin typeface="Arial"/>
                          <a:cs typeface="Arial"/>
                        </a:rPr>
                        <a:t>E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ts val="740"/>
                        </a:lnSpc>
                      </a:pPr>
                      <a:r>
                        <a:rPr dirty="0" sz="700" spc="-25">
                          <a:latin typeface="Arial"/>
                          <a:cs typeface="Arial"/>
                        </a:rPr>
                        <a:t>Low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ts val="740"/>
                        </a:lnSpc>
                      </a:pPr>
                      <a:r>
                        <a:rPr dirty="0" sz="700" spc="-25">
                          <a:latin typeface="Arial"/>
                          <a:cs typeface="Arial"/>
                        </a:rPr>
                        <a:t>Low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</a:tr>
              <a:tr h="10668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40"/>
                        </a:lnSpc>
                      </a:pPr>
                      <a:r>
                        <a:rPr dirty="0" sz="700" spc="-50">
                          <a:latin typeface="Arial"/>
                          <a:cs typeface="Arial"/>
                        </a:rPr>
                        <a:t>D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40"/>
                        </a:lnSpc>
                      </a:pPr>
                      <a:r>
                        <a:rPr dirty="0" sz="700" spc="-50">
                          <a:latin typeface="Arial"/>
                          <a:cs typeface="Arial"/>
                        </a:rPr>
                        <a:t>D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</a:tr>
              <a:tr h="10668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40"/>
                        </a:lnSpc>
                      </a:pPr>
                      <a:r>
                        <a:rPr dirty="0" sz="700" spc="-50">
                          <a:latin typeface="Arial"/>
                          <a:cs typeface="Arial"/>
                        </a:rPr>
                        <a:t>C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40"/>
                        </a:lnSpc>
                      </a:pPr>
                      <a:r>
                        <a:rPr dirty="0" sz="700" spc="-50">
                          <a:latin typeface="Arial"/>
                          <a:cs typeface="Arial"/>
                        </a:rPr>
                        <a:t>C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ts val="740"/>
                        </a:lnSpc>
                      </a:pPr>
                      <a:r>
                        <a:rPr dirty="0" sz="700">
                          <a:latin typeface="Arial"/>
                          <a:cs typeface="Arial"/>
                        </a:rPr>
                        <a:t>Class</a:t>
                      </a:r>
                      <a:r>
                        <a:rPr dirty="0" sz="700" spc="-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700" spc="-25">
                          <a:latin typeface="Arial"/>
                          <a:cs typeface="Arial"/>
                        </a:rPr>
                        <a:t>III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40"/>
                        </a:lnSpc>
                      </a:pPr>
                      <a:r>
                        <a:rPr dirty="0" sz="700" spc="-10">
                          <a:latin typeface="Arial"/>
                          <a:cs typeface="Arial"/>
                        </a:rPr>
                        <a:t>Medium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ts val="740"/>
                        </a:lnSpc>
                      </a:pPr>
                      <a:r>
                        <a:rPr dirty="0" sz="700" spc="-10">
                          <a:latin typeface="Arial"/>
                          <a:cs typeface="Arial"/>
                        </a:rPr>
                        <a:t>Medium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</a:tr>
              <a:tr h="10604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40"/>
                        </a:lnSpc>
                      </a:pPr>
                      <a:r>
                        <a:rPr dirty="0" sz="700" spc="-50">
                          <a:latin typeface="Arial"/>
                          <a:cs typeface="Arial"/>
                        </a:rPr>
                        <a:t>B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40"/>
                        </a:lnSpc>
                      </a:pPr>
                      <a:r>
                        <a:rPr dirty="0" sz="700" spc="-50">
                          <a:latin typeface="Arial"/>
                          <a:cs typeface="Arial"/>
                        </a:rPr>
                        <a:t>B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ts val="740"/>
                        </a:lnSpc>
                      </a:pPr>
                      <a:r>
                        <a:rPr dirty="0" sz="700">
                          <a:latin typeface="Arial"/>
                          <a:cs typeface="Arial"/>
                        </a:rPr>
                        <a:t>Class</a:t>
                      </a:r>
                      <a:r>
                        <a:rPr dirty="0" sz="700" spc="-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700" spc="-25">
                          <a:latin typeface="Arial"/>
                          <a:cs typeface="Arial"/>
                        </a:rPr>
                        <a:t>II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</a:tr>
              <a:tr h="10668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40"/>
                        </a:lnSpc>
                      </a:pPr>
                      <a:r>
                        <a:rPr dirty="0" sz="700" spc="-50">
                          <a:latin typeface="Arial"/>
                          <a:cs typeface="Arial"/>
                        </a:rPr>
                        <a:t>A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40"/>
                        </a:lnSpc>
                      </a:pPr>
                      <a:r>
                        <a:rPr dirty="0" sz="700" spc="-50">
                          <a:latin typeface="Arial"/>
                          <a:cs typeface="Arial"/>
                        </a:rPr>
                        <a:t>A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ts val="740"/>
                        </a:lnSpc>
                      </a:pPr>
                      <a:r>
                        <a:rPr dirty="0" sz="700">
                          <a:latin typeface="Arial"/>
                          <a:cs typeface="Arial"/>
                        </a:rPr>
                        <a:t>Class</a:t>
                      </a:r>
                      <a:r>
                        <a:rPr dirty="0" sz="700" spc="-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700" spc="-50">
                          <a:latin typeface="Arial"/>
                          <a:cs typeface="Arial"/>
                        </a:rPr>
                        <a:t>I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ts val="740"/>
                        </a:lnSpc>
                      </a:pPr>
                      <a:r>
                        <a:rPr dirty="0" sz="700" spc="-20">
                          <a:latin typeface="Arial"/>
                          <a:cs typeface="Arial"/>
                        </a:rPr>
                        <a:t>High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ts val="740"/>
                        </a:lnSpc>
                      </a:pPr>
                      <a:r>
                        <a:rPr dirty="0" sz="700" spc="-20">
                          <a:latin typeface="Arial"/>
                          <a:cs typeface="Arial"/>
                        </a:rPr>
                        <a:t>High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</a:tr>
              <a:tr h="10668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</a:tr>
              <a:tr h="10668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40"/>
                        </a:lnSpc>
                      </a:pPr>
                      <a:r>
                        <a:rPr dirty="0" sz="700" spc="-50">
                          <a:latin typeface="Arial"/>
                          <a:cs typeface="Arial"/>
                        </a:rPr>
                        <a:t>1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FFC5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40"/>
                        </a:lnSpc>
                      </a:pPr>
                      <a:r>
                        <a:rPr dirty="0" sz="700" spc="-50">
                          <a:latin typeface="Arial"/>
                          <a:cs typeface="Arial"/>
                        </a:rPr>
                        <a:t>1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FFC5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40"/>
                        </a:lnSpc>
                      </a:pPr>
                      <a:r>
                        <a:rPr dirty="0" sz="700" spc="-50">
                          <a:latin typeface="Arial"/>
                          <a:cs typeface="Arial"/>
                        </a:rPr>
                        <a:t>1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FFC5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40"/>
                        </a:lnSpc>
                      </a:pPr>
                      <a:r>
                        <a:rPr dirty="0" sz="700" spc="-50">
                          <a:latin typeface="Arial"/>
                          <a:cs typeface="Arial"/>
                        </a:rPr>
                        <a:t>1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FFC5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40"/>
                        </a:lnSpc>
                      </a:pPr>
                      <a:r>
                        <a:rPr dirty="0" sz="700" spc="-50">
                          <a:latin typeface="Arial"/>
                          <a:cs typeface="Arial"/>
                        </a:rPr>
                        <a:t>1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FFC5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40"/>
                        </a:lnSpc>
                      </a:pPr>
                      <a:r>
                        <a:rPr dirty="0" sz="700" spc="-50">
                          <a:latin typeface="Arial"/>
                          <a:cs typeface="Arial"/>
                        </a:rPr>
                        <a:t>1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FFC5C5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ts val="740"/>
                        </a:lnSpc>
                      </a:pPr>
                      <a:r>
                        <a:rPr dirty="0" sz="700" spc="-20">
                          <a:latin typeface="Arial"/>
                          <a:cs typeface="Arial"/>
                        </a:rPr>
                        <a:t>-</a:t>
                      </a:r>
                      <a:r>
                        <a:rPr dirty="0" sz="700" spc="-50">
                          <a:latin typeface="Arial"/>
                          <a:cs typeface="Arial"/>
                        </a:rPr>
                        <a:t>1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FFD6A7"/>
                    </a:solidFill>
                  </a:tcPr>
                </a:tc>
              </a:tr>
              <a:tr h="10604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40"/>
                        </a:lnSpc>
                      </a:pPr>
                      <a:r>
                        <a:rPr dirty="0" sz="700" spc="-50">
                          <a:latin typeface="Arial"/>
                          <a:cs typeface="Arial"/>
                        </a:rPr>
                        <a:t>2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FFD6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40"/>
                        </a:lnSpc>
                      </a:pPr>
                      <a:r>
                        <a:rPr dirty="0" sz="700" spc="-50">
                          <a:latin typeface="Arial"/>
                          <a:cs typeface="Arial"/>
                        </a:rPr>
                        <a:t>2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FFD6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40"/>
                        </a:lnSpc>
                      </a:pPr>
                      <a:r>
                        <a:rPr dirty="0" sz="700" spc="-50">
                          <a:latin typeface="Arial"/>
                          <a:cs typeface="Arial"/>
                        </a:rPr>
                        <a:t>2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FFD6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40"/>
                        </a:lnSpc>
                      </a:pPr>
                      <a:r>
                        <a:rPr dirty="0" sz="700" spc="-50">
                          <a:latin typeface="Arial"/>
                          <a:cs typeface="Arial"/>
                        </a:rPr>
                        <a:t>2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FFD6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40"/>
                        </a:lnSpc>
                      </a:pPr>
                      <a:r>
                        <a:rPr dirty="0" sz="700" spc="-50">
                          <a:latin typeface="Arial"/>
                          <a:cs typeface="Arial"/>
                        </a:rPr>
                        <a:t>2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FFD6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40"/>
                        </a:lnSpc>
                      </a:pPr>
                      <a:r>
                        <a:rPr dirty="0" sz="700" spc="-50">
                          <a:latin typeface="Arial"/>
                          <a:cs typeface="Arial"/>
                        </a:rPr>
                        <a:t>2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FFD6A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FFD6A7"/>
                    </a:solidFill>
                  </a:tcPr>
                </a:tc>
              </a:tr>
              <a:tr h="10668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40"/>
                        </a:lnSpc>
                      </a:pPr>
                      <a:r>
                        <a:rPr dirty="0" sz="700" spc="-50">
                          <a:latin typeface="Arial"/>
                          <a:cs typeface="Arial"/>
                        </a:rPr>
                        <a:t>3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FFFF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40"/>
                        </a:lnSpc>
                      </a:pPr>
                      <a:r>
                        <a:rPr dirty="0" sz="700" spc="-50">
                          <a:latin typeface="Arial"/>
                          <a:cs typeface="Arial"/>
                        </a:rPr>
                        <a:t>3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FFFF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40"/>
                        </a:lnSpc>
                      </a:pPr>
                      <a:r>
                        <a:rPr dirty="0" sz="700" spc="-50">
                          <a:latin typeface="Arial"/>
                          <a:cs typeface="Arial"/>
                        </a:rPr>
                        <a:t>3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FFFF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40"/>
                        </a:lnSpc>
                      </a:pPr>
                      <a:r>
                        <a:rPr dirty="0" sz="700" spc="-50">
                          <a:latin typeface="Arial"/>
                          <a:cs typeface="Arial"/>
                        </a:rPr>
                        <a:t>3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FFFF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40"/>
                        </a:lnSpc>
                      </a:pPr>
                      <a:r>
                        <a:rPr dirty="0" sz="700" spc="-50">
                          <a:latin typeface="Arial"/>
                          <a:cs typeface="Arial"/>
                        </a:rPr>
                        <a:t>3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FFFF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40"/>
                        </a:lnSpc>
                      </a:pPr>
                      <a:r>
                        <a:rPr dirty="0" sz="700" spc="-50">
                          <a:latin typeface="Arial"/>
                          <a:cs typeface="Arial"/>
                        </a:rPr>
                        <a:t>3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FFFFB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ts val="740"/>
                        </a:lnSpc>
                      </a:pPr>
                      <a:r>
                        <a:rPr dirty="0" sz="700" spc="-50">
                          <a:latin typeface="Arial"/>
                          <a:cs typeface="Arial"/>
                        </a:rPr>
                        <a:t>0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FFFFB7"/>
                    </a:solidFill>
                  </a:tcPr>
                </a:tc>
              </a:tr>
              <a:tr h="10604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40"/>
                        </a:lnSpc>
                      </a:pPr>
                      <a:r>
                        <a:rPr dirty="0" sz="700" spc="-50">
                          <a:latin typeface="Arial"/>
                          <a:cs typeface="Arial"/>
                        </a:rPr>
                        <a:t>4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C1FFC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40"/>
                        </a:lnSpc>
                      </a:pPr>
                      <a:r>
                        <a:rPr dirty="0" sz="700" spc="-50">
                          <a:latin typeface="Arial"/>
                          <a:cs typeface="Arial"/>
                        </a:rPr>
                        <a:t>4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C1FFC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40"/>
                        </a:lnSpc>
                      </a:pPr>
                      <a:r>
                        <a:rPr dirty="0" sz="700" spc="-50">
                          <a:latin typeface="Arial"/>
                          <a:cs typeface="Arial"/>
                        </a:rPr>
                        <a:t>4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C1FFC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40"/>
                        </a:lnSpc>
                      </a:pPr>
                      <a:r>
                        <a:rPr dirty="0" sz="700" spc="-50">
                          <a:latin typeface="Arial"/>
                          <a:cs typeface="Arial"/>
                        </a:rPr>
                        <a:t>4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C1FFC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40"/>
                        </a:lnSpc>
                      </a:pPr>
                      <a:r>
                        <a:rPr dirty="0" sz="700" spc="-50">
                          <a:latin typeface="Arial"/>
                          <a:cs typeface="Arial"/>
                        </a:rPr>
                        <a:t>4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C1FFC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40"/>
                        </a:lnSpc>
                      </a:pPr>
                      <a:r>
                        <a:rPr dirty="0" sz="700" spc="-50">
                          <a:latin typeface="Arial"/>
                          <a:cs typeface="Arial"/>
                        </a:rPr>
                        <a:t>4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C1FFC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C1FFC1"/>
                    </a:solidFill>
                  </a:tcPr>
                </a:tc>
              </a:tr>
              <a:tr h="10668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40"/>
                        </a:lnSpc>
                      </a:pPr>
                      <a:r>
                        <a:rPr dirty="0" sz="700" spc="-50">
                          <a:latin typeface="Arial"/>
                          <a:cs typeface="Arial"/>
                        </a:rPr>
                        <a:t>5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B8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40"/>
                        </a:lnSpc>
                      </a:pPr>
                      <a:r>
                        <a:rPr dirty="0" sz="700" spc="-50">
                          <a:latin typeface="Arial"/>
                          <a:cs typeface="Arial"/>
                        </a:rPr>
                        <a:t>5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B8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40"/>
                        </a:lnSpc>
                      </a:pPr>
                      <a:r>
                        <a:rPr dirty="0" sz="700" spc="-50">
                          <a:latin typeface="Arial"/>
                          <a:cs typeface="Arial"/>
                        </a:rPr>
                        <a:t>5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B8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40"/>
                        </a:lnSpc>
                      </a:pPr>
                      <a:r>
                        <a:rPr dirty="0" sz="700" spc="-50">
                          <a:latin typeface="Arial"/>
                          <a:cs typeface="Arial"/>
                        </a:rPr>
                        <a:t>5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B8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40"/>
                        </a:lnSpc>
                      </a:pPr>
                      <a:r>
                        <a:rPr dirty="0" sz="700" spc="-50">
                          <a:latin typeface="Arial"/>
                          <a:cs typeface="Arial"/>
                        </a:rPr>
                        <a:t>5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B8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40"/>
                        </a:lnSpc>
                      </a:pPr>
                      <a:r>
                        <a:rPr dirty="0" sz="700" spc="-50">
                          <a:latin typeface="Arial"/>
                          <a:cs typeface="Arial"/>
                        </a:rPr>
                        <a:t>5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B8ECFF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ts val="740"/>
                        </a:lnSpc>
                      </a:pPr>
                      <a:r>
                        <a:rPr dirty="0" sz="700" spc="-25">
                          <a:latin typeface="Arial"/>
                          <a:cs typeface="Arial"/>
                        </a:rPr>
                        <a:t>+1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C1FFC1"/>
                    </a:solidFill>
                  </a:tcPr>
                </a:tc>
              </a:tr>
              <a:tr h="10668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</a:tr>
              <a:tr h="106045">
                <a:tc>
                  <a:txBody>
                    <a:bodyPr/>
                    <a:lstStyle/>
                    <a:p>
                      <a:pPr algn="ctr">
                        <a:lnSpc>
                          <a:spcPts val="740"/>
                        </a:lnSpc>
                      </a:pPr>
                      <a:r>
                        <a:rPr dirty="0" sz="700">
                          <a:latin typeface="Arial"/>
                          <a:cs typeface="Arial"/>
                        </a:rPr>
                        <a:t>GRU</a:t>
                      </a:r>
                      <a:r>
                        <a:rPr dirty="0" sz="700" spc="-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700" spc="-50">
                          <a:latin typeface="Arial"/>
                          <a:cs typeface="Arial"/>
                        </a:rPr>
                        <a:t>1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</a:tr>
              <a:tr h="106680">
                <a:tc>
                  <a:txBody>
                    <a:bodyPr/>
                    <a:lstStyle/>
                    <a:p>
                      <a:pPr algn="ctr">
                        <a:lnSpc>
                          <a:spcPts val="740"/>
                        </a:lnSpc>
                      </a:pPr>
                      <a:r>
                        <a:rPr dirty="0" sz="700">
                          <a:latin typeface="Arial"/>
                          <a:cs typeface="Arial"/>
                        </a:rPr>
                        <a:t>GRU</a:t>
                      </a:r>
                      <a:r>
                        <a:rPr dirty="0" sz="700" spc="-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700" spc="-50">
                          <a:latin typeface="Arial"/>
                          <a:cs typeface="Arial"/>
                        </a:rPr>
                        <a:t>2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6" name="object 6" descr=""/>
          <p:cNvSpPr txBox="1"/>
          <p:nvPr/>
        </p:nvSpPr>
        <p:spPr>
          <a:xfrm>
            <a:off x="355968" y="335165"/>
            <a:ext cx="8432165" cy="261620"/>
          </a:xfrm>
          <a:prstGeom prst="rect">
            <a:avLst/>
          </a:prstGeom>
          <a:solidFill>
            <a:srgbClr val="D1FFD1"/>
          </a:solidFill>
          <a:ln w="3175">
            <a:solidFill>
              <a:srgbClr val="7E7E7E"/>
            </a:solidFill>
          </a:ln>
        </p:spPr>
        <p:txBody>
          <a:bodyPr wrap="square" lIns="0" tIns="41275" rIns="0" bIns="0" rtlCol="0" vert="horz">
            <a:spAutoFit/>
          </a:bodyPr>
          <a:lstStyle/>
          <a:p>
            <a:pPr algn="ctr" marL="1270">
              <a:lnSpc>
                <a:spcPct val="100000"/>
              </a:lnSpc>
              <a:spcBef>
                <a:spcPts val="325"/>
              </a:spcBef>
            </a:pPr>
            <a:r>
              <a:rPr dirty="0" sz="1100" b="1">
                <a:solidFill>
                  <a:srgbClr val="17375E"/>
                </a:solidFill>
                <a:latin typeface="Arial"/>
                <a:cs typeface="Arial"/>
              </a:rPr>
              <a:t>STRATEGIC</a:t>
            </a:r>
            <a:r>
              <a:rPr dirty="0" sz="1100" spc="-75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100" spc="-10" b="1">
                <a:solidFill>
                  <a:srgbClr val="17375E"/>
                </a:solidFill>
                <a:latin typeface="Arial"/>
                <a:cs typeface="Arial"/>
              </a:rPr>
              <a:t>SIGNIFICANCE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355968" y="3429012"/>
            <a:ext cx="8432165" cy="261620"/>
          </a:xfrm>
          <a:prstGeom prst="rect">
            <a:avLst/>
          </a:prstGeom>
          <a:solidFill>
            <a:srgbClr val="D1FFD1"/>
          </a:solidFill>
          <a:ln w="3175">
            <a:solidFill>
              <a:srgbClr val="7E7E7E"/>
            </a:solidFill>
          </a:ln>
        </p:spPr>
        <p:txBody>
          <a:bodyPr wrap="square" lIns="0" tIns="42544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34"/>
              </a:spcBef>
            </a:pPr>
            <a:r>
              <a:rPr dirty="0" sz="1100" spc="-10" b="1">
                <a:solidFill>
                  <a:srgbClr val="17375E"/>
                </a:solidFill>
                <a:latin typeface="Arial"/>
                <a:cs typeface="Arial"/>
              </a:rPr>
              <a:t>ADDITIONAL</a:t>
            </a:r>
            <a:r>
              <a:rPr dirty="0" sz="1100" spc="20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100" spc="-10" b="1">
                <a:solidFill>
                  <a:srgbClr val="17375E"/>
                </a:solidFill>
                <a:latin typeface="Arial"/>
                <a:cs typeface="Arial"/>
              </a:rPr>
              <a:t>CONSIDERATIONS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 descr=""/>
          <p:cNvGraphicFramePr>
            <a:graphicFrameLocks noGrp="1"/>
          </p:cNvGraphicFramePr>
          <p:nvPr/>
        </p:nvGraphicFramePr>
        <p:xfrm>
          <a:off x="487502" y="1415224"/>
          <a:ext cx="8041005" cy="43541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36625"/>
                <a:gridCol w="1936750"/>
                <a:gridCol w="1936750"/>
                <a:gridCol w="1938020"/>
                <a:gridCol w="1212215"/>
              </a:tblGrid>
              <a:tr h="458470">
                <a:tc rowSpan="18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3175">
                      <a:solidFill>
                        <a:srgbClr val="58585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509270">
                        <a:lnSpc>
                          <a:spcPct val="100000"/>
                        </a:lnSpc>
                        <a:spcBef>
                          <a:spcPts val="1145"/>
                        </a:spcBef>
                      </a:pPr>
                      <a:r>
                        <a:rPr dirty="0" sz="1000" b="1">
                          <a:latin typeface="Arial"/>
                          <a:cs typeface="Arial"/>
                        </a:rPr>
                        <a:t>GW</a:t>
                      </a:r>
                      <a:r>
                        <a:rPr dirty="0" sz="1000" spc="-2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 b="1">
                          <a:latin typeface="Arial"/>
                          <a:cs typeface="Arial"/>
                        </a:rPr>
                        <a:t>Availability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45415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308610">
                        <a:lnSpc>
                          <a:spcPct val="100000"/>
                        </a:lnSpc>
                        <a:spcBef>
                          <a:spcPts val="1145"/>
                        </a:spcBef>
                      </a:pPr>
                      <a:r>
                        <a:rPr dirty="0" sz="1000" b="1">
                          <a:latin typeface="Arial"/>
                          <a:cs typeface="Arial"/>
                        </a:rPr>
                        <a:t>Strategic</a:t>
                      </a:r>
                      <a:r>
                        <a:rPr dirty="0" sz="1000" spc="-5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 b="1">
                          <a:latin typeface="Arial"/>
                          <a:cs typeface="Arial"/>
                        </a:rPr>
                        <a:t>Significance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45415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180340">
                        <a:lnSpc>
                          <a:spcPct val="100000"/>
                        </a:lnSpc>
                        <a:spcBef>
                          <a:spcPts val="1145"/>
                        </a:spcBef>
                      </a:pPr>
                      <a:r>
                        <a:rPr dirty="0" sz="1000" b="1">
                          <a:latin typeface="Arial"/>
                          <a:cs typeface="Arial"/>
                        </a:rPr>
                        <a:t>Additional</a:t>
                      </a:r>
                      <a:r>
                        <a:rPr dirty="0" sz="1000" spc="-4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10" b="1">
                          <a:latin typeface="Arial"/>
                          <a:cs typeface="Arial"/>
                        </a:rPr>
                        <a:t>Considerations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45415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45"/>
                        </a:spcBef>
                      </a:pPr>
                      <a:r>
                        <a:rPr dirty="0" sz="1000" b="1">
                          <a:latin typeface="Arial"/>
                          <a:cs typeface="Arial"/>
                        </a:rPr>
                        <a:t>TOTAL</a:t>
                      </a:r>
                      <a:r>
                        <a:rPr dirty="0" sz="1000" spc="-1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b="1">
                          <a:latin typeface="Arial"/>
                          <a:cs typeface="Arial"/>
                        </a:rPr>
                        <a:t>OUT</a:t>
                      </a:r>
                      <a:r>
                        <a:rPr dirty="0" sz="1000" spc="-2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b="1">
                          <a:latin typeface="Arial"/>
                          <a:cs typeface="Arial"/>
                        </a:rPr>
                        <a:t>OF</a:t>
                      </a:r>
                      <a:r>
                        <a:rPr dirty="0" sz="1000" spc="-25" b="1">
                          <a:latin typeface="Arial"/>
                          <a:cs typeface="Arial"/>
                        </a:rPr>
                        <a:t> 10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45415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16256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R w="3175">
                      <a:solidFill>
                        <a:srgbClr val="58585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35052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dirty="0" sz="900">
                          <a:latin typeface="Arial"/>
                          <a:cs typeface="Arial"/>
                        </a:rPr>
                        <a:t>Ranking</a:t>
                      </a:r>
                      <a:r>
                        <a:rPr dirty="0" sz="900" spc="-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latin typeface="Arial"/>
                          <a:cs typeface="Arial"/>
                        </a:rPr>
                        <a:t>of</a:t>
                      </a:r>
                      <a:r>
                        <a:rPr dirty="0" sz="900" spc="-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latin typeface="Arial"/>
                          <a:cs typeface="Arial"/>
                        </a:rPr>
                        <a:t>4</a:t>
                      </a:r>
                      <a:r>
                        <a:rPr dirty="0" sz="900" spc="-1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>
                          <a:latin typeface="Arial"/>
                          <a:cs typeface="Arial"/>
                        </a:rPr>
                        <a:t>Parameters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6985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26084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dirty="0" sz="900">
                          <a:latin typeface="Arial"/>
                          <a:cs typeface="Arial"/>
                        </a:rPr>
                        <a:t>Maximum</a:t>
                      </a:r>
                      <a:r>
                        <a:rPr dirty="0" sz="900" spc="-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latin typeface="Arial"/>
                          <a:cs typeface="Arial"/>
                        </a:rPr>
                        <a:t>of</a:t>
                      </a:r>
                      <a:r>
                        <a:rPr dirty="0" sz="900" spc="-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latin typeface="Arial"/>
                          <a:cs typeface="Arial"/>
                        </a:rPr>
                        <a:t>4</a:t>
                      </a:r>
                      <a:r>
                        <a:rPr dirty="0" sz="900" spc="-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>
                          <a:latin typeface="Arial"/>
                          <a:cs typeface="Arial"/>
                        </a:rPr>
                        <a:t>Criteria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6985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351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dirty="0" sz="900">
                          <a:latin typeface="Arial"/>
                          <a:cs typeface="Arial"/>
                        </a:rPr>
                        <a:t>Adjustment</a:t>
                      </a:r>
                      <a:r>
                        <a:rPr dirty="0" sz="900" spc="-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latin typeface="Arial"/>
                          <a:cs typeface="Arial"/>
                        </a:rPr>
                        <a:t>based</a:t>
                      </a:r>
                      <a:r>
                        <a:rPr dirty="0" sz="900" spc="-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latin typeface="Arial"/>
                          <a:cs typeface="Arial"/>
                        </a:rPr>
                        <a:t>on</a:t>
                      </a:r>
                      <a:r>
                        <a:rPr dirty="0" sz="900" spc="-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latin typeface="Arial"/>
                          <a:cs typeface="Arial"/>
                        </a:rPr>
                        <a:t>4</a:t>
                      </a:r>
                      <a:r>
                        <a:rPr dirty="0" sz="900" spc="-10">
                          <a:latin typeface="Arial"/>
                          <a:cs typeface="Arial"/>
                        </a:rPr>
                        <a:t> Criteria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6985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 rowSpan="1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</a:tr>
              <a:tr h="16256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R w="3175">
                      <a:solidFill>
                        <a:srgbClr val="58585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80975" indent="-109220">
                        <a:lnSpc>
                          <a:spcPct val="100000"/>
                        </a:lnSpc>
                        <a:spcBef>
                          <a:spcPts val="120"/>
                        </a:spcBef>
                        <a:buChar char="•"/>
                        <a:tabLst>
                          <a:tab pos="180975" algn="l"/>
                        </a:tabLst>
                      </a:pPr>
                      <a:r>
                        <a:rPr dirty="0" sz="800" spc="-10">
                          <a:latin typeface="Arial"/>
                          <a:cs typeface="Arial"/>
                        </a:rPr>
                        <a:t>Recharge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1524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0975" indent="-108585">
                        <a:lnSpc>
                          <a:spcPct val="100000"/>
                        </a:lnSpc>
                        <a:spcBef>
                          <a:spcPts val="120"/>
                        </a:spcBef>
                        <a:buChar char="•"/>
                        <a:tabLst>
                          <a:tab pos="180975" algn="l"/>
                        </a:tabLst>
                      </a:pPr>
                      <a:r>
                        <a:rPr dirty="0" sz="800">
                          <a:latin typeface="Arial"/>
                          <a:cs typeface="Arial"/>
                        </a:rPr>
                        <a:t>Current</a:t>
                      </a:r>
                      <a:r>
                        <a:rPr dirty="0" sz="800" spc="-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10">
                          <a:latin typeface="Arial"/>
                          <a:cs typeface="Arial"/>
                        </a:rPr>
                        <a:t>Demand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1524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0975" indent="-108585">
                        <a:lnSpc>
                          <a:spcPct val="100000"/>
                        </a:lnSpc>
                        <a:spcBef>
                          <a:spcPts val="120"/>
                        </a:spcBef>
                        <a:buChar char="•"/>
                        <a:tabLst>
                          <a:tab pos="180975" algn="l"/>
                        </a:tabLst>
                      </a:pPr>
                      <a:r>
                        <a:rPr dirty="0" sz="800">
                          <a:latin typeface="Arial"/>
                          <a:cs typeface="Arial"/>
                        </a:rPr>
                        <a:t>Status</a:t>
                      </a:r>
                      <a:r>
                        <a:rPr dirty="0" sz="800" spc="-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25">
                          <a:latin typeface="Arial"/>
                          <a:cs typeface="Arial"/>
                        </a:rPr>
                        <a:t>Quo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1524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</a:tr>
              <a:tr h="16192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R w="3175">
                      <a:solidFill>
                        <a:srgbClr val="58585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80975" indent="-109220">
                        <a:lnSpc>
                          <a:spcPct val="100000"/>
                        </a:lnSpc>
                        <a:spcBef>
                          <a:spcPts val="120"/>
                        </a:spcBef>
                        <a:buChar char="•"/>
                        <a:tabLst>
                          <a:tab pos="180975" algn="l"/>
                        </a:tabLst>
                      </a:pPr>
                      <a:r>
                        <a:rPr dirty="0" sz="800" spc="-10">
                          <a:latin typeface="Arial"/>
                          <a:cs typeface="Arial"/>
                        </a:rPr>
                        <a:t>Baseflow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1524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0975" indent="-108585">
                        <a:lnSpc>
                          <a:spcPct val="100000"/>
                        </a:lnSpc>
                        <a:spcBef>
                          <a:spcPts val="120"/>
                        </a:spcBef>
                        <a:buChar char="•"/>
                        <a:tabLst>
                          <a:tab pos="180975" algn="l"/>
                        </a:tabLst>
                      </a:pPr>
                      <a:r>
                        <a:rPr dirty="0" sz="800" spc="-10">
                          <a:latin typeface="Arial"/>
                          <a:cs typeface="Arial"/>
                        </a:rPr>
                        <a:t>Ecological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1524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0975" indent="-108585">
                        <a:lnSpc>
                          <a:spcPct val="100000"/>
                        </a:lnSpc>
                        <a:spcBef>
                          <a:spcPts val="120"/>
                        </a:spcBef>
                        <a:buChar char="•"/>
                        <a:tabLst>
                          <a:tab pos="180975" algn="l"/>
                        </a:tabLst>
                      </a:pPr>
                      <a:r>
                        <a:rPr dirty="0" sz="800">
                          <a:latin typeface="Arial"/>
                          <a:cs typeface="Arial"/>
                        </a:rPr>
                        <a:t>Groundwater</a:t>
                      </a:r>
                      <a:r>
                        <a:rPr dirty="0" sz="800" spc="-5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10">
                          <a:latin typeface="Arial"/>
                          <a:cs typeface="Arial"/>
                        </a:rPr>
                        <a:t>Quality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1524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</a:tr>
              <a:tr h="16256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R w="3175">
                      <a:solidFill>
                        <a:srgbClr val="58585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80340" indent="-108585">
                        <a:lnSpc>
                          <a:spcPct val="100000"/>
                        </a:lnSpc>
                        <a:spcBef>
                          <a:spcPts val="120"/>
                        </a:spcBef>
                        <a:buChar char="•"/>
                        <a:tabLst>
                          <a:tab pos="180340" algn="l"/>
                        </a:tabLst>
                      </a:pPr>
                      <a:r>
                        <a:rPr dirty="0" sz="800" spc="-10">
                          <a:latin typeface="Arial"/>
                          <a:cs typeface="Arial"/>
                        </a:rPr>
                        <a:t>Storage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1524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0975" indent="-108585">
                        <a:lnSpc>
                          <a:spcPct val="100000"/>
                        </a:lnSpc>
                        <a:spcBef>
                          <a:spcPts val="120"/>
                        </a:spcBef>
                        <a:buChar char="•"/>
                        <a:tabLst>
                          <a:tab pos="180975" algn="l"/>
                        </a:tabLst>
                      </a:pPr>
                      <a:r>
                        <a:rPr dirty="0" sz="800" spc="-10">
                          <a:latin typeface="Arial"/>
                          <a:cs typeface="Arial"/>
                        </a:rPr>
                        <a:t>Socio-economic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1524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0975" indent="-108585">
                        <a:lnSpc>
                          <a:spcPct val="100000"/>
                        </a:lnSpc>
                        <a:spcBef>
                          <a:spcPts val="120"/>
                        </a:spcBef>
                        <a:buChar char="•"/>
                        <a:tabLst>
                          <a:tab pos="180975" algn="l"/>
                        </a:tabLst>
                      </a:pPr>
                      <a:r>
                        <a:rPr dirty="0" sz="800">
                          <a:latin typeface="Arial"/>
                          <a:cs typeface="Arial"/>
                        </a:rPr>
                        <a:t>Artificial</a:t>
                      </a:r>
                      <a:r>
                        <a:rPr dirty="0" sz="800" spc="-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>
                          <a:latin typeface="Arial"/>
                          <a:cs typeface="Arial"/>
                        </a:rPr>
                        <a:t>Recharge</a:t>
                      </a:r>
                      <a:r>
                        <a:rPr dirty="0" sz="800" spc="-1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10">
                          <a:latin typeface="Arial"/>
                          <a:cs typeface="Arial"/>
                        </a:rPr>
                        <a:t>Potential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1524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</a:tr>
              <a:tr h="16256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R w="3175">
                      <a:solidFill>
                        <a:srgbClr val="58585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80975" indent="-109220">
                        <a:lnSpc>
                          <a:spcPct val="100000"/>
                        </a:lnSpc>
                        <a:spcBef>
                          <a:spcPts val="120"/>
                        </a:spcBef>
                        <a:buChar char="•"/>
                        <a:tabLst>
                          <a:tab pos="180975" algn="l"/>
                        </a:tabLst>
                      </a:pPr>
                      <a:r>
                        <a:rPr dirty="0" sz="800" spc="-10">
                          <a:latin typeface="Arial"/>
                          <a:cs typeface="Arial"/>
                        </a:rPr>
                        <a:t>Yield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1524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0975" indent="-108585">
                        <a:lnSpc>
                          <a:spcPct val="100000"/>
                        </a:lnSpc>
                        <a:spcBef>
                          <a:spcPts val="120"/>
                        </a:spcBef>
                        <a:buChar char="•"/>
                        <a:tabLst>
                          <a:tab pos="180975" algn="l"/>
                        </a:tabLst>
                      </a:pPr>
                      <a:r>
                        <a:rPr dirty="0" sz="800">
                          <a:latin typeface="Arial"/>
                          <a:cs typeface="Arial"/>
                        </a:rPr>
                        <a:t>Governance</a:t>
                      </a:r>
                      <a:r>
                        <a:rPr dirty="0" sz="800" spc="-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>
                          <a:latin typeface="Arial"/>
                          <a:cs typeface="Arial"/>
                        </a:rPr>
                        <a:t>&amp;</a:t>
                      </a:r>
                      <a:r>
                        <a:rPr dirty="0" sz="800" spc="-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10">
                          <a:latin typeface="Arial"/>
                          <a:cs typeface="Arial"/>
                        </a:rPr>
                        <a:t>Policy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1524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0975" indent="-108585">
                        <a:lnSpc>
                          <a:spcPct val="100000"/>
                        </a:lnSpc>
                        <a:spcBef>
                          <a:spcPts val="120"/>
                        </a:spcBef>
                        <a:buChar char="•"/>
                        <a:tabLst>
                          <a:tab pos="180975" algn="l"/>
                        </a:tabLst>
                      </a:pPr>
                      <a:r>
                        <a:rPr dirty="0" sz="800">
                          <a:latin typeface="Arial"/>
                          <a:cs typeface="Arial"/>
                        </a:rPr>
                        <a:t>Climate</a:t>
                      </a:r>
                      <a:r>
                        <a:rPr dirty="0" sz="800" spc="-5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>
                          <a:latin typeface="Arial"/>
                          <a:cs typeface="Arial"/>
                        </a:rPr>
                        <a:t>Change</a:t>
                      </a:r>
                      <a:r>
                        <a:rPr dirty="0" sz="800" spc="-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>
                          <a:latin typeface="Arial"/>
                          <a:cs typeface="Arial"/>
                        </a:rPr>
                        <a:t>Mitigation</a:t>
                      </a:r>
                      <a:r>
                        <a:rPr dirty="0" sz="800" spc="-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10">
                          <a:latin typeface="Arial"/>
                          <a:cs typeface="Arial"/>
                        </a:rPr>
                        <a:t>Potential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1524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</a:tr>
              <a:tr h="16256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R w="3175">
                      <a:solidFill>
                        <a:srgbClr val="58585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</a:tr>
              <a:tr h="16256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R w="3175">
                      <a:solidFill>
                        <a:srgbClr val="58585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800" spc="-25">
                          <a:latin typeface="Arial"/>
                          <a:cs typeface="Arial"/>
                        </a:rPr>
                        <a:t>Low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1524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317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800" spc="-25">
                          <a:latin typeface="Arial"/>
                          <a:cs typeface="Arial"/>
                        </a:rPr>
                        <a:t>Low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1524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</a:tr>
              <a:tr h="16192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R w="3175">
                      <a:solidFill>
                        <a:srgbClr val="58585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4516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800" spc="-20">
                          <a:latin typeface="Arial"/>
                          <a:cs typeface="Arial"/>
                        </a:rPr>
                        <a:t>Low-</a:t>
                      </a:r>
                      <a:r>
                        <a:rPr dirty="0" sz="800" spc="-10">
                          <a:latin typeface="Arial"/>
                          <a:cs typeface="Arial"/>
                        </a:rPr>
                        <a:t>Moderate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1524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516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800" spc="-20">
                          <a:latin typeface="Arial"/>
                          <a:cs typeface="Arial"/>
                        </a:rPr>
                        <a:t>Low-</a:t>
                      </a:r>
                      <a:r>
                        <a:rPr dirty="0" sz="800" spc="-10">
                          <a:latin typeface="Arial"/>
                          <a:cs typeface="Arial"/>
                        </a:rPr>
                        <a:t>Moderate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1524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</a:tr>
              <a:tr h="16256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R w="3175">
                      <a:solidFill>
                        <a:srgbClr val="58585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800" spc="-10">
                          <a:latin typeface="Arial"/>
                          <a:cs typeface="Arial"/>
                        </a:rPr>
                        <a:t>Moderate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1524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800" spc="-10">
                          <a:latin typeface="Arial"/>
                          <a:cs typeface="Arial"/>
                        </a:rPr>
                        <a:t>Moderate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1524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</a:tr>
              <a:tr h="16256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R w="3175">
                      <a:solidFill>
                        <a:srgbClr val="58585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3246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800" spc="-10">
                          <a:latin typeface="Arial"/>
                          <a:cs typeface="Arial"/>
                        </a:rPr>
                        <a:t>Moderate-</a:t>
                      </a:r>
                      <a:r>
                        <a:rPr dirty="0" sz="800" spc="-20">
                          <a:latin typeface="Arial"/>
                          <a:cs typeface="Arial"/>
                        </a:rPr>
                        <a:t>High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1524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309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800" spc="-10">
                          <a:latin typeface="Arial"/>
                          <a:cs typeface="Arial"/>
                        </a:rPr>
                        <a:t>Moderate-</a:t>
                      </a:r>
                      <a:r>
                        <a:rPr dirty="0" sz="800" spc="-20">
                          <a:latin typeface="Arial"/>
                          <a:cs typeface="Arial"/>
                        </a:rPr>
                        <a:t>High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1524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</a:tr>
              <a:tr h="16256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R w="3175">
                      <a:solidFill>
                        <a:srgbClr val="58585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800" spc="-20">
                          <a:latin typeface="Arial"/>
                          <a:cs typeface="Arial"/>
                        </a:rPr>
                        <a:t>High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1524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800" spc="-20">
                          <a:latin typeface="Arial"/>
                          <a:cs typeface="Arial"/>
                        </a:rPr>
                        <a:t>High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1524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</a:tr>
              <a:tr h="16192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R w="3175">
                      <a:solidFill>
                        <a:srgbClr val="58585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</a:tr>
              <a:tr h="16256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R w="3175">
                      <a:solidFill>
                        <a:srgbClr val="58585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800" spc="-50">
                          <a:latin typeface="Arial"/>
                          <a:cs typeface="Arial"/>
                        </a:rPr>
                        <a:t>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1524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FFC5C5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800" spc="-50">
                          <a:latin typeface="Arial"/>
                          <a:cs typeface="Arial"/>
                        </a:rPr>
                        <a:t>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1524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FFC5C5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800" spc="-10">
                          <a:latin typeface="Arial"/>
                          <a:cs typeface="Arial"/>
                        </a:rPr>
                        <a:t>-</a:t>
                      </a:r>
                      <a:r>
                        <a:rPr dirty="0" sz="800" spc="-50">
                          <a:latin typeface="Arial"/>
                          <a:cs typeface="Arial"/>
                        </a:rPr>
                        <a:t>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1524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FFD6A7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</a:tr>
              <a:tr h="16192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R w="3175">
                      <a:solidFill>
                        <a:srgbClr val="58585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dirty="0" sz="800" spc="-50">
                          <a:latin typeface="Arial"/>
                          <a:cs typeface="Arial"/>
                        </a:rPr>
                        <a:t>2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15875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FFD6A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dirty="0" sz="800" spc="-50">
                          <a:latin typeface="Arial"/>
                          <a:cs typeface="Arial"/>
                        </a:rPr>
                        <a:t>2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15875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FFD6A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FFD6A7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</a:tr>
              <a:tr h="16256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R w="3175">
                      <a:solidFill>
                        <a:srgbClr val="58585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800" spc="-50">
                          <a:latin typeface="Arial"/>
                          <a:cs typeface="Arial"/>
                        </a:rPr>
                        <a:t>3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1524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FFFFB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800" spc="-50">
                          <a:latin typeface="Arial"/>
                          <a:cs typeface="Arial"/>
                        </a:rPr>
                        <a:t>3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1524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FFFFB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800" spc="-50">
                          <a:latin typeface="Arial"/>
                          <a:cs typeface="Arial"/>
                        </a:rPr>
                        <a:t>0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1524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FFFFB7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</a:tr>
              <a:tr h="16192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R w="3175">
                      <a:solidFill>
                        <a:srgbClr val="58585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800" spc="-50">
                          <a:latin typeface="Arial"/>
                          <a:cs typeface="Arial"/>
                        </a:rPr>
                        <a:t>4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1524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C1FFC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800" spc="-50">
                          <a:latin typeface="Arial"/>
                          <a:cs typeface="Arial"/>
                        </a:rPr>
                        <a:t>4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1524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C1FFC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C1FFC1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</a:tr>
              <a:tr h="16256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R w="3175">
                      <a:solidFill>
                        <a:srgbClr val="58585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dirty="0" sz="800" spc="-50">
                          <a:latin typeface="Arial"/>
                          <a:cs typeface="Arial"/>
                        </a:rPr>
                        <a:t>5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15875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B8ECFF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dirty="0" sz="800" spc="-50">
                          <a:latin typeface="Arial"/>
                          <a:cs typeface="Arial"/>
                        </a:rPr>
                        <a:t>5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15875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B8ECFF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dirty="0" sz="800" spc="-25">
                          <a:latin typeface="Arial"/>
                          <a:cs typeface="Arial"/>
                        </a:rPr>
                        <a:t>+1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15875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C1FFC1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</a:tr>
              <a:tr h="162560">
                <a:tc grid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161925">
                <a:tc>
                  <a:txBody>
                    <a:bodyPr/>
                    <a:lstStyle/>
                    <a:p>
                      <a:pPr algn="ctr" marL="635">
                        <a:lnSpc>
                          <a:spcPts val="1180"/>
                        </a:lnSpc>
                      </a:pPr>
                      <a:r>
                        <a:rPr dirty="0" sz="1000" b="1">
                          <a:latin typeface="Arial"/>
                          <a:cs typeface="Arial"/>
                        </a:rPr>
                        <a:t>GRU</a:t>
                      </a:r>
                      <a:r>
                        <a:rPr dirty="0" sz="1000" spc="-3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50" b="1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80"/>
                        </a:lnSpc>
                      </a:pPr>
                      <a:r>
                        <a:rPr dirty="0" sz="1000" spc="-5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80"/>
                        </a:lnSpc>
                      </a:pPr>
                      <a:r>
                        <a:rPr dirty="0" sz="1000" spc="-50">
                          <a:latin typeface="Arial"/>
                          <a:cs typeface="Arial"/>
                        </a:rPr>
                        <a:t>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ts val="1180"/>
                        </a:lnSpc>
                      </a:pPr>
                      <a:r>
                        <a:rPr dirty="0" sz="1000" spc="-10">
                          <a:latin typeface="Arial"/>
                          <a:cs typeface="Arial"/>
                        </a:rPr>
                        <a:t>-</a:t>
                      </a:r>
                      <a:r>
                        <a:rPr dirty="0" sz="1000" spc="-5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ts val="1180"/>
                        </a:lnSpc>
                      </a:pPr>
                      <a:r>
                        <a:rPr dirty="0" sz="1000" spc="-50">
                          <a:latin typeface="Arial"/>
                          <a:cs typeface="Arial"/>
                        </a:rPr>
                        <a:t>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ctr" marL="635">
                        <a:lnSpc>
                          <a:spcPts val="1180"/>
                        </a:lnSpc>
                      </a:pPr>
                      <a:r>
                        <a:rPr dirty="0" sz="1000" b="1">
                          <a:latin typeface="Arial"/>
                          <a:cs typeface="Arial"/>
                        </a:rPr>
                        <a:t>GRU</a:t>
                      </a:r>
                      <a:r>
                        <a:rPr dirty="0" sz="1000" spc="-3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50" b="1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80"/>
                        </a:lnSpc>
                      </a:pPr>
                      <a:r>
                        <a:rPr dirty="0" sz="1000" spc="-50">
                          <a:latin typeface="Arial"/>
                          <a:cs typeface="Arial"/>
                        </a:rPr>
                        <a:t>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80"/>
                        </a:lnSpc>
                      </a:pPr>
                      <a:r>
                        <a:rPr dirty="0" sz="1000" spc="-50">
                          <a:latin typeface="Arial"/>
                          <a:cs typeface="Arial"/>
                        </a:rPr>
                        <a:t>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80"/>
                        </a:lnSpc>
                      </a:pPr>
                      <a:r>
                        <a:rPr dirty="0" sz="1000" spc="-25">
                          <a:latin typeface="Arial"/>
                          <a:cs typeface="Arial"/>
                        </a:rPr>
                        <a:t>+1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ts val="1180"/>
                        </a:lnSpc>
                      </a:pPr>
                      <a:r>
                        <a:rPr dirty="0" sz="1000" spc="-50">
                          <a:latin typeface="Arial"/>
                          <a:cs typeface="Arial"/>
                        </a:rPr>
                        <a:t>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00AF50"/>
                    </a:solidFill>
                  </a:tcPr>
                </a:tc>
              </a:tr>
              <a:tr h="162560">
                <a:tc>
                  <a:txBody>
                    <a:bodyPr/>
                    <a:lstStyle/>
                    <a:p>
                      <a:pPr algn="ctr" marL="635">
                        <a:lnSpc>
                          <a:spcPts val="1180"/>
                        </a:lnSpc>
                      </a:pPr>
                      <a:r>
                        <a:rPr dirty="0" sz="1000" b="1">
                          <a:latin typeface="Arial"/>
                          <a:cs typeface="Arial"/>
                        </a:rPr>
                        <a:t>GRU</a:t>
                      </a:r>
                      <a:r>
                        <a:rPr dirty="0" sz="1000" spc="-3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50" b="1">
                          <a:latin typeface="Arial"/>
                          <a:cs typeface="Arial"/>
                        </a:rPr>
                        <a:t>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80"/>
                        </a:lnSpc>
                      </a:pPr>
                      <a:r>
                        <a:rPr dirty="0" sz="1000" spc="-50">
                          <a:latin typeface="Arial"/>
                          <a:cs typeface="Arial"/>
                        </a:rPr>
                        <a:t>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80"/>
                        </a:lnSpc>
                      </a:pPr>
                      <a:r>
                        <a:rPr dirty="0" sz="1000" spc="-50">
                          <a:latin typeface="Arial"/>
                          <a:cs typeface="Arial"/>
                        </a:rPr>
                        <a:t>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ts val="1180"/>
                        </a:lnSpc>
                      </a:pPr>
                      <a:r>
                        <a:rPr dirty="0" sz="1000" spc="-50">
                          <a:latin typeface="Arial"/>
                          <a:cs typeface="Arial"/>
                        </a:rPr>
                        <a:t>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ts val="1180"/>
                        </a:lnSpc>
                      </a:pPr>
                      <a:r>
                        <a:rPr dirty="0" sz="1000" spc="-25">
                          <a:latin typeface="Arial"/>
                          <a:cs typeface="Arial"/>
                        </a:rPr>
                        <a:t>10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00AF50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ctr" marL="635">
                        <a:lnSpc>
                          <a:spcPts val="1180"/>
                        </a:lnSpc>
                      </a:pPr>
                      <a:r>
                        <a:rPr dirty="0" sz="1000" b="1">
                          <a:latin typeface="Arial"/>
                          <a:cs typeface="Arial"/>
                        </a:rPr>
                        <a:t>GRU</a:t>
                      </a:r>
                      <a:r>
                        <a:rPr dirty="0" sz="1000" spc="-3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50" b="1">
                          <a:latin typeface="Arial"/>
                          <a:cs typeface="Arial"/>
                        </a:rPr>
                        <a:t>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80"/>
                        </a:lnSpc>
                      </a:pPr>
                      <a:r>
                        <a:rPr dirty="0" sz="1000" spc="-5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80"/>
                        </a:lnSpc>
                      </a:pPr>
                      <a:r>
                        <a:rPr dirty="0" sz="1000" spc="-5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ts val="1180"/>
                        </a:lnSpc>
                      </a:pPr>
                      <a:r>
                        <a:rPr dirty="0" sz="1000" spc="-10">
                          <a:latin typeface="Arial"/>
                          <a:cs typeface="Arial"/>
                        </a:rPr>
                        <a:t>-</a:t>
                      </a:r>
                      <a:r>
                        <a:rPr dirty="0" sz="1000" spc="-5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ts val="1180"/>
                        </a:lnSpc>
                      </a:pPr>
                      <a:r>
                        <a:rPr dirty="0" sz="1000" spc="-5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</a:tr>
              <a:tr h="162560">
                <a:tc>
                  <a:txBody>
                    <a:bodyPr/>
                    <a:lstStyle/>
                    <a:p>
                      <a:pPr algn="ctr" marL="635">
                        <a:lnSpc>
                          <a:spcPts val="1180"/>
                        </a:lnSpc>
                      </a:pPr>
                      <a:r>
                        <a:rPr dirty="0" sz="1000" b="1">
                          <a:latin typeface="Arial"/>
                          <a:cs typeface="Arial"/>
                        </a:rPr>
                        <a:t>GRU</a:t>
                      </a:r>
                      <a:r>
                        <a:rPr dirty="0" sz="1000" spc="-3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50" b="1">
                          <a:latin typeface="Arial"/>
                          <a:cs typeface="Arial"/>
                        </a:rPr>
                        <a:t>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80"/>
                        </a:lnSpc>
                      </a:pPr>
                      <a:r>
                        <a:rPr dirty="0" sz="1000" spc="-5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80"/>
                        </a:lnSpc>
                      </a:pPr>
                      <a:r>
                        <a:rPr dirty="0" sz="1000" spc="-50">
                          <a:latin typeface="Arial"/>
                          <a:cs typeface="Arial"/>
                        </a:rPr>
                        <a:t>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80"/>
                        </a:lnSpc>
                      </a:pPr>
                      <a:r>
                        <a:rPr dirty="0" sz="1000" spc="-25">
                          <a:latin typeface="Arial"/>
                          <a:cs typeface="Arial"/>
                        </a:rPr>
                        <a:t>+1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ts val="1180"/>
                        </a:lnSpc>
                      </a:pPr>
                      <a:r>
                        <a:rPr dirty="0" sz="1000" spc="-50">
                          <a:latin typeface="Arial"/>
                          <a:cs typeface="Arial"/>
                        </a:rPr>
                        <a:t>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ctr" marL="635">
                        <a:lnSpc>
                          <a:spcPts val="1180"/>
                        </a:lnSpc>
                      </a:pPr>
                      <a:r>
                        <a:rPr dirty="0" sz="1000" b="1">
                          <a:latin typeface="Arial"/>
                          <a:cs typeface="Arial"/>
                        </a:rPr>
                        <a:t>GRU</a:t>
                      </a:r>
                      <a:r>
                        <a:rPr dirty="0" sz="1000" spc="-3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-50" b="1">
                          <a:latin typeface="Arial"/>
                          <a:cs typeface="Arial"/>
                        </a:rPr>
                        <a:t>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80"/>
                        </a:lnSpc>
                      </a:pPr>
                      <a:r>
                        <a:rPr dirty="0" sz="1000" spc="-50">
                          <a:latin typeface="Arial"/>
                          <a:cs typeface="Arial"/>
                        </a:rPr>
                        <a:t>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80"/>
                        </a:lnSpc>
                      </a:pPr>
                      <a:r>
                        <a:rPr dirty="0" sz="1000" spc="-50">
                          <a:latin typeface="Arial"/>
                          <a:cs typeface="Arial"/>
                        </a:rPr>
                        <a:t>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80"/>
                        </a:lnSpc>
                      </a:pPr>
                      <a:r>
                        <a:rPr dirty="0" sz="1000" spc="-25">
                          <a:latin typeface="Arial"/>
                          <a:cs typeface="Arial"/>
                        </a:rPr>
                        <a:t>+1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ts val="1180"/>
                        </a:lnSpc>
                      </a:pPr>
                      <a:r>
                        <a:rPr dirty="0" sz="1000" spc="-25">
                          <a:latin typeface="Arial"/>
                          <a:cs typeface="Arial"/>
                        </a:rPr>
                        <a:t>11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585858"/>
                      </a:solidFill>
                      <a:prstDash val="solid"/>
                    </a:lnL>
                    <a:lnR w="3175">
                      <a:solidFill>
                        <a:srgbClr val="585858"/>
                      </a:solidFill>
                      <a:prstDash val="solid"/>
                    </a:lnR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00AF50"/>
                    </a:solidFill>
                  </a:tcPr>
                </a:tc>
              </a:tr>
            </a:tbl>
          </a:graphicData>
        </a:graphic>
      </p:graphicFrame>
      <p:grpSp>
        <p:nvGrpSpPr>
          <p:cNvPr id="3" name="object 3" descr=""/>
          <p:cNvGrpSpPr/>
          <p:nvPr/>
        </p:nvGrpSpPr>
        <p:grpSpPr>
          <a:xfrm>
            <a:off x="0" y="0"/>
            <a:ext cx="9144000" cy="847725"/>
            <a:chOff x="0" y="0"/>
            <a:chExt cx="9144000" cy="847725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847674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380" y="109728"/>
              <a:ext cx="8413242" cy="454913"/>
            </a:xfrm>
            <a:prstGeom prst="rect">
              <a:avLst/>
            </a:prstGeom>
          </p:spPr>
        </p:pic>
      </p:grpSp>
      <p:sp>
        <p:nvSpPr>
          <p:cNvPr id="6" name="object 6" descr=""/>
          <p:cNvSpPr txBox="1"/>
          <p:nvPr/>
        </p:nvSpPr>
        <p:spPr>
          <a:xfrm>
            <a:off x="487781" y="158623"/>
            <a:ext cx="816864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REFINEMENT</a:t>
            </a:r>
            <a:r>
              <a:rPr dirty="0" sz="16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STRATEGIC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 GROUNDWATER</a:t>
            </a:r>
            <a:r>
              <a:rPr dirty="0" sz="1600" spc="-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SOURCE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AREAS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SOUTH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AFRICA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54559" rIns="0" bIns="0" rtlCol="0" vert="horz">
            <a:spAutoFit/>
          </a:bodyPr>
          <a:lstStyle/>
          <a:p>
            <a:pPr marL="45085">
              <a:lnSpc>
                <a:spcPts val="1650"/>
              </a:lnSpc>
            </a:pPr>
            <a:fld id="{81D60167-4931-47E6-BA6A-407CBD079E47}" type="slidenum">
              <a:rPr dirty="0" spc="-25"/>
              <a:t>75</a:t>
            </a:fld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021080">
              <a:lnSpc>
                <a:spcPct val="100000"/>
              </a:lnSpc>
              <a:spcBef>
                <a:spcPts val="100"/>
              </a:spcBef>
            </a:pPr>
            <a:r>
              <a:rPr dirty="0" spc="-30"/>
              <a:t>EVALUATION</a:t>
            </a:r>
            <a:r>
              <a:rPr dirty="0" spc="-20"/>
              <a:t> </a:t>
            </a:r>
            <a:r>
              <a:rPr dirty="0" spc="-10"/>
              <a:t>FRAMEWORK</a:t>
            </a:r>
            <a:r>
              <a:rPr dirty="0" spc="-15"/>
              <a:t> </a:t>
            </a:r>
            <a:r>
              <a:rPr dirty="0"/>
              <a:t>–</a:t>
            </a:r>
            <a:r>
              <a:rPr dirty="0" spc="-70"/>
              <a:t> </a:t>
            </a:r>
            <a:r>
              <a:rPr dirty="0"/>
              <a:t>FINAL</a:t>
            </a:r>
            <a:r>
              <a:rPr dirty="0" spc="-45"/>
              <a:t> </a:t>
            </a:r>
            <a:r>
              <a:rPr dirty="0"/>
              <a:t>SCORING</a:t>
            </a:r>
            <a:r>
              <a:rPr dirty="0" spc="-60"/>
              <a:t> </a:t>
            </a:r>
            <a:r>
              <a:rPr dirty="0" spc="-10"/>
              <a:t>SYSTEM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19552" y="3223971"/>
            <a:ext cx="4105910" cy="3917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003E6B"/>
                </a:solidFill>
              </a:rPr>
              <a:t>DISCUSSION</a:t>
            </a:r>
            <a:r>
              <a:rPr dirty="0" sz="2400" spc="-40">
                <a:solidFill>
                  <a:srgbClr val="003E6B"/>
                </a:solidFill>
              </a:rPr>
              <a:t> </a:t>
            </a:r>
            <a:r>
              <a:rPr dirty="0" sz="2400">
                <a:solidFill>
                  <a:srgbClr val="003E6B"/>
                </a:solidFill>
              </a:rPr>
              <a:t>&amp;</a:t>
            </a:r>
            <a:r>
              <a:rPr dirty="0" sz="2400" spc="-55">
                <a:solidFill>
                  <a:srgbClr val="003E6B"/>
                </a:solidFill>
              </a:rPr>
              <a:t> </a:t>
            </a:r>
            <a:r>
              <a:rPr dirty="0" sz="2400" spc="-10">
                <a:solidFill>
                  <a:srgbClr val="003E6B"/>
                </a:solidFill>
              </a:rPr>
              <a:t>QUESTIONS</a:t>
            </a:r>
            <a:endParaRPr sz="2400"/>
          </a:p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9144000" cy="847725"/>
            <a:chOff x="0" y="0"/>
            <a:chExt cx="9144000" cy="847725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6014" y="306324"/>
              <a:ext cx="5646940" cy="103886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3999" cy="847674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3380" y="109728"/>
              <a:ext cx="8413242" cy="454913"/>
            </a:xfrm>
            <a:prstGeom prst="rect">
              <a:avLst/>
            </a:prstGeom>
          </p:spPr>
        </p:pic>
      </p:grpSp>
      <p:sp>
        <p:nvSpPr>
          <p:cNvPr id="7" name="object 7" descr=""/>
          <p:cNvSpPr txBox="1"/>
          <p:nvPr/>
        </p:nvSpPr>
        <p:spPr>
          <a:xfrm>
            <a:off x="487781" y="158623"/>
            <a:ext cx="816864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REFINEMENT</a:t>
            </a:r>
            <a:r>
              <a:rPr dirty="0" sz="16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STRATEGIC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 GROUNDWATER</a:t>
            </a:r>
            <a:r>
              <a:rPr dirty="0" sz="1600" spc="-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SOURCE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AREAS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SOUTH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AFRICA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54559" rIns="0" bIns="0" rtlCol="0" vert="horz">
            <a:spAutoFit/>
          </a:bodyPr>
          <a:lstStyle/>
          <a:p>
            <a:pPr marL="45085">
              <a:lnSpc>
                <a:spcPts val="1650"/>
              </a:lnSpc>
            </a:pPr>
            <a:fld id="{81D60167-4931-47E6-BA6A-407CBD079E47}" type="slidenum">
              <a:rPr dirty="0" spc="-25"/>
              <a:t>75</a:t>
            </a:fld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9144000" cy="3240405"/>
            <a:chOff x="0" y="0"/>
            <a:chExt cx="9144000" cy="324040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7" cy="3240404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380" y="246888"/>
              <a:ext cx="8413242" cy="454914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487781" y="295783"/>
            <a:ext cx="816864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REFINEMENT</a:t>
            </a:r>
            <a:r>
              <a:rPr dirty="0" sz="16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STRATEGIC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 GROUNDWATER</a:t>
            </a:r>
            <a:r>
              <a:rPr dirty="0" sz="1600" spc="-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SOURCE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AREAS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SOUTH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AFRICA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54559" rIns="0" bIns="0" rtlCol="0" vert="horz">
            <a:spAutoFit/>
          </a:bodyPr>
          <a:lstStyle/>
          <a:p>
            <a:pPr marL="45085">
              <a:lnSpc>
                <a:spcPts val="1650"/>
              </a:lnSpc>
            </a:pPr>
            <a:fld id="{81D60167-4931-47E6-BA6A-407CBD079E47}" type="slidenum">
              <a:rPr dirty="0" spc="-25"/>
              <a:t>75</a:t>
            </a:fld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772917" y="3223971"/>
            <a:ext cx="3598545" cy="3917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/>
              <a:t>PROJECT</a:t>
            </a:r>
            <a:r>
              <a:rPr dirty="0" sz="2400" spc="-75"/>
              <a:t> </a:t>
            </a:r>
            <a:r>
              <a:rPr dirty="0" sz="2400" spc="-10"/>
              <a:t>PROGRAMME</a:t>
            </a:r>
            <a:endParaRPr sz="240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9144000" cy="847725"/>
            <a:chOff x="0" y="0"/>
            <a:chExt cx="9144000" cy="84772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6014" y="306324"/>
              <a:ext cx="5646940" cy="103886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3999" cy="847674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3380" y="109728"/>
              <a:ext cx="8413242" cy="454913"/>
            </a:xfrm>
            <a:prstGeom prst="rect">
              <a:avLst/>
            </a:prstGeom>
          </p:spPr>
        </p:pic>
      </p:grpSp>
      <p:sp>
        <p:nvSpPr>
          <p:cNvPr id="6" name="object 6" descr=""/>
          <p:cNvSpPr txBox="1"/>
          <p:nvPr/>
        </p:nvSpPr>
        <p:spPr>
          <a:xfrm>
            <a:off x="487781" y="158623"/>
            <a:ext cx="816864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REFINEMENT</a:t>
            </a:r>
            <a:r>
              <a:rPr dirty="0" sz="16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STRATEGIC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 GROUNDWATER</a:t>
            </a:r>
            <a:r>
              <a:rPr dirty="0" sz="1600" spc="-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SOURCE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AREAS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SOUTH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AFRICA</a:t>
            </a:r>
            <a:endParaRPr sz="1600">
              <a:latin typeface="Arial"/>
              <a:cs typeface="Arial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8523223" y="6271488"/>
            <a:ext cx="223520" cy="2247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650"/>
              </a:lnSpc>
            </a:pPr>
            <a:r>
              <a:rPr dirty="0" sz="1400" spc="-25">
                <a:latin typeface="Arial"/>
                <a:cs typeface="Arial"/>
              </a:rPr>
              <a:t>78</a:t>
            </a:r>
            <a:endParaRPr sz="1400">
              <a:latin typeface="Arial"/>
              <a:cs typeface="Arial"/>
            </a:endParaRPr>
          </a:p>
        </p:txBody>
      </p:sp>
      <p:graphicFrame>
        <p:nvGraphicFramePr>
          <p:cNvPr id="7" name="object 7" descr=""/>
          <p:cNvGraphicFramePr>
            <a:graphicFrameLocks noGrp="1"/>
          </p:cNvGraphicFramePr>
          <p:nvPr/>
        </p:nvGraphicFramePr>
        <p:xfrm>
          <a:off x="296316" y="2024443"/>
          <a:ext cx="4385310" cy="29813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76325"/>
                <a:gridCol w="1076325"/>
                <a:gridCol w="1076325"/>
                <a:gridCol w="1076325"/>
              </a:tblGrid>
              <a:tr h="436245">
                <a:tc>
                  <a:txBody>
                    <a:bodyPr/>
                    <a:lstStyle/>
                    <a:p>
                      <a:pPr marL="407034" marR="226695" indent="-175260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dirty="0" sz="9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Associated </a:t>
                      </a:r>
                      <a:r>
                        <a:rPr dirty="0" sz="900" spc="-2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Task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7874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244060"/>
                    </a:solidFill>
                  </a:tcPr>
                </a:tc>
                <a:tc>
                  <a:txBody>
                    <a:bodyPr/>
                    <a:lstStyle/>
                    <a:p>
                      <a:pPr marL="349250" marR="48260" indent="-294640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dirty="0" sz="9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Capacity</a:t>
                      </a:r>
                      <a:r>
                        <a:rPr dirty="0" sz="900" spc="-3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Building Details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7874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244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9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Date</a:t>
                      </a:r>
                      <a:r>
                        <a:rPr dirty="0" sz="900" spc="-2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Scheduled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1524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244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9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Type</a:t>
                      </a:r>
                      <a:r>
                        <a:rPr dirty="0" sz="900" spc="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dirty="0" sz="900" spc="-4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Training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1524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244060"/>
                    </a:solidFill>
                  </a:tcPr>
                </a:tc>
              </a:tr>
              <a:tr h="4305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 spc="-1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T2.1.1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1270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224154" marR="21844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Data</a:t>
                      </a:r>
                      <a:r>
                        <a:rPr dirty="0" sz="900" spc="-1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25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dirty="0" sz="900" spc="-1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Information Assessment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635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16th</a:t>
                      </a:r>
                      <a:r>
                        <a:rPr dirty="0" sz="900" spc="-15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Jul</a:t>
                      </a:r>
                      <a:r>
                        <a:rPr dirty="0" sz="900" spc="-2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2024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1270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27940" marR="19685" indent="-254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Type:</a:t>
                      </a:r>
                      <a:r>
                        <a:rPr dirty="0" sz="900" spc="-3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Workshop </a:t>
                      </a: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(CPT)</a:t>
                      </a:r>
                      <a:r>
                        <a:rPr dirty="0" sz="900" spc="-1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Face-</a:t>
                      </a:r>
                      <a:r>
                        <a:rPr dirty="0" sz="900" spc="-1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to-</a:t>
                      </a:r>
                      <a:r>
                        <a:rPr dirty="0" sz="900" spc="-2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Face </a:t>
                      </a: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Session:</a:t>
                      </a:r>
                      <a:r>
                        <a:rPr dirty="0" sz="900" spc="-35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1 </a:t>
                      </a:r>
                      <a:r>
                        <a:rPr dirty="0" sz="900" spc="-25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Day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635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11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 spc="-1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T3.1.1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5890" marR="39370" indent="-90170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Status</a:t>
                      </a:r>
                      <a:r>
                        <a:rPr dirty="0" sz="900" spc="-4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Quo</a:t>
                      </a:r>
                      <a:r>
                        <a:rPr dirty="0" sz="900" spc="-1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2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SWSA- </a:t>
                      </a: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gw</a:t>
                      </a:r>
                      <a:r>
                        <a:rPr dirty="0" sz="900" spc="-15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Assessment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6604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13th</a:t>
                      </a:r>
                      <a:r>
                        <a:rPr dirty="0" sz="900" spc="-25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Feb</a:t>
                      </a:r>
                      <a:r>
                        <a:rPr dirty="0" sz="900" spc="-15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2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2025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27940" marR="19685" indent="-2540">
                        <a:lnSpc>
                          <a:spcPts val="1080"/>
                        </a:lnSpc>
                      </a:pP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Type:</a:t>
                      </a:r>
                      <a:r>
                        <a:rPr dirty="0" sz="900" spc="-3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Workshop </a:t>
                      </a: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(CPT)</a:t>
                      </a:r>
                      <a:r>
                        <a:rPr dirty="0" sz="900" spc="-1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Face-</a:t>
                      </a:r>
                      <a:r>
                        <a:rPr dirty="0" sz="900" spc="-1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to-</a:t>
                      </a:r>
                      <a:r>
                        <a:rPr dirty="0" sz="900" spc="-2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Face </a:t>
                      </a: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Session:</a:t>
                      </a:r>
                      <a:r>
                        <a:rPr dirty="0" sz="900" spc="-35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1 </a:t>
                      </a:r>
                      <a:r>
                        <a:rPr dirty="0" sz="900" spc="-25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Day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305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900" spc="-1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T3.2.1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1270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BEBEBE"/>
                    </a:solidFill>
                  </a:tcPr>
                </a:tc>
                <a:tc>
                  <a:txBody>
                    <a:bodyPr/>
                    <a:lstStyle/>
                    <a:p>
                      <a:pPr marL="210185" marR="202565" indent="129539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dirty="0" sz="900" spc="-1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Refined Methodology Assessment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635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BEBEB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10</a:t>
                      </a:r>
                      <a:r>
                        <a:rPr dirty="0" baseline="27777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th</a:t>
                      </a:r>
                      <a:r>
                        <a:rPr dirty="0" baseline="27777" sz="900" spc="112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July</a:t>
                      </a:r>
                      <a:r>
                        <a:rPr dirty="0" sz="900" spc="-2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2025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1270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BEBEBE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19380" marR="11303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Type:</a:t>
                      </a:r>
                      <a:r>
                        <a:rPr dirty="0" sz="900" spc="-3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Workshop </a:t>
                      </a: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(CPT)</a:t>
                      </a:r>
                      <a:r>
                        <a:rPr dirty="0" sz="900" spc="-3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Hybrid </a:t>
                      </a: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Session:</a:t>
                      </a:r>
                      <a:r>
                        <a:rPr dirty="0" sz="900" spc="-35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1 </a:t>
                      </a:r>
                      <a:r>
                        <a:rPr dirty="0" sz="900" spc="-25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Day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635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BEBEBE"/>
                    </a:solidFill>
                  </a:tcPr>
                </a:tc>
              </a:tr>
              <a:tr h="411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 spc="-1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T3.3.1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Delineation</a:t>
                      </a:r>
                      <a:r>
                        <a:rPr dirty="0" sz="900" spc="-45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25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of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algn="ctr" marR="17780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Refined</a:t>
                      </a:r>
                      <a:r>
                        <a:rPr dirty="0" sz="900" spc="-15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SWSA-</a:t>
                      </a:r>
                      <a:r>
                        <a:rPr dirty="0" sz="900" spc="-25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gw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6604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Oct</a:t>
                      </a:r>
                      <a:r>
                        <a:rPr dirty="0" sz="900" spc="-1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2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2025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17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35560" marR="27940" indent="-1905">
                        <a:lnSpc>
                          <a:spcPts val="1080"/>
                        </a:lnSpc>
                        <a:spcBef>
                          <a:spcPts val="15"/>
                        </a:spcBef>
                      </a:pP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Type:</a:t>
                      </a:r>
                      <a:r>
                        <a:rPr dirty="0" sz="900" spc="-3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Workshop </a:t>
                      </a: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(CPT)</a:t>
                      </a:r>
                      <a:r>
                        <a:rPr dirty="0" sz="900" spc="-1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Face</a:t>
                      </a:r>
                      <a:r>
                        <a:rPr dirty="0" sz="900" spc="-3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to</a:t>
                      </a:r>
                      <a:r>
                        <a:rPr dirty="0" sz="900" spc="-15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2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Face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ts val="960"/>
                        </a:lnSpc>
                      </a:pP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Session:</a:t>
                      </a:r>
                      <a:r>
                        <a:rPr dirty="0" sz="900" spc="-35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2 </a:t>
                      </a:r>
                      <a:r>
                        <a:rPr dirty="0" sz="900" spc="-2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Days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305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900" spc="-1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T.3.3.4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1270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276225" marR="15240" indent="-256540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Updated</a:t>
                      </a:r>
                      <a:r>
                        <a:rPr dirty="0" sz="900" spc="-45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Status</a:t>
                      </a:r>
                      <a:r>
                        <a:rPr dirty="0" sz="900" spc="-35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25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Quo </a:t>
                      </a: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SWSA-</a:t>
                      </a:r>
                      <a:r>
                        <a:rPr dirty="0" sz="900" spc="-25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gw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1206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Jan</a:t>
                      </a:r>
                      <a:r>
                        <a:rPr dirty="0" sz="900" spc="-5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2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2026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1270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35560" marR="27940" indent="-19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Type:</a:t>
                      </a:r>
                      <a:r>
                        <a:rPr dirty="0" sz="900" spc="-3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Workshop </a:t>
                      </a: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(CPT)</a:t>
                      </a:r>
                      <a:r>
                        <a:rPr dirty="0" sz="900" spc="-1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Face</a:t>
                      </a:r>
                      <a:r>
                        <a:rPr dirty="0" sz="900" spc="-3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to</a:t>
                      </a:r>
                      <a:r>
                        <a:rPr dirty="0" sz="900" spc="-15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2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Face </a:t>
                      </a: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Session:</a:t>
                      </a:r>
                      <a:r>
                        <a:rPr dirty="0" sz="900" spc="-35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2 </a:t>
                      </a:r>
                      <a:r>
                        <a:rPr dirty="0" sz="900" spc="-2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Days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635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305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 spc="-1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T3.4.1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1333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SWSA-</a:t>
                      </a:r>
                      <a:r>
                        <a:rPr dirty="0" sz="900" spc="-25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gw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algn="ctr" marL="169545" marR="162560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Protection</a:t>
                      </a:r>
                      <a:r>
                        <a:rPr dirty="0" sz="900" spc="-45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25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dirty="0" sz="900" spc="-1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Management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762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Jul</a:t>
                      </a:r>
                      <a:r>
                        <a:rPr dirty="0" sz="900" spc="-1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2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2026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1333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19380" marR="11303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Type:</a:t>
                      </a:r>
                      <a:r>
                        <a:rPr dirty="0" sz="900" spc="-3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Workshop </a:t>
                      </a: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(CPT)</a:t>
                      </a:r>
                      <a:r>
                        <a:rPr dirty="0" sz="900" spc="-3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Hybrid </a:t>
                      </a: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Session:</a:t>
                      </a:r>
                      <a:r>
                        <a:rPr dirty="0" sz="900" spc="-35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1 </a:t>
                      </a:r>
                      <a:r>
                        <a:rPr dirty="0" sz="900" spc="-25">
                          <a:solidFill>
                            <a:srgbClr val="244060"/>
                          </a:solidFill>
                          <a:latin typeface="Arial"/>
                          <a:cs typeface="Arial"/>
                        </a:rPr>
                        <a:t>Day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635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97484" rIns="0" bIns="0" rtlCol="0" vert="horz">
            <a:spAutoFit/>
          </a:bodyPr>
          <a:lstStyle/>
          <a:p>
            <a:pPr marL="3020695">
              <a:lnSpc>
                <a:spcPct val="100000"/>
              </a:lnSpc>
              <a:spcBef>
                <a:spcPts val="100"/>
              </a:spcBef>
            </a:pPr>
            <a:r>
              <a:rPr dirty="0" spc="-20"/>
              <a:t>CAPACITY</a:t>
            </a:r>
            <a:r>
              <a:rPr dirty="0" spc="-40"/>
              <a:t> </a:t>
            </a:r>
            <a:r>
              <a:rPr dirty="0" spc="-10"/>
              <a:t>BUILDING</a:t>
            </a:r>
          </a:p>
        </p:txBody>
      </p:sp>
      <p:sp>
        <p:nvSpPr>
          <p:cNvPr id="9" name="object 9" descr=""/>
          <p:cNvSpPr txBox="1"/>
          <p:nvPr/>
        </p:nvSpPr>
        <p:spPr>
          <a:xfrm>
            <a:off x="5081270" y="1319910"/>
            <a:ext cx="3627120" cy="44157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14300">
              <a:lnSpc>
                <a:spcPct val="100000"/>
              </a:lnSpc>
              <a:spcBef>
                <a:spcPts val="100"/>
              </a:spcBef>
            </a:pPr>
            <a:r>
              <a:rPr dirty="0" sz="1200" b="1">
                <a:solidFill>
                  <a:srgbClr val="17375E"/>
                </a:solidFill>
                <a:latin typeface="Arial"/>
                <a:cs typeface="Arial"/>
              </a:rPr>
              <a:t>Date:</a:t>
            </a:r>
            <a:r>
              <a:rPr dirty="0" sz="1200" spc="-25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Held</a:t>
            </a:r>
            <a:r>
              <a:rPr dirty="0" sz="12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on</a:t>
            </a:r>
            <a:r>
              <a:rPr dirty="0" sz="12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10</a:t>
            </a:r>
            <a:r>
              <a:rPr dirty="0" baseline="24305" sz="1200">
                <a:solidFill>
                  <a:srgbClr val="17375E"/>
                </a:solidFill>
                <a:latin typeface="Arial"/>
                <a:cs typeface="Arial"/>
              </a:rPr>
              <a:t>th</a:t>
            </a:r>
            <a:r>
              <a:rPr dirty="0" baseline="24305" sz="1200" spc="1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July</a:t>
            </a:r>
            <a:r>
              <a:rPr dirty="0" sz="1200" spc="30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20">
                <a:solidFill>
                  <a:srgbClr val="17375E"/>
                </a:solidFill>
                <a:latin typeface="Arial"/>
                <a:cs typeface="Arial"/>
              </a:rPr>
              <a:t>2025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200">
              <a:latin typeface="Arial"/>
              <a:cs typeface="Arial"/>
            </a:endParaRPr>
          </a:p>
          <a:p>
            <a:pPr marL="114300">
              <a:lnSpc>
                <a:spcPct val="100000"/>
              </a:lnSpc>
            </a:pPr>
            <a:r>
              <a:rPr dirty="0" sz="1200" spc="-10" b="1">
                <a:solidFill>
                  <a:srgbClr val="17375E"/>
                </a:solidFill>
                <a:latin typeface="Arial"/>
                <a:cs typeface="Arial"/>
              </a:rPr>
              <a:t>Participants: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200">
              <a:latin typeface="Arial"/>
              <a:cs typeface="Arial"/>
            </a:endParaRPr>
          </a:p>
          <a:p>
            <a:pPr marL="114300">
              <a:lnSpc>
                <a:spcPct val="100000"/>
              </a:lnSpc>
            </a:pPr>
            <a:r>
              <a:rPr dirty="0" sz="1200" spc="-10" b="1">
                <a:solidFill>
                  <a:srgbClr val="17375E"/>
                </a:solidFill>
                <a:latin typeface="Arial"/>
                <a:cs typeface="Arial"/>
              </a:rPr>
              <a:t>Objective: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200">
              <a:latin typeface="Arial"/>
              <a:cs typeface="Arial"/>
            </a:endParaRPr>
          </a:p>
          <a:p>
            <a:pPr marL="286385" marR="365125" indent="-172720">
              <a:lnSpc>
                <a:spcPct val="100000"/>
              </a:lnSpc>
              <a:buChar char="•"/>
              <a:tabLst>
                <a:tab pos="286385" algn="l"/>
              </a:tabLst>
            </a:pP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Validate</a:t>
            </a:r>
            <a:r>
              <a:rPr dirty="0" sz="12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and</a:t>
            </a:r>
            <a:r>
              <a:rPr dirty="0" sz="12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refine</a:t>
            </a:r>
            <a:r>
              <a:rPr dirty="0" sz="12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the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draft</a:t>
            </a:r>
            <a:r>
              <a:rPr dirty="0" sz="12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SWSA-</a:t>
            </a:r>
            <a:r>
              <a:rPr dirty="0" sz="1200" spc="-25">
                <a:solidFill>
                  <a:srgbClr val="17375E"/>
                </a:solidFill>
                <a:latin typeface="Arial"/>
                <a:cs typeface="Arial"/>
              </a:rPr>
              <a:t>GW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delineation</a:t>
            </a:r>
            <a:r>
              <a:rPr dirty="0" sz="1200" spc="-7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methodology,</a:t>
            </a:r>
            <a:r>
              <a:rPr dirty="0" sz="1200" spc="-5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integrating</a:t>
            </a:r>
            <a:r>
              <a:rPr dirty="0" sz="1200" spc="-6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aquifer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specific</a:t>
            </a:r>
            <a:r>
              <a:rPr dirty="0" sz="1200" spc="-5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parameters</a:t>
            </a:r>
            <a:r>
              <a:rPr dirty="0" sz="12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such</a:t>
            </a:r>
            <a:r>
              <a:rPr dirty="0" sz="12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as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yield,</a:t>
            </a:r>
            <a:r>
              <a:rPr dirty="0" sz="12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recharge,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water</a:t>
            </a:r>
            <a:r>
              <a:rPr dirty="0" sz="12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quality,</a:t>
            </a:r>
            <a:r>
              <a:rPr dirty="0" sz="12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etc.</a:t>
            </a:r>
            <a:r>
              <a:rPr dirty="0" sz="12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into</a:t>
            </a:r>
            <a:r>
              <a:rPr dirty="0" sz="12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</a:t>
            </a:r>
            <a:r>
              <a:rPr dirty="0" sz="12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single</a:t>
            </a:r>
            <a:r>
              <a:rPr dirty="0" sz="12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workflow.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5"/>
              </a:spcBef>
              <a:buClr>
                <a:srgbClr val="17375E"/>
              </a:buClr>
              <a:buFont typeface="Arial"/>
              <a:buChar char="•"/>
            </a:pPr>
            <a:endParaRPr sz="1200">
              <a:latin typeface="Arial"/>
              <a:cs typeface="Arial"/>
            </a:endParaRPr>
          </a:p>
          <a:p>
            <a:pPr marL="114300">
              <a:lnSpc>
                <a:spcPct val="100000"/>
              </a:lnSpc>
            </a:pPr>
            <a:r>
              <a:rPr dirty="0" sz="1200" b="1">
                <a:solidFill>
                  <a:srgbClr val="17375E"/>
                </a:solidFill>
                <a:latin typeface="Arial"/>
                <a:cs typeface="Arial"/>
              </a:rPr>
              <a:t>Key</a:t>
            </a:r>
            <a:r>
              <a:rPr dirty="0" sz="1200" spc="-65" b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17375E"/>
                </a:solidFill>
                <a:latin typeface="Arial"/>
                <a:cs typeface="Arial"/>
              </a:rPr>
              <a:t>Activities: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200">
              <a:latin typeface="Arial"/>
              <a:cs typeface="Arial"/>
            </a:endParaRPr>
          </a:p>
          <a:p>
            <a:pPr marL="286385" marR="278765" indent="-172720">
              <a:lnSpc>
                <a:spcPct val="100000"/>
              </a:lnSpc>
              <a:buChar char="•"/>
              <a:tabLst>
                <a:tab pos="286385" algn="l"/>
              </a:tabLst>
            </a:pP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Quantify,</a:t>
            </a:r>
            <a:r>
              <a:rPr dirty="0" sz="12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normalise</a:t>
            </a:r>
            <a:r>
              <a:rPr dirty="0" sz="1200" spc="-5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and</a:t>
            </a:r>
            <a:r>
              <a:rPr dirty="0" sz="12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group</a:t>
            </a:r>
            <a:r>
              <a:rPr dirty="0" sz="12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datasets</a:t>
            </a:r>
            <a:r>
              <a:rPr dirty="0" sz="12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into</a:t>
            </a:r>
            <a:r>
              <a:rPr dirty="0" sz="12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50">
                <a:solidFill>
                  <a:srgbClr val="17375E"/>
                </a:solidFill>
                <a:latin typeface="Arial"/>
                <a:cs typeface="Arial"/>
              </a:rPr>
              <a:t>a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relevant</a:t>
            </a:r>
            <a:r>
              <a:rPr dirty="0" sz="12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and</a:t>
            </a:r>
            <a:r>
              <a:rPr dirty="0" sz="12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repeatable</a:t>
            </a:r>
            <a:r>
              <a:rPr dirty="0" sz="1200" spc="-6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scoring</a:t>
            </a:r>
            <a:r>
              <a:rPr dirty="0" sz="12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system.</a:t>
            </a:r>
            <a:endParaRPr sz="1200">
              <a:latin typeface="Arial"/>
              <a:cs typeface="Arial"/>
            </a:endParaRPr>
          </a:p>
          <a:p>
            <a:pPr marL="287655" indent="-173355">
              <a:lnSpc>
                <a:spcPct val="100000"/>
              </a:lnSpc>
              <a:buChar char="•"/>
              <a:tabLst>
                <a:tab pos="287655" algn="l"/>
              </a:tabLst>
            </a:pP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Finalise</a:t>
            </a:r>
            <a:r>
              <a:rPr dirty="0" sz="12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“working</a:t>
            </a:r>
            <a:r>
              <a:rPr dirty="0" sz="12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criteria”</a:t>
            </a:r>
            <a:r>
              <a:rPr dirty="0" sz="12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for</a:t>
            </a:r>
            <a:r>
              <a:rPr dirty="0" sz="12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mapping</a:t>
            </a:r>
            <a:r>
              <a:rPr dirty="0" sz="1200" spc="-5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significant</a:t>
            </a:r>
            <a:endParaRPr sz="1200">
              <a:latin typeface="Arial"/>
              <a:cs typeface="Arial"/>
            </a:endParaRPr>
          </a:p>
          <a:p>
            <a:pPr marL="286385">
              <a:lnSpc>
                <a:spcPct val="100000"/>
              </a:lnSpc>
            </a:pP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groundwater</a:t>
            </a:r>
            <a:r>
              <a:rPr dirty="0" sz="1200" spc="-7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systems.</a:t>
            </a:r>
            <a:endParaRPr sz="1200">
              <a:latin typeface="Arial"/>
              <a:cs typeface="Arial"/>
            </a:endParaRPr>
          </a:p>
          <a:p>
            <a:pPr marL="287655" indent="-173355">
              <a:lnSpc>
                <a:spcPct val="100000"/>
              </a:lnSpc>
              <a:buChar char="•"/>
              <a:tabLst>
                <a:tab pos="287655" algn="l"/>
              </a:tabLst>
            </a:pP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Address</a:t>
            </a:r>
            <a:r>
              <a:rPr dirty="0" sz="12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spatial</a:t>
            </a:r>
            <a:r>
              <a:rPr dirty="0" sz="12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scale,</a:t>
            </a:r>
            <a:r>
              <a:rPr dirty="0" sz="12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uncertainty</a:t>
            </a:r>
            <a:r>
              <a:rPr dirty="0" sz="12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and</a:t>
            </a:r>
            <a:r>
              <a:rPr dirty="0" sz="12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alignment.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0"/>
              </a:spcBef>
              <a:buClr>
                <a:srgbClr val="17375E"/>
              </a:buClr>
              <a:buFont typeface="Arial"/>
              <a:buChar char="•"/>
            </a:pPr>
            <a:endParaRPr sz="1200">
              <a:latin typeface="Arial"/>
              <a:cs typeface="Arial"/>
            </a:endParaRPr>
          </a:p>
          <a:p>
            <a:pPr marL="114300">
              <a:lnSpc>
                <a:spcPct val="100000"/>
              </a:lnSpc>
            </a:pPr>
            <a:r>
              <a:rPr dirty="0" sz="1200" spc="-10" b="1">
                <a:solidFill>
                  <a:srgbClr val="17375E"/>
                </a:solidFill>
                <a:latin typeface="Arial"/>
                <a:cs typeface="Arial"/>
              </a:rPr>
              <a:t>Outcome:</a:t>
            </a:r>
            <a:endParaRPr sz="1200">
              <a:latin typeface="Arial"/>
              <a:cs typeface="Arial"/>
            </a:endParaRPr>
          </a:p>
          <a:p>
            <a:pPr marL="286385" marR="185420" indent="-172720">
              <a:lnSpc>
                <a:spcPct val="100000"/>
              </a:lnSpc>
              <a:buChar char="•"/>
              <a:tabLst>
                <a:tab pos="286385" algn="l"/>
              </a:tabLst>
            </a:pP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Shared,</a:t>
            </a:r>
            <a:r>
              <a:rPr dirty="0" sz="1200" spc="-6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streamlined</a:t>
            </a:r>
            <a:r>
              <a:rPr dirty="0" sz="1200" spc="-6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methodology</a:t>
            </a:r>
            <a:r>
              <a:rPr dirty="0" sz="12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and</a:t>
            </a:r>
            <a:r>
              <a:rPr dirty="0" sz="1200" spc="-5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criteria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ready</a:t>
            </a:r>
            <a:r>
              <a:rPr dirty="0" sz="12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for</a:t>
            </a:r>
            <a:r>
              <a:rPr dirty="0" sz="12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pilot</a:t>
            </a:r>
            <a:r>
              <a:rPr dirty="0" sz="12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testing,</a:t>
            </a:r>
            <a:r>
              <a:rPr dirty="0" sz="12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supporting</a:t>
            </a:r>
            <a:r>
              <a:rPr dirty="0" sz="1200" spc="-5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the</a:t>
            </a:r>
            <a:r>
              <a:rPr dirty="0" sz="12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Capacity-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Building</a:t>
            </a:r>
            <a:r>
              <a:rPr dirty="0" sz="12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objectives</a:t>
            </a:r>
            <a:r>
              <a:rPr dirty="0" sz="12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in</a:t>
            </a:r>
            <a:r>
              <a:rPr dirty="0" sz="12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the</a:t>
            </a:r>
            <a:r>
              <a:rPr dirty="0" sz="12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Inception</a:t>
            </a:r>
            <a:r>
              <a:rPr dirty="0" sz="12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Report </a:t>
            </a:r>
            <a:r>
              <a:rPr dirty="0" sz="1200">
                <a:solidFill>
                  <a:srgbClr val="17375E"/>
                </a:solidFill>
                <a:latin typeface="Arial"/>
                <a:cs typeface="Arial"/>
              </a:rPr>
              <a:t>(Deliverable</a:t>
            </a:r>
            <a:r>
              <a:rPr dirty="0" sz="1200" spc="-8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17375E"/>
                </a:solidFill>
                <a:latin typeface="Arial"/>
                <a:cs typeface="Arial"/>
              </a:rPr>
              <a:t>1.1).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9144000" cy="847725"/>
            <a:chOff x="0" y="0"/>
            <a:chExt cx="9144000" cy="84772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847674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380" y="109728"/>
              <a:ext cx="8413242" cy="454913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487781" y="158623"/>
            <a:ext cx="816864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REFINEMENT</a:t>
            </a:r>
            <a:r>
              <a:rPr dirty="0" sz="16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STRATEGIC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 GROUNDWATER</a:t>
            </a:r>
            <a:r>
              <a:rPr dirty="0" sz="1600" spc="-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SOURCE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AREAS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SOUTH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AFRICA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97484" rIns="0" bIns="0" rtlCol="0" vert="horz">
            <a:spAutoFit/>
          </a:bodyPr>
          <a:lstStyle/>
          <a:p>
            <a:pPr marL="2069464">
              <a:lnSpc>
                <a:spcPct val="100000"/>
              </a:lnSpc>
              <a:spcBef>
                <a:spcPts val="100"/>
              </a:spcBef>
            </a:pPr>
            <a:r>
              <a:rPr dirty="0"/>
              <a:t>PROGRAMME</a:t>
            </a:r>
            <a:r>
              <a:rPr dirty="0" spc="-15"/>
              <a:t> </a:t>
            </a:r>
            <a:r>
              <a:rPr dirty="0"/>
              <a:t>OF</a:t>
            </a:r>
            <a:r>
              <a:rPr dirty="0" spc="-40"/>
              <a:t> </a:t>
            </a:r>
            <a:r>
              <a:rPr dirty="0"/>
              <a:t>UPCOMING</a:t>
            </a:r>
            <a:r>
              <a:rPr dirty="0" spc="-35"/>
              <a:t> </a:t>
            </a:r>
            <a:r>
              <a:rPr dirty="0" spc="-10"/>
              <a:t>EVENTS</a:t>
            </a:r>
          </a:p>
        </p:txBody>
      </p:sp>
      <p:graphicFrame>
        <p:nvGraphicFramePr>
          <p:cNvPr id="7" name="object 7" descr=""/>
          <p:cNvGraphicFramePr>
            <a:graphicFrameLocks noGrp="1"/>
          </p:cNvGraphicFramePr>
          <p:nvPr/>
        </p:nvGraphicFramePr>
        <p:xfrm>
          <a:off x="242481" y="2518664"/>
          <a:ext cx="8735695" cy="33508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4655"/>
                <a:gridCol w="1995170"/>
                <a:gridCol w="174625"/>
                <a:gridCol w="174625"/>
                <a:gridCol w="174625"/>
                <a:gridCol w="123825"/>
                <a:gridCol w="174625"/>
                <a:gridCol w="174625"/>
                <a:gridCol w="174625"/>
                <a:gridCol w="174625"/>
                <a:gridCol w="174625"/>
                <a:gridCol w="174625"/>
                <a:gridCol w="174625"/>
                <a:gridCol w="174625"/>
                <a:gridCol w="174625"/>
                <a:gridCol w="174625"/>
                <a:gridCol w="174625"/>
                <a:gridCol w="174625"/>
                <a:gridCol w="174625"/>
                <a:gridCol w="174625"/>
                <a:gridCol w="174625"/>
                <a:gridCol w="174625"/>
                <a:gridCol w="174625"/>
                <a:gridCol w="174625"/>
                <a:gridCol w="174625"/>
                <a:gridCol w="174625"/>
                <a:gridCol w="174625"/>
                <a:gridCol w="174625"/>
                <a:gridCol w="174625"/>
                <a:gridCol w="174625"/>
                <a:gridCol w="174625"/>
                <a:gridCol w="174625"/>
                <a:gridCol w="174625"/>
                <a:gridCol w="174625"/>
                <a:gridCol w="174625"/>
                <a:gridCol w="174625"/>
                <a:gridCol w="174625"/>
                <a:gridCol w="174625"/>
              </a:tblGrid>
              <a:tr h="24511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 marL="127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 spc="-2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P3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62230">
                    <a:lnL w="1905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722630" marR="71755" indent="-6464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8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Refinement</a:t>
                      </a:r>
                      <a:r>
                        <a:rPr dirty="0" sz="800" spc="-1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dirty="0" sz="8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SWSA</a:t>
                      </a:r>
                      <a:r>
                        <a:rPr dirty="0" sz="800" spc="-5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for</a:t>
                      </a:r>
                      <a:r>
                        <a:rPr dirty="0" sz="800" spc="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Groundwater (SWSA-</a:t>
                      </a:r>
                      <a:r>
                        <a:rPr dirty="0" sz="800" spc="-2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gw)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31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 gridSpan="9"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000" spc="-2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2024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3873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1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000" spc="-2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2025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3873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12"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000" spc="-2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2026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3873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3"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000" spc="-2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2027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38735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4511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62230">
                    <a:lnL w="1905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1270">
                    <a:lnL w="31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marL="28575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dirty="0" sz="6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Apr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73025">
                    <a:lnL w="1905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marL="16510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dirty="0" sz="6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May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7302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marL="25400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dirty="0" sz="6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Jun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7302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marL="11430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dirty="0" sz="6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Jul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7302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marL="19685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dirty="0" sz="6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Aug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7302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dirty="0" sz="6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Sep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7302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marL="28575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dirty="0" sz="6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Oct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7302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marL="19685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dirty="0" sz="6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Nov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7302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marL="19685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dirty="0" sz="6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Dec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73025">
                    <a:lnL w="31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marL="25400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dirty="0" sz="6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Jan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73025">
                    <a:lnL w="1905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dirty="0" sz="6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Feb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7302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dirty="0" sz="6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Mar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7302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marL="28575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dirty="0" sz="6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Apr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7302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marL="16510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dirty="0" sz="6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May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7302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marL="25400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dirty="0" sz="6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Jun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7302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dirty="0" sz="6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Jul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7302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marL="19685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dirty="0" sz="6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Aug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7302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marL="19685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dirty="0" sz="6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Sep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7302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marL="28575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dirty="0" sz="6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Oct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7302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marL="19685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dirty="0" sz="6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Nov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7302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marL="19685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dirty="0" sz="6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Dec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73025">
                    <a:lnL w="31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marL="26034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dirty="0" sz="6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Jan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73025">
                    <a:lnL w="1905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dirty="0" sz="6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Feb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7302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marL="22860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dirty="0" sz="6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Mar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7302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marL="29209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dirty="0" sz="6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Apr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7302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marL="17145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dirty="0" sz="6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May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7302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marL="26034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dirty="0" sz="6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Jun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7302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marL="38100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dirty="0" sz="6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Jul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7302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dirty="0" sz="6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Aug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7302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marL="20320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dirty="0" sz="6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Sep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7302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marL="29209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dirty="0" sz="6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Oct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7302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marL="20320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dirty="0" sz="6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Nov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7302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marL="19685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dirty="0" sz="6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Dec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73025">
                    <a:lnL w="31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marL="26034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dirty="0" sz="6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Jan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73025">
                    <a:lnL w="1905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dirty="0" sz="6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Feb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7302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marL="23495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dirty="0" sz="6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Mar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B="0" marT="73025">
                    <a:lnL w="31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</a:tr>
              <a:tr h="2451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900" spc="-1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T3.1.1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48260">
                    <a:lnL w="1905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90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Status</a:t>
                      </a:r>
                      <a:r>
                        <a:rPr dirty="0" sz="900" spc="-25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Quo</a:t>
                      </a:r>
                      <a:r>
                        <a:rPr dirty="0" sz="900" spc="-2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SWSA</a:t>
                      </a:r>
                      <a:r>
                        <a:rPr dirty="0" sz="900" spc="-25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Assessment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48260">
                    <a:lnL w="31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F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F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F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F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F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F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51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900" spc="-2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D3.1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48260">
                    <a:lnL w="1905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90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Status</a:t>
                      </a:r>
                      <a:r>
                        <a:rPr dirty="0" sz="900" spc="-25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Quo</a:t>
                      </a:r>
                      <a:r>
                        <a:rPr dirty="0" sz="900" spc="-2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SWSA</a:t>
                      </a:r>
                      <a:r>
                        <a:rPr dirty="0" sz="900" spc="-25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Report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48260">
                    <a:lnL w="31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F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F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F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F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FD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900" spc="-5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X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4826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F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51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900" spc="-1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T3.2.1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48260">
                    <a:lnL w="1905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9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Refined</a:t>
                      </a:r>
                      <a:r>
                        <a:rPr dirty="0" sz="900" spc="2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Methodology</a:t>
                      </a:r>
                      <a:r>
                        <a:rPr dirty="0" sz="900" spc="-5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Assessment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48260">
                    <a:lnL w="31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F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F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F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51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84"/>
                        </a:spcBef>
                      </a:pPr>
                      <a:r>
                        <a:rPr dirty="0" sz="900" spc="-2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D3.2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48894">
                    <a:lnL w="1905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84"/>
                        </a:spcBef>
                      </a:pPr>
                      <a:r>
                        <a:rPr dirty="0" sz="90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Refined</a:t>
                      </a:r>
                      <a:r>
                        <a:rPr dirty="0" sz="900" spc="2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Methodology</a:t>
                      </a:r>
                      <a:r>
                        <a:rPr dirty="0" sz="900" spc="-5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Report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48894">
                    <a:lnL w="31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F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F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D1FFD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384"/>
                        </a:spcBef>
                      </a:pPr>
                      <a:r>
                        <a:rPr dirty="0" sz="900" spc="-50" b="1">
                          <a:solidFill>
                            <a:srgbClr val="548ED4"/>
                          </a:solidFill>
                          <a:latin typeface="Arial"/>
                          <a:cs typeface="Arial"/>
                        </a:rPr>
                        <a:t>X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48894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C5C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51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dirty="0" sz="900" spc="-1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T.3.3.1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48895">
                    <a:lnL w="1905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dirty="0" sz="90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Delineation</a:t>
                      </a:r>
                      <a:r>
                        <a:rPr dirty="0" sz="900" spc="-4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dirty="0" sz="900" spc="-5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Refined</a:t>
                      </a:r>
                      <a:r>
                        <a:rPr dirty="0" sz="900" spc="-25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SWSA-</a:t>
                      </a:r>
                      <a:r>
                        <a:rPr dirty="0" sz="900" spc="-35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gw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48895">
                    <a:lnL w="31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C5C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C5C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C5C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C5C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51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84"/>
                        </a:spcBef>
                      </a:pPr>
                      <a:r>
                        <a:rPr dirty="0" sz="900" spc="-1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T.3.3.2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48894">
                    <a:lnL w="1905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4445">
                        <a:lnSpc>
                          <a:spcPct val="100000"/>
                        </a:lnSpc>
                        <a:spcBef>
                          <a:spcPts val="384"/>
                        </a:spcBef>
                      </a:pPr>
                      <a:r>
                        <a:rPr dirty="0" sz="90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Groundwater</a:t>
                      </a:r>
                      <a:r>
                        <a:rPr dirty="0" sz="900" spc="-45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Quality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48894">
                    <a:lnL w="31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C5C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C5C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C5C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C5C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51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dirty="0" sz="900" spc="-1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T.3.3.3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48895">
                    <a:lnL w="1905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dirty="0" sz="900" spc="-1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Transboundary</a:t>
                      </a:r>
                      <a:r>
                        <a:rPr dirty="0" sz="900" spc="55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Aquifers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48895">
                    <a:lnL w="31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C5C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C5C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C5C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C5C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dirty="0" sz="900" spc="-1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T.3.3.4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63500">
                    <a:lnL w="1905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ts val="1040"/>
                        </a:lnSpc>
                      </a:pPr>
                      <a:r>
                        <a:rPr dirty="0" sz="90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Updated</a:t>
                      </a:r>
                      <a:r>
                        <a:rPr dirty="0" sz="900" spc="-3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Status</a:t>
                      </a:r>
                      <a:r>
                        <a:rPr dirty="0" sz="900" spc="-25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Quo</a:t>
                      </a:r>
                      <a:r>
                        <a:rPr dirty="0" sz="900" spc="-2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SWSA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ts val="1019"/>
                        </a:lnSpc>
                      </a:pPr>
                      <a:r>
                        <a:rPr dirty="0" sz="900" spc="-1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Assessment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C5C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C5C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C5C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8130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dirty="0" sz="900" spc="-2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D3.3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67310">
                    <a:lnL w="1905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12800" marR="121920" indent="-685800">
                        <a:lnSpc>
                          <a:spcPts val="1080"/>
                        </a:lnSpc>
                      </a:pPr>
                      <a:r>
                        <a:rPr dirty="0" sz="90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Delineation</a:t>
                      </a:r>
                      <a:r>
                        <a:rPr dirty="0" sz="900" spc="-3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dirty="0" sz="900" spc="-5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refined</a:t>
                      </a:r>
                      <a:r>
                        <a:rPr dirty="0" sz="900" spc="-25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SWSA-</a:t>
                      </a:r>
                      <a:r>
                        <a:rPr dirty="0" sz="900" spc="-25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gw </a:t>
                      </a:r>
                      <a:r>
                        <a:rPr dirty="0" sz="900" spc="-1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Report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C5C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C5C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C5C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C5C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C5C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C5C5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dirty="0" sz="900" spc="-5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X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6731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C5C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736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dirty="0" sz="900" spc="-1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T3.4.1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63500">
                    <a:lnL w="1905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40"/>
                        </a:lnSpc>
                      </a:pPr>
                      <a:r>
                        <a:rPr dirty="0" sz="900" spc="-1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SWSA-</a:t>
                      </a:r>
                      <a:r>
                        <a:rPr dirty="0" sz="90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gw</a:t>
                      </a:r>
                      <a:r>
                        <a:rPr dirty="0" sz="900" spc="-1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Protection</a:t>
                      </a:r>
                      <a:r>
                        <a:rPr dirty="0" sz="900" spc="-25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and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ts val="1019"/>
                        </a:lnSpc>
                      </a:pPr>
                      <a:r>
                        <a:rPr dirty="0" sz="900" spc="-1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Management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C5C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C5C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C5C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C5C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C5C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1559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dirty="0" sz="900" spc="-2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D3.4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84455">
                    <a:lnL w="1905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dirty="0" sz="900" spc="-1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SWSA-</a:t>
                      </a:r>
                      <a:r>
                        <a:rPr dirty="0" sz="90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gw</a:t>
                      </a:r>
                      <a:r>
                        <a:rPr dirty="0" sz="900" spc="-1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Protection</a:t>
                      </a:r>
                      <a:r>
                        <a:rPr dirty="0" sz="900" spc="-25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and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Management</a:t>
                      </a:r>
                      <a:r>
                        <a:rPr dirty="0" sz="900" spc="-4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 b="1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Report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15875">
                    <a:lnL w="31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C5C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C5C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C5C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C5C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C5C5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dirty="0" sz="900" spc="-50">
                          <a:solidFill>
                            <a:srgbClr val="17375E"/>
                          </a:solidFill>
                          <a:latin typeface="Arial"/>
                          <a:cs typeface="Arial"/>
                        </a:rPr>
                        <a:t>X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8445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C5C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pSp>
        <p:nvGrpSpPr>
          <p:cNvPr id="8" name="object 8" descr=""/>
          <p:cNvGrpSpPr/>
          <p:nvPr/>
        </p:nvGrpSpPr>
        <p:grpSpPr>
          <a:xfrm>
            <a:off x="242481" y="1558036"/>
            <a:ext cx="2479675" cy="719455"/>
            <a:chOff x="242481" y="1558036"/>
            <a:chExt cx="2479675" cy="719455"/>
          </a:xfrm>
        </p:grpSpPr>
        <p:sp>
          <p:nvSpPr>
            <p:cNvPr id="9" name="object 9" descr=""/>
            <p:cNvSpPr/>
            <p:nvPr/>
          </p:nvSpPr>
          <p:spPr>
            <a:xfrm>
              <a:off x="252006" y="1567561"/>
              <a:ext cx="2460625" cy="700405"/>
            </a:xfrm>
            <a:custGeom>
              <a:avLst/>
              <a:gdLst/>
              <a:ahLst/>
              <a:cxnLst/>
              <a:rect l="l" t="t" r="r" b="b"/>
              <a:pathLst>
                <a:path w="2460625" h="700405">
                  <a:moveTo>
                    <a:pt x="2398991" y="0"/>
                  </a:moveTo>
                  <a:lnTo>
                    <a:pt x="61506" y="0"/>
                  </a:lnTo>
                  <a:lnTo>
                    <a:pt x="37563" y="5504"/>
                  </a:lnTo>
                  <a:lnTo>
                    <a:pt x="18013" y="20510"/>
                  </a:lnTo>
                  <a:lnTo>
                    <a:pt x="4832" y="42755"/>
                  </a:lnTo>
                  <a:lnTo>
                    <a:pt x="0" y="69976"/>
                  </a:lnTo>
                  <a:lnTo>
                    <a:pt x="0" y="629919"/>
                  </a:lnTo>
                  <a:lnTo>
                    <a:pt x="4832" y="657195"/>
                  </a:lnTo>
                  <a:lnTo>
                    <a:pt x="18013" y="679434"/>
                  </a:lnTo>
                  <a:lnTo>
                    <a:pt x="37563" y="694410"/>
                  </a:lnTo>
                  <a:lnTo>
                    <a:pt x="61506" y="699897"/>
                  </a:lnTo>
                  <a:lnTo>
                    <a:pt x="2398991" y="699897"/>
                  </a:lnTo>
                  <a:lnTo>
                    <a:pt x="2422901" y="694410"/>
                  </a:lnTo>
                  <a:lnTo>
                    <a:pt x="2442441" y="679434"/>
                  </a:lnTo>
                  <a:lnTo>
                    <a:pt x="2455623" y="657195"/>
                  </a:lnTo>
                  <a:lnTo>
                    <a:pt x="2460459" y="629919"/>
                  </a:lnTo>
                  <a:lnTo>
                    <a:pt x="2460459" y="69976"/>
                  </a:lnTo>
                  <a:lnTo>
                    <a:pt x="2455623" y="42755"/>
                  </a:lnTo>
                  <a:lnTo>
                    <a:pt x="2442441" y="20510"/>
                  </a:lnTo>
                  <a:lnTo>
                    <a:pt x="2422901" y="5504"/>
                  </a:lnTo>
                  <a:lnTo>
                    <a:pt x="23989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252006" y="1567561"/>
              <a:ext cx="2460625" cy="700405"/>
            </a:xfrm>
            <a:custGeom>
              <a:avLst/>
              <a:gdLst/>
              <a:ahLst/>
              <a:cxnLst/>
              <a:rect l="l" t="t" r="r" b="b"/>
              <a:pathLst>
                <a:path w="2460625" h="700405">
                  <a:moveTo>
                    <a:pt x="0" y="69976"/>
                  </a:moveTo>
                  <a:lnTo>
                    <a:pt x="4832" y="42755"/>
                  </a:lnTo>
                  <a:lnTo>
                    <a:pt x="18013" y="20510"/>
                  </a:lnTo>
                  <a:lnTo>
                    <a:pt x="37563" y="5504"/>
                  </a:lnTo>
                  <a:lnTo>
                    <a:pt x="61506" y="0"/>
                  </a:lnTo>
                  <a:lnTo>
                    <a:pt x="2398991" y="0"/>
                  </a:lnTo>
                  <a:lnTo>
                    <a:pt x="2422901" y="5504"/>
                  </a:lnTo>
                  <a:lnTo>
                    <a:pt x="2442441" y="20510"/>
                  </a:lnTo>
                  <a:lnTo>
                    <a:pt x="2455623" y="42755"/>
                  </a:lnTo>
                  <a:lnTo>
                    <a:pt x="2460459" y="69976"/>
                  </a:lnTo>
                  <a:lnTo>
                    <a:pt x="2460459" y="629919"/>
                  </a:lnTo>
                  <a:lnTo>
                    <a:pt x="2455623" y="657195"/>
                  </a:lnTo>
                  <a:lnTo>
                    <a:pt x="2442441" y="679434"/>
                  </a:lnTo>
                  <a:lnTo>
                    <a:pt x="2422901" y="694410"/>
                  </a:lnTo>
                  <a:lnTo>
                    <a:pt x="2398991" y="699897"/>
                  </a:lnTo>
                  <a:lnTo>
                    <a:pt x="61506" y="699897"/>
                  </a:lnTo>
                  <a:lnTo>
                    <a:pt x="37563" y="694410"/>
                  </a:lnTo>
                  <a:lnTo>
                    <a:pt x="18013" y="679434"/>
                  </a:lnTo>
                  <a:lnTo>
                    <a:pt x="4832" y="657195"/>
                  </a:lnTo>
                  <a:lnTo>
                    <a:pt x="0" y="629919"/>
                  </a:lnTo>
                  <a:lnTo>
                    <a:pt x="0" y="69976"/>
                  </a:lnTo>
                  <a:close/>
                </a:path>
              </a:pathLst>
            </a:custGeom>
            <a:ln w="19050">
              <a:solidFill>
                <a:srgbClr val="003E6B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 descr=""/>
          <p:cNvSpPr txBox="1"/>
          <p:nvPr/>
        </p:nvSpPr>
        <p:spPr>
          <a:xfrm>
            <a:off x="945591" y="1595729"/>
            <a:ext cx="1075055" cy="558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188595">
              <a:lnSpc>
                <a:spcPct val="125000"/>
              </a:lnSpc>
              <a:spcBef>
                <a:spcPts val="100"/>
              </a:spcBef>
            </a:pPr>
            <a:r>
              <a:rPr dirty="0" sz="1400" b="1">
                <a:solidFill>
                  <a:srgbClr val="17375E"/>
                </a:solidFill>
                <a:latin typeface="Arial"/>
                <a:cs typeface="Arial"/>
              </a:rPr>
              <a:t>Phase</a:t>
            </a:r>
            <a:r>
              <a:rPr dirty="0" sz="1400" spc="-50" b="1">
                <a:solidFill>
                  <a:srgbClr val="17375E"/>
                </a:solidFill>
                <a:latin typeface="Arial"/>
                <a:cs typeface="Arial"/>
              </a:rPr>
              <a:t> 3 </a:t>
            </a:r>
            <a:r>
              <a:rPr dirty="0" sz="1400" spc="-10" b="1">
                <a:solidFill>
                  <a:srgbClr val="17375E"/>
                </a:solidFill>
                <a:latin typeface="Arial"/>
                <a:cs typeface="Arial"/>
              </a:rPr>
              <a:t>Deliverables</a:t>
            </a:r>
            <a:endParaRPr sz="1400">
              <a:latin typeface="Arial"/>
              <a:cs typeface="Arial"/>
            </a:endParaRPr>
          </a:p>
        </p:txBody>
      </p:sp>
      <p:sp>
        <p:nvSpPr>
          <p:cNvPr id="12" name="object 12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54559" rIns="0" bIns="0" rtlCol="0" vert="horz">
            <a:spAutoFit/>
          </a:bodyPr>
          <a:lstStyle/>
          <a:p>
            <a:pPr marL="45085">
              <a:lnSpc>
                <a:spcPts val="1650"/>
              </a:lnSpc>
            </a:pPr>
            <a:fld id="{81D60167-4931-47E6-BA6A-407CBD079E47}" type="slidenum">
              <a:rPr dirty="0" spc="-25"/>
              <a:t>79</a:t>
            </a:fld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9144000" cy="847725"/>
            <a:chOff x="0" y="0"/>
            <a:chExt cx="9144000" cy="84772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847674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380" y="109728"/>
              <a:ext cx="8413242" cy="454913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487781" y="158623"/>
            <a:ext cx="816864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REFINEMENT</a:t>
            </a:r>
            <a:r>
              <a:rPr dirty="0" sz="16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STRATEGIC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 GROUNDWATER</a:t>
            </a:r>
            <a:r>
              <a:rPr dirty="0" sz="1600" spc="-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SOURCE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AREAS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SOUTH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AFRICA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72770" rIns="0" bIns="0" rtlCol="0" vert="horz">
            <a:spAutoFit/>
          </a:bodyPr>
          <a:lstStyle/>
          <a:p>
            <a:pPr marL="2611120">
              <a:lnSpc>
                <a:spcPct val="100000"/>
              </a:lnSpc>
              <a:spcBef>
                <a:spcPts val="100"/>
              </a:spcBef>
            </a:pPr>
            <a:r>
              <a:rPr dirty="0"/>
              <a:t>EVOLUTION</a:t>
            </a:r>
            <a:r>
              <a:rPr dirty="0" spc="-40"/>
              <a:t> </a:t>
            </a:r>
            <a:r>
              <a:rPr dirty="0"/>
              <a:t>OF</a:t>
            </a:r>
            <a:r>
              <a:rPr dirty="0" spc="-30"/>
              <a:t> SWSA-</a:t>
            </a:r>
            <a:r>
              <a:rPr dirty="0" spc="-25"/>
              <a:t>GW</a:t>
            </a:r>
          </a:p>
        </p:txBody>
      </p:sp>
      <p:grpSp>
        <p:nvGrpSpPr>
          <p:cNvPr id="7" name="object 7" descr=""/>
          <p:cNvGrpSpPr/>
          <p:nvPr/>
        </p:nvGrpSpPr>
        <p:grpSpPr>
          <a:xfrm>
            <a:off x="1468755" y="1427225"/>
            <a:ext cx="6229985" cy="4445000"/>
            <a:chOff x="1468755" y="1427225"/>
            <a:chExt cx="6229985" cy="4445000"/>
          </a:xfrm>
        </p:grpSpPr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54937" y="1450149"/>
              <a:ext cx="6043803" cy="4421505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68755" y="1427225"/>
              <a:ext cx="3279140" cy="2099310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67784" y="3256775"/>
              <a:ext cx="548678" cy="597420"/>
            </a:xfrm>
            <a:prstGeom prst="rect">
              <a:avLst/>
            </a:prstGeom>
          </p:spPr>
        </p:pic>
        <p:sp>
          <p:nvSpPr>
            <p:cNvPr id="11" name="object 11" descr=""/>
            <p:cNvSpPr/>
            <p:nvPr/>
          </p:nvSpPr>
          <p:spPr>
            <a:xfrm>
              <a:off x="4417313" y="3281044"/>
              <a:ext cx="455295" cy="505459"/>
            </a:xfrm>
            <a:custGeom>
              <a:avLst/>
              <a:gdLst/>
              <a:ahLst/>
              <a:cxnLst/>
              <a:rect l="l" t="t" r="r" b="b"/>
              <a:pathLst>
                <a:path w="455295" h="505460">
                  <a:moveTo>
                    <a:pt x="436372" y="0"/>
                  </a:moveTo>
                  <a:lnTo>
                    <a:pt x="235076" y="18668"/>
                  </a:lnTo>
                  <a:lnTo>
                    <a:pt x="290068" y="64262"/>
                  </a:lnTo>
                  <a:lnTo>
                    <a:pt x="0" y="413765"/>
                  </a:lnTo>
                  <a:lnTo>
                    <a:pt x="109982" y="505078"/>
                  </a:lnTo>
                  <a:lnTo>
                    <a:pt x="400050" y="155575"/>
                  </a:lnTo>
                  <a:lnTo>
                    <a:pt x="455040" y="201167"/>
                  </a:lnTo>
                  <a:lnTo>
                    <a:pt x="43637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4417313" y="3281044"/>
              <a:ext cx="455295" cy="505459"/>
            </a:xfrm>
            <a:custGeom>
              <a:avLst/>
              <a:gdLst/>
              <a:ahLst/>
              <a:cxnLst/>
              <a:rect l="l" t="t" r="r" b="b"/>
              <a:pathLst>
                <a:path w="455295" h="505460">
                  <a:moveTo>
                    <a:pt x="0" y="413765"/>
                  </a:moveTo>
                  <a:lnTo>
                    <a:pt x="290068" y="64262"/>
                  </a:lnTo>
                  <a:lnTo>
                    <a:pt x="235076" y="18668"/>
                  </a:lnTo>
                  <a:lnTo>
                    <a:pt x="436372" y="0"/>
                  </a:lnTo>
                  <a:lnTo>
                    <a:pt x="455040" y="201167"/>
                  </a:lnTo>
                  <a:lnTo>
                    <a:pt x="400050" y="155575"/>
                  </a:lnTo>
                  <a:lnTo>
                    <a:pt x="109982" y="505078"/>
                  </a:lnTo>
                  <a:lnTo>
                    <a:pt x="0" y="413765"/>
                  </a:lnTo>
                  <a:close/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35395" y="3192780"/>
              <a:ext cx="409917" cy="662940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5888863" y="3217671"/>
              <a:ext cx="307340" cy="570865"/>
            </a:xfrm>
            <a:custGeom>
              <a:avLst/>
              <a:gdLst/>
              <a:ahLst/>
              <a:cxnLst/>
              <a:rect l="l" t="t" r="r" b="b"/>
              <a:pathLst>
                <a:path w="307339" h="570864">
                  <a:moveTo>
                    <a:pt x="230377" y="0"/>
                  </a:moveTo>
                  <a:lnTo>
                    <a:pt x="76708" y="0"/>
                  </a:lnTo>
                  <a:lnTo>
                    <a:pt x="76708" y="416940"/>
                  </a:lnTo>
                  <a:lnTo>
                    <a:pt x="0" y="416940"/>
                  </a:lnTo>
                  <a:lnTo>
                    <a:pt x="153542" y="570610"/>
                  </a:lnTo>
                  <a:lnTo>
                    <a:pt x="307086" y="416940"/>
                  </a:lnTo>
                  <a:lnTo>
                    <a:pt x="230377" y="416940"/>
                  </a:lnTo>
                  <a:lnTo>
                    <a:pt x="23037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5888863" y="3217671"/>
              <a:ext cx="307340" cy="570865"/>
            </a:xfrm>
            <a:custGeom>
              <a:avLst/>
              <a:gdLst/>
              <a:ahLst/>
              <a:cxnLst/>
              <a:rect l="l" t="t" r="r" b="b"/>
              <a:pathLst>
                <a:path w="307339" h="570864">
                  <a:moveTo>
                    <a:pt x="230377" y="0"/>
                  </a:moveTo>
                  <a:lnTo>
                    <a:pt x="230377" y="416940"/>
                  </a:lnTo>
                  <a:lnTo>
                    <a:pt x="307086" y="416940"/>
                  </a:lnTo>
                  <a:lnTo>
                    <a:pt x="153542" y="570610"/>
                  </a:lnTo>
                  <a:lnTo>
                    <a:pt x="0" y="416940"/>
                  </a:lnTo>
                  <a:lnTo>
                    <a:pt x="76708" y="416940"/>
                  </a:lnTo>
                  <a:lnTo>
                    <a:pt x="76708" y="0"/>
                  </a:lnTo>
                  <a:lnTo>
                    <a:pt x="230377" y="0"/>
                  </a:lnTo>
                  <a:close/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 descr=""/>
          <p:cNvSpPr txBox="1"/>
          <p:nvPr/>
        </p:nvSpPr>
        <p:spPr>
          <a:xfrm>
            <a:off x="8036179" y="2686939"/>
            <a:ext cx="653415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 indent="-1270">
              <a:lnSpc>
                <a:spcPct val="100000"/>
              </a:lnSpc>
              <a:spcBef>
                <a:spcPts val="100"/>
              </a:spcBef>
            </a:pPr>
            <a:r>
              <a:rPr dirty="0" sz="1200" spc="-20">
                <a:solidFill>
                  <a:srgbClr val="375F92"/>
                </a:solidFill>
                <a:latin typeface="Arial"/>
                <a:cs typeface="Arial"/>
              </a:rPr>
              <a:t>From </a:t>
            </a:r>
            <a:r>
              <a:rPr dirty="0" sz="1200" spc="-10">
                <a:solidFill>
                  <a:srgbClr val="375F92"/>
                </a:solidFill>
                <a:latin typeface="Arial"/>
                <a:cs typeface="Arial"/>
              </a:rPr>
              <a:t>“Refined” (2018)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7934070" y="3418713"/>
            <a:ext cx="85661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375F92"/>
                </a:solidFill>
                <a:latin typeface="Arial"/>
                <a:cs typeface="Arial"/>
              </a:rPr>
              <a:t>To</a:t>
            </a:r>
            <a:endParaRPr sz="12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dirty="0" sz="1200" spc="-10">
                <a:solidFill>
                  <a:srgbClr val="375F92"/>
                </a:solidFill>
                <a:latin typeface="Arial"/>
                <a:cs typeface="Arial"/>
              </a:rPr>
              <a:t>“Fine-Scale”</a:t>
            </a:r>
            <a:endParaRPr sz="1200">
              <a:latin typeface="Arial"/>
              <a:cs typeface="Arial"/>
            </a:endParaRPr>
          </a:p>
          <a:p>
            <a:pPr algn="ctr" marL="2540">
              <a:lnSpc>
                <a:spcPct val="100000"/>
              </a:lnSpc>
            </a:pPr>
            <a:r>
              <a:rPr dirty="0" sz="1200" spc="-10">
                <a:solidFill>
                  <a:srgbClr val="375F92"/>
                </a:solidFill>
                <a:latin typeface="Arial"/>
                <a:cs typeface="Arial"/>
              </a:rPr>
              <a:t>(2021)</a:t>
            </a:r>
            <a:endParaRPr sz="1200">
              <a:latin typeface="Arial"/>
              <a:cs typeface="Arial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7862443" y="4150232"/>
            <a:ext cx="998855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 indent="127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FF0000"/>
                </a:solidFill>
                <a:latin typeface="Arial"/>
                <a:cs typeface="Arial"/>
              </a:rPr>
              <a:t>Only</a:t>
            </a:r>
            <a:r>
              <a:rPr dirty="0" sz="1200" spc="-1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FF0000"/>
                </a:solidFill>
                <a:latin typeface="Arial"/>
                <a:cs typeface="Arial"/>
              </a:rPr>
              <a:t>done</a:t>
            </a:r>
            <a:r>
              <a:rPr dirty="0" sz="1200" spc="-25">
                <a:solidFill>
                  <a:srgbClr val="FF0000"/>
                </a:solidFill>
                <a:latin typeface="Arial"/>
                <a:cs typeface="Arial"/>
              </a:rPr>
              <a:t> for </a:t>
            </a:r>
            <a:r>
              <a:rPr dirty="0" sz="1200">
                <a:solidFill>
                  <a:srgbClr val="FF0000"/>
                </a:solidFill>
                <a:latin typeface="Arial"/>
                <a:cs typeface="Arial"/>
              </a:rPr>
              <a:t>22</a:t>
            </a:r>
            <a:r>
              <a:rPr dirty="0" sz="1200" spc="-10">
                <a:solidFill>
                  <a:srgbClr val="FF0000"/>
                </a:solidFill>
                <a:latin typeface="Arial"/>
                <a:cs typeface="Arial"/>
              </a:rPr>
              <a:t> Surface </a:t>
            </a:r>
            <a:r>
              <a:rPr dirty="0" sz="1200">
                <a:solidFill>
                  <a:srgbClr val="FF0000"/>
                </a:solidFill>
                <a:latin typeface="Arial"/>
                <a:cs typeface="Arial"/>
              </a:rPr>
              <a:t>Water</a:t>
            </a:r>
            <a:r>
              <a:rPr dirty="0" sz="1200" spc="-7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FF0000"/>
                </a:solidFill>
                <a:latin typeface="Arial"/>
                <a:cs typeface="Arial"/>
              </a:rPr>
              <a:t>SWSAs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249123" y="1924303"/>
            <a:ext cx="1240155" cy="940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83515" marR="5080" indent="-171450">
              <a:lnSpc>
                <a:spcPct val="100000"/>
              </a:lnSpc>
              <a:spcBef>
                <a:spcPts val="100"/>
              </a:spcBef>
              <a:buFont typeface="Wingdings"/>
              <a:buChar char=""/>
              <a:tabLst>
                <a:tab pos="184785" algn="l"/>
              </a:tabLst>
            </a:pPr>
            <a:r>
              <a:rPr dirty="0" sz="1200">
                <a:solidFill>
                  <a:srgbClr val="375F92"/>
                </a:solidFill>
                <a:latin typeface="Arial"/>
                <a:cs typeface="Arial"/>
              </a:rPr>
              <a:t>21</a:t>
            </a:r>
            <a:r>
              <a:rPr dirty="0" sz="1200" spc="-10">
                <a:solidFill>
                  <a:srgbClr val="375F92"/>
                </a:solidFill>
                <a:latin typeface="Arial"/>
                <a:cs typeface="Arial"/>
              </a:rPr>
              <a:t> general </a:t>
            </a:r>
            <a:r>
              <a:rPr dirty="0" sz="1200" spc="-10">
                <a:solidFill>
                  <a:srgbClr val="375F92"/>
                </a:solidFill>
                <a:latin typeface="Arial"/>
                <a:cs typeface="Arial"/>
              </a:rPr>
              <a:t>	</a:t>
            </a:r>
            <a:r>
              <a:rPr dirty="0" sz="1200">
                <a:solidFill>
                  <a:srgbClr val="375F92"/>
                </a:solidFill>
                <a:latin typeface="Arial"/>
                <a:cs typeface="Arial"/>
              </a:rPr>
              <a:t>areas</a:t>
            </a:r>
            <a:r>
              <a:rPr dirty="0" sz="1200" spc="-35">
                <a:solidFill>
                  <a:srgbClr val="375F92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375F92"/>
                </a:solidFill>
                <a:latin typeface="Arial"/>
                <a:cs typeface="Arial"/>
              </a:rPr>
              <a:t>Identified </a:t>
            </a:r>
            <a:r>
              <a:rPr dirty="0" sz="1200" spc="-10">
                <a:solidFill>
                  <a:srgbClr val="375F92"/>
                </a:solidFill>
                <a:latin typeface="Arial"/>
                <a:cs typeface="Arial"/>
              </a:rPr>
              <a:t>	</a:t>
            </a:r>
            <a:r>
              <a:rPr dirty="0" sz="1200">
                <a:solidFill>
                  <a:srgbClr val="375F92"/>
                </a:solidFill>
                <a:latin typeface="Arial"/>
                <a:cs typeface="Arial"/>
              </a:rPr>
              <a:t>based</a:t>
            </a:r>
            <a:r>
              <a:rPr dirty="0" sz="1200" spc="-35">
                <a:solidFill>
                  <a:srgbClr val="375F92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75F92"/>
                </a:solidFill>
                <a:latin typeface="Arial"/>
                <a:cs typeface="Arial"/>
              </a:rPr>
              <a:t>on</a:t>
            </a:r>
            <a:r>
              <a:rPr dirty="0" sz="1200" spc="-20">
                <a:solidFill>
                  <a:srgbClr val="375F92"/>
                </a:solidFill>
                <a:latin typeface="Arial"/>
                <a:cs typeface="Arial"/>
              </a:rPr>
              <a:t> sub- </a:t>
            </a:r>
            <a:r>
              <a:rPr dirty="0" sz="1200" spc="-20">
                <a:solidFill>
                  <a:srgbClr val="375F92"/>
                </a:solidFill>
                <a:latin typeface="Arial"/>
                <a:cs typeface="Arial"/>
              </a:rPr>
              <a:t>	</a:t>
            </a:r>
            <a:r>
              <a:rPr dirty="0" sz="1200" spc="-10">
                <a:solidFill>
                  <a:srgbClr val="375F92"/>
                </a:solidFill>
                <a:latin typeface="Arial"/>
                <a:cs typeface="Arial"/>
              </a:rPr>
              <a:t>quaternary </a:t>
            </a:r>
            <a:r>
              <a:rPr dirty="0" sz="1200" spc="-10">
                <a:solidFill>
                  <a:srgbClr val="375F92"/>
                </a:solidFill>
                <a:latin typeface="Arial"/>
                <a:cs typeface="Arial"/>
              </a:rPr>
              <a:t>	</a:t>
            </a:r>
            <a:r>
              <a:rPr dirty="0" sz="1200">
                <a:solidFill>
                  <a:srgbClr val="375F92"/>
                </a:solidFill>
                <a:latin typeface="Arial"/>
                <a:cs typeface="Arial"/>
              </a:rPr>
              <a:t>catchment</a:t>
            </a:r>
            <a:r>
              <a:rPr dirty="0" sz="1200" spc="-55">
                <a:solidFill>
                  <a:srgbClr val="375F92"/>
                </a:solidFill>
                <a:latin typeface="Arial"/>
                <a:cs typeface="Arial"/>
              </a:rPr>
              <a:t> </a:t>
            </a:r>
            <a:r>
              <a:rPr dirty="0" sz="1200" spc="-20">
                <a:solidFill>
                  <a:srgbClr val="375F92"/>
                </a:solidFill>
                <a:latin typeface="Arial"/>
                <a:cs typeface="Arial"/>
              </a:rPr>
              <a:t>data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0" name="object 20" descr=""/>
          <p:cNvGrpSpPr/>
          <p:nvPr/>
        </p:nvGrpSpPr>
        <p:grpSpPr>
          <a:xfrm>
            <a:off x="2958083" y="3208020"/>
            <a:ext cx="410209" cy="662940"/>
            <a:chOff x="2958083" y="3208020"/>
            <a:chExt cx="410209" cy="662940"/>
          </a:xfrm>
        </p:grpSpPr>
        <p:pic>
          <p:nvPicPr>
            <p:cNvPr id="21" name="object 2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958083" y="3208020"/>
              <a:ext cx="409917" cy="662939"/>
            </a:xfrm>
            <a:prstGeom prst="rect">
              <a:avLst/>
            </a:prstGeom>
          </p:spPr>
        </p:pic>
        <p:sp>
          <p:nvSpPr>
            <p:cNvPr id="22" name="object 22" descr=""/>
            <p:cNvSpPr/>
            <p:nvPr/>
          </p:nvSpPr>
          <p:spPr>
            <a:xfrm>
              <a:off x="3011804" y="3232658"/>
              <a:ext cx="307340" cy="570865"/>
            </a:xfrm>
            <a:custGeom>
              <a:avLst/>
              <a:gdLst/>
              <a:ahLst/>
              <a:cxnLst/>
              <a:rect l="l" t="t" r="r" b="b"/>
              <a:pathLst>
                <a:path w="307339" h="570864">
                  <a:moveTo>
                    <a:pt x="230377" y="0"/>
                  </a:moveTo>
                  <a:lnTo>
                    <a:pt x="76834" y="0"/>
                  </a:lnTo>
                  <a:lnTo>
                    <a:pt x="76834" y="416940"/>
                  </a:lnTo>
                  <a:lnTo>
                    <a:pt x="0" y="416940"/>
                  </a:lnTo>
                  <a:lnTo>
                    <a:pt x="153543" y="570610"/>
                  </a:lnTo>
                  <a:lnTo>
                    <a:pt x="307212" y="416940"/>
                  </a:lnTo>
                  <a:lnTo>
                    <a:pt x="230377" y="416940"/>
                  </a:lnTo>
                  <a:lnTo>
                    <a:pt x="23037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3011804" y="3232658"/>
              <a:ext cx="307340" cy="570865"/>
            </a:xfrm>
            <a:custGeom>
              <a:avLst/>
              <a:gdLst/>
              <a:ahLst/>
              <a:cxnLst/>
              <a:rect l="l" t="t" r="r" b="b"/>
              <a:pathLst>
                <a:path w="307339" h="570864">
                  <a:moveTo>
                    <a:pt x="230377" y="0"/>
                  </a:moveTo>
                  <a:lnTo>
                    <a:pt x="230377" y="416940"/>
                  </a:lnTo>
                  <a:lnTo>
                    <a:pt x="307212" y="416940"/>
                  </a:lnTo>
                  <a:lnTo>
                    <a:pt x="153543" y="570610"/>
                  </a:lnTo>
                  <a:lnTo>
                    <a:pt x="0" y="416940"/>
                  </a:lnTo>
                  <a:lnTo>
                    <a:pt x="76834" y="416940"/>
                  </a:lnTo>
                  <a:lnTo>
                    <a:pt x="76834" y="0"/>
                  </a:lnTo>
                  <a:lnTo>
                    <a:pt x="230377" y="0"/>
                  </a:lnTo>
                  <a:close/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 descr=""/>
          <p:cNvSpPr txBox="1"/>
          <p:nvPr/>
        </p:nvSpPr>
        <p:spPr>
          <a:xfrm>
            <a:off x="284479" y="3781120"/>
            <a:ext cx="1106170" cy="5753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 b="1">
                <a:solidFill>
                  <a:srgbClr val="375F92"/>
                </a:solidFill>
                <a:latin typeface="Arial"/>
                <a:cs typeface="Arial"/>
              </a:rPr>
              <a:t>National</a:t>
            </a:r>
            <a:endParaRPr sz="120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spcBef>
                <a:spcPts val="5"/>
              </a:spcBef>
              <a:buFont typeface="Wingdings"/>
              <a:buChar char=""/>
              <a:tabLst>
                <a:tab pos="184150" algn="l"/>
              </a:tabLst>
            </a:pPr>
            <a:r>
              <a:rPr dirty="0" sz="1200">
                <a:solidFill>
                  <a:srgbClr val="375F92"/>
                </a:solidFill>
                <a:latin typeface="Arial"/>
                <a:cs typeface="Arial"/>
              </a:rPr>
              <a:t>22</a:t>
            </a:r>
            <a:r>
              <a:rPr dirty="0" sz="1200" spc="-10">
                <a:solidFill>
                  <a:srgbClr val="375F92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75F92"/>
                </a:solidFill>
                <a:latin typeface="Arial"/>
                <a:cs typeface="Arial"/>
              </a:rPr>
              <a:t>SWSA-</a:t>
            </a:r>
            <a:r>
              <a:rPr dirty="0" sz="1200" spc="-35">
                <a:solidFill>
                  <a:srgbClr val="375F92"/>
                </a:solidFill>
                <a:latin typeface="Arial"/>
                <a:cs typeface="Arial"/>
              </a:rPr>
              <a:t>sw</a:t>
            </a:r>
            <a:endParaRPr sz="120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buFont typeface="Wingdings"/>
              <a:buChar char=""/>
              <a:tabLst>
                <a:tab pos="184150" algn="l"/>
              </a:tabLst>
            </a:pPr>
            <a:r>
              <a:rPr dirty="0" sz="1200">
                <a:solidFill>
                  <a:srgbClr val="375F92"/>
                </a:solidFill>
                <a:latin typeface="Arial"/>
                <a:cs typeface="Arial"/>
              </a:rPr>
              <a:t>37</a:t>
            </a:r>
            <a:r>
              <a:rPr dirty="0" sz="1200" spc="-10">
                <a:solidFill>
                  <a:srgbClr val="375F92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75F92"/>
                </a:solidFill>
                <a:latin typeface="Arial"/>
                <a:cs typeface="Arial"/>
              </a:rPr>
              <a:t>SWSA-</a:t>
            </a:r>
            <a:r>
              <a:rPr dirty="0" sz="1200" spc="-35">
                <a:solidFill>
                  <a:srgbClr val="375F92"/>
                </a:solidFill>
                <a:latin typeface="Arial"/>
                <a:cs typeface="Arial"/>
              </a:rPr>
              <a:t>gw</a:t>
            </a:r>
            <a:endParaRPr sz="1200">
              <a:latin typeface="Arial"/>
              <a:cs typeface="Arial"/>
            </a:endParaRPr>
          </a:p>
        </p:txBody>
      </p:sp>
      <p:sp>
        <p:nvSpPr>
          <p:cNvPr id="29" name="object 29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54559" rIns="0" bIns="0" rtlCol="0" vert="horz">
            <a:spAutoFit/>
          </a:bodyPr>
          <a:lstStyle/>
          <a:p>
            <a:pPr marL="45085">
              <a:lnSpc>
                <a:spcPts val="1650"/>
              </a:lnSpc>
            </a:pPr>
            <a:fld id="{81D60167-4931-47E6-BA6A-407CBD079E47}" type="slidenum">
              <a:rPr dirty="0" spc="-25"/>
              <a:t>10</a:t>
            </a:fld>
          </a:p>
        </p:txBody>
      </p:sp>
      <p:sp>
        <p:nvSpPr>
          <p:cNvPr id="25" name="object 25" descr=""/>
          <p:cNvSpPr txBox="1"/>
          <p:nvPr/>
        </p:nvSpPr>
        <p:spPr>
          <a:xfrm>
            <a:off x="284479" y="4513326"/>
            <a:ext cx="1222375" cy="11233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 b="1">
                <a:solidFill>
                  <a:srgbClr val="375F92"/>
                </a:solidFill>
                <a:latin typeface="Arial"/>
                <a:cs typeface="Arial"/>
              </a:rPr>
              <a:t>Transboundary</a:t>
            </a:r>
            <a:endParaRPr sz="120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buFont typeface="Wingdings"/>
              <a:buChar char=""/>
              <a:tabLst>
                <a:tab pos="184150" algn="l"/>
              </a:tabLst>
            </a:pPr>
            <a:r>
              <a:rPr dirty="0" sz="1200">
                <a:solidFill>
                  <a:srgbClr val="375F92"/>
                </a:solidFill>
                <a:latin typeface="Arial"/>
                <a:cs typeface="Arial"/>
              </a:rPr>
              <a:t>SWSA-</a:t>
            </a:r>
            <a:r>
              <a:rPr dirty="0" sz="1200" spc="-25">
                <a:solidFill>
                  <a:srgbClr val="375F92"/>
                </a:solidFill>
                <a:latin typeface="Arial"/>
                <a:cs typeface="Arial"/>
              </a:rPr>
              <a:t>sw</a:t>
            </a:r>
            <a:endParaRPr sz="1200">
              <a:latin typeface="Arial"/>
              <a:cs typeface="Arial"/>
            </a:endParaRPr>
          </a:p>
          <a:p>
            <a:pPr lvl="1" marL="641985" indent="-172085">
              <a:lnSpc>
                <a:spcPct val="100000"/>
              </a:lnSpc>
              <a:buFont typeface="Wingdings"/>
              <a:buChar char=""/>
              <a:tabLst>
                <a:tab pos="641985" algn="l"/>
              </a:tabLst>
            </a:pPr>
            <a:r>
              <a:rPr dirty="0" sz="1200" spc="-10">
                <a:solidFill>
                  <a:srgbClr val="375F92"/>
                </a:solidFill>
                <a:latin typeface="Arial"/>
                <a:cs typeface="Arial"/>
              </a:rPr>
              <a:t>Lesotho</a:t>
            </a:r>
            <a:endParaRPr sz="1200">
              <a:latin typeface="Arial"/>
              <a:cs typeface="Arial"/>
            </a:endParaRPr>
          </a:p>
          <a:p>
            <a:pPr lvl="1" marL="641350" indent="-171450">
              <a:lnSpc>
                <a:spcPct val="100000"/>
              </a:lnSpc>
              <a:buFont typeface="Wingdings"/>
              <a:buChar char=""/>
              <a:tabLst>
                <a:tab pos="641350" algn="l"/>
              </a:tabLst>
            </a:pPr>
            <a:r>
              <a:rPr dirty="0" sz="1200" spc="-10">
                <a:solidFill>
                  <a:srgbClr val="375F92"/>
                </a:solidFill>
                <a:latin typeface="Arial"/>
                <a:cs typeface="Arial"/>
              </a:rPr>
              <a:t>Eswatini</a:t>
            </a:r>
            <a:endParaRPr sz="120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buFont typeface="Wingdings"/>
              <a:buChar char=""/>
              <a:tabLst>
                <a:tab pos="184150" algn="l"/>
              </a:tabLst>
            </a:pPr>
            <a:r>
              <a:rPr dirty="0" sz="1200">
                <a:solidFill>
                  <a:srgbClr val="375F92"/>
                </a:solidFill>
                <a:latin typeface="Arial"/>
                <a:cs typeface="Arial"/>
              </a:rPr>
              <a:t>SWSA-</a:t>
            </a:r>
            <a:r>
              <a:rPr dirty="0" sz="1200" spc="-25">
                <a:solidFill>
                  <a:srgbClr val="375F92"/>
                </a:solidFill>
                <a:latin typeface="Arial"/>
                <a:cs typeface="Arial"/>
              </a:rPr>
              <a:t>gw</a:t>
            </a:r>
            <a:endParaRPr sz="1200">
              <a:latin typeface="Arial"/>
              <a:cs typeface="Arial"/>
            </a:endParaRPr>
          </a:p>
          <a:p>
            <a:pPr lvl="1" marL="641985" indent="-172085">
              <a:lnSpc>
                <a:spcPct val="100000"/>
              </a:lnSpc>
              <a:buFont typeface="Wingdings"/>
              <a:buChar char=""/>
              <a:tabLst>
                <a:tab pos="641985" algn="l"/>
              </a:tabLst>
            </a:pPr>
            <a:r>
              <a:rPr dirty="0" sz="1200" spc="-20">
                <a:solidFill>
                  <a:srgbClr val="375F92"/>
                </a:solidFill>
                <a:latin typeface="Arial"/>
                <a:cs typeface="Arial"/>
              </a:rPr>
              <a:t>None</a:t>
            </a:r>
            <a:endParaRPr sz="1200">
              <a:latin typeface="Arial"/>
              <a:cs typeface="Arial"/>
            </a:endParaRPr>
          </a:p>
        </p:txBody>
      </p:sp>
      <p:sp>
        <p:nvSpPr>
          <p:cNvPr id="26" name="object 26" descr=""/>
          <p:cNvSpPr txBox="1"/>
          <p:nvPr/>
        </p:nvSpPr>
        <p:spPr>
          <a:xfrm>
            <a:off x="249123" y="1379982"/>
            <a:ext cx="737870" cy="387350"/>
          </a:xfrm>
          <a:prstGeom prst="rect">
            <a:avLst/>
          </a:prstGeom>
        </p:spPr>
        <p:txBody>
          <a:bodyPr wrap="square" lIns="0" tIns="21590" rIns="0" bIns="0" rtlCol="0" vert="horz">
            <a:spAutoFit/>
          </a:bodyPr>
          <a:lstStyle/>
          <a:p>
            <a:pPr marL="12700" marR="5080" indent="10795">
              <a:lnSpc>
                <a:spcPts val="1410"/>
              </a:lnSpc>
              <a:spcBef>
                <a:spcPts val="170"/>
              </a:spcBef>
            </a:pP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Nel</a:t>
            </a:r>
            <a:r>
              <a:rPr dirty="0" sz="1200" spc="-15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et </a:t>
            </a:r>
            <a:r>
              <a:rPr dirty="0" sz="1200" spc="-20" b="1">
                <a:solidFill>
                  <a:srgbClr val="548ED4"/>
                </a:solidFill>
                <a:latin typeface="Arial"/>
                <a:cs typeface="Arial"/>
              </a:rPr>
              <a:t>al., </a:t>
            </a:r>
            <a:r>
              <a:rPr dirty="0" sz="1200" spc="-10" b="1">
                <a:solidFill>
                  <a:srgbClr val="548ED4"/>
                </a:solidFill>
                <a:latin typeface="Arial"/>
                <a:cs typeface="Arial"/>
              </a:rPr>
              <a:t>2011/2013</a:t>
            </a:r>
            <a:endParaRPr sz="1200">
              <a:latin typeface="Arial"/>
              <a:cs typeface="Arial"/>
            </a:endParaRPr>
          </a:p>
        </p:txBody>
      </p:sp>
      <p:sp>
        <p:nvSpPr>
          <p:cNvPr id="27" name="object 27" descr=""/>
          <p:cNvSpPr txBox="1"/>
          <p:nvPr/>
        </p:nvSpPr>
        <p:spPr>
          <a:xfrm>
            <a:off x="272592" y="3228847"/>
            <a:ext cx="1126490" cy="395605"/>
          </a:xfrm>
          <a:prstGeom prst="rect">
            <a:avLst/>
          </a:prstGeom>
        </p:spPr>
        <p:txBody>
          <a:bodyPr wrap="square" lIns="0" tIns="8255" rIns="0" bIns="0" rtlCol="0" vert="horz">
            <a:spAutoFit/>
          </a:bodyPr>
          <a:lstStyle/>
          <a:p>
            <a:pPr marL="24130" marR="5080" indent="-12065">
              <a:lnSpc>
                <a:spcPct val="102200"/>
              </a:lnSpc>
              <a:spcBef>
                <a:spcPts val="65"/>
              </a:spcBef>
            </a:pP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Le</a:t>
            </a:r>
            <a:r>
              <a:rPr dirty="0" sz="1200" spc="-1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Maître</a:t>
            </a:r>
            <a:r>
              <a:rPr dirty="0" sz="1200" spc="-2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et</a:t>
            </a:r>
            <a:r>
              <a:rPr dirty="0" sz="1200" spc="-25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spc="-20" b="1">
                <a:solidFill>
                  <a:srgbClr val="548ED4"/>
                </a:solidFill>
                <a:latin typeface="Arial"/>
                <a:cs typeface="Arial"/>
              </a:rPr>
              <a:t>al., 2018</a:t>
            </a:r>
            <a:endParaRPr sz="1200">
              <a:latin typeface="Arial"/>
              <a:cs typeface="Arial"/>
            </a:endParaRPr>
          </a:p>
        </p:txBody>
      </p:sp>
      <p:sp>
        <p:nvSpPr>
          <p:cNvPr id="28" name="object 28" descr=""/>
          <p:cNvSpPr txBox="1"/>
          <p:nvPr/>
        </p:nvSpPr>
        <p:spPr>
          <a:xfrm>
            <a:off x="7865109" y="1941703"/>
            <a:ext cx="992505" cy="588010"/>
          </a:xfrm>
          <a:prstGeom prst="rect">
            <a:avLst/>
          </a:prstGeom>
        </p:spPr>
        <p:txBody>
          <a:bodyPr wrap="square" lIns="0" tIns="5715" rIns="0" bIns="0" rtlCol="0" vert="horz">
            <a:spAutoFit/>
          </a:bodyPr>
          <a:lstStyle/>
          <a:p>
            <a:pPr marL="271780" marR="5080" indent="-259079">
              <a:lnSpc>
                <a:spcPct val="103699"/>
              </a:lnSpc>
              <a:spcBef>
                <a:spcPts val="45"/>
              </a:spcBef>
            </a:pP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Lotter</a:t>
            </a:r>
            <a:r>
              <a:rPr dirty="0" sz="1200" spc="-3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548ED4"/>
                </a:solidFill>
                <a:latin typeface="Arial"/>
                <a:cs typeface="Arial"/>
              </a:rPr>
              <a:t>and</a:t>
            </a:r>
            <a:r>
              <a:rPr dirty="0" sz="1200" spc="-15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200" spc="-35" b="1">
                <a:solidFill>
                  <a:srgbClr val="548ED4"/>
                </a:solidFill>
                <a:latin typeface="Arial"/>
                <a:cs typeface="Arial"/>
              </a:rPr>
              <a:t>Le </a:t>
            </a:r>
            <a:r>
              <a:rPr dirty="0" sz="1200" spc="-10" b="1">
                <a:solidFill>
                  <a:srgbClr val="548ED4"/>
                </a:solidFill>
                <a:latin typeface="Arial"/>
                <a:cs typeface="Arial"/>
              </a:rPr>
              <a:t>Maître </a:t>
            </a:r>
            <a:r>
              <a:rPr dirty="0" sz="1200" spc="-20" b="1">
                <a:solidFill>
                  <a:srgbClr val="548ED4"/>
                </a:solidFill>
                <a:latin typeface="Arial"/>
                <a:cs typeface="Arial"/>
              </a:rPr>
              <a:t>2021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9144000" cy="847725"/>
            <a:chOff x="0" y="0"/>
            <a:chExt cx="9144000" cy="84772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847674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380" y="109728"/>
              <a:ext cx="8413242" cy="454913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487781" y="158623"/>
            <a:ext cx="816864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REFINEMENT</a:t>
            </a:r>
            <a:r>
              <a:rPr dirty="0" sz="16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STRATEGIC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 GROUNDWATER</a:t>
            </a:r>
            <a:r>
              <a:rPr dirty="0" sz="1600" spc="-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SOURCE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AREAS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SOUTH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AFRICA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3046857" y="1210513"/>
            <a:ext cx="5115560" cy="1732914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37185" indent="-286385">
              <a:lnSpc>
                <a:spcPct val="100000"/>
              </a:lnSpc>
              <a:spcBef>
                <a:spcPts val="95"/>
              </a:spcBef>
              <a:buChar char="•"/>
              <a:tabLst>
                <a:tab pos="337185" algn="l"/>
              </a:tabLst>
            </a:pPr>
            <a:r>
              <a:rPr dirty="0" sz="1600" spc="-10">
                <a:solidFill>
                  <a:srgbClr val="17375E"/>
                </a:solidFill>
                <a:latin typeface="Arial"/>
                <a:cs typeface="Arial"/>
              </a:rPr>
              <a:t>PMC-</a:t>
            </a:r>
            <a:r>
              <a:rPr dirty="0" sz="1600">
                <a:solidFill>
                  <a:srgbClr val="17375E"/>
                </a:solidFill>
                <a:latin typeface="Arial"/>
                <a:cs typeface="Arial"/>
              </a:rPr>
              <a:t>05 held</a:t>
            </a:r>
            <a:r>
              <a:rPr dirty="0" sz="1600" spc="-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17375E"/>
                </a:solidFill>
                <a:latin typeface="Arial"/>
                <a:cs typeface="Arial"/>
              </a:rPr>
              <a:t>on</a:t>
            </a:r>
            <a:r>
              <a:rPr dirty="0" sz="1600" spc="-1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17375E"/>
                </a:solidFill>
                <a:latin typeface="Arial"/>
                <a:cs typeface="Arial"/>
              </a:rPr>
              <a:t>25</a:t>
            </a:r>
            <a:r>
              <a:rPr dirty="0" baseline="26455" sz="1575">
                <a:solidFill>
                  <a:srgbClr val="17375E"/>
                </a:solidFill>
                <a:latin typeface="Arial"/>
                <a:cs typeface="Arial"/>
              </a:rPr>
              <a:t>th</a:t>
            </a:r>
            <a:r>
              <a:rPr dirty="0" baseline="26455" sz="1575" spc="217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17375E"/>
                </a:solidFill>
                <a:latin typeface="Arial"/>
                <a:cs typeface="Arial"/>
              </a:rPr>
              <a:t>June</a:t>
            </a:r>
            <a:r>
              <a:rPr dirty="0" sz="1600" spc="-1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600" spc="-20">
                <a:solidFill>
                  <a:srgbClr val="17375E"/>
                </a:solidFill>
                <a:latin typeface="Arial"/>
                <a:cs typeface="Arial"/>
              </a:rPr>
              <a:t>2025</a:t>
            </a:r>
            <a:endParaRPr sz="1600">
              <a:latin typeface="Arial"/>
              <a:cs typeface="Arial"/>
            </a:endParaRPr>
          </a:p>
          <a:p>
            <a:pPr marL="337185" indent="-286385">
              <a:lnSpc>
                <a:spcPct val="100000"/>
              </a:lnSpc>
              <a:spcBef>
                <a:spcPts val="5"/>
              </a:spcBef>
              <a:buChar char="•"/>
              <a:tabLst>
                <a:tab pos="337185" algn="l"/>
              </a:tabLst>
            </a:pPr>
            <a:r>
              <a:rPr dirty="0" sz="1600" spc="-10">
                <a:solidFill>
                  <a:srgbClr val="17375E"/>
                </a:solidFill>
                <a:latin typeface="Arial"/>
                <a:cs typeface="Arial"/>
              </a:rPr>
              <a:t>CB-</a:t>
            </a:r>
            <a:r>
              <a:rPr dirty="0" sz="1600">
                <a:solidFill>
                  <a:srgbClr val="17375E"/>
                </a:solidFill>
                <a:latin typeface="Arial"/>
                <a:cs typeface="Arial"/>
              </a:rPr>
              <a:t>03 Held</a:t>
            </a:r>
            <a:r>
              <a:rPr dirty="0" sz="16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17375E"/>
                </a:solidFill>
                <a:latin typeface="Arial"/>
                <a:cs typeface="Arial"/>
              </a:rPr>
              <a:t>on</a:t>
            </a:r>
            <a:r>
              <a:rPr dirty="0" sz="16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17375E"/>
                </a:solidFill>
                <a:latin typeface="Arial"/>
                <a:cs typeface="Arial"/>
              </a:rPr>
              <a:t>the</a:t>
            </a:r>
            <a:r>
              <a:rPr dirty="0" sz="1600" spc="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17375E"/>
                </a:solidFill>
                <a:latin typeface="Arial"/>
                <a:cs typeface="Arial"/>
              </a:rPr>
              <a:t>10</a:t>
            </a:r>
            <a:r>
              <a:rPr dirty="0" baseline="26455" sz="1575">
                <a:solidFill>
                  <a:srgbClr val="17375E"/>
                </a:solidFill>
                <a:latin typeface="Arial"/>
                <a:cs typeface="Arial"/>
              </a:rPr>
              <a:t>th</a:t>
            </a:r>
            <a:r>
              <a:rPr dirty="0" baseline="26455" sz="1575" spc="217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600" spc="-20">
                <a:solidFill>
                  <a:srgbClr val="17375E"/>
                </a:solidFill>
                <a:latin typeface="Arial"/>
                <a:cs typeface="Arial"/>
              </a:rPr>
              <a:t>July</a:t>
            </a:r>
            <a:endParaRPr sz="1600">
              <a:latin typeface="Arial"/>
              <a:cs typeface="Arial"/>
            </a:endParaRPr>
          </a:p>
          <a:p>
            <a:pPr marL="337185" indent="-286385">
              <a:lnSpc>
                <a:spcPct val="100000"/>
              </a:lnSpc>
              <a:buChar char="•"/>
              <a:tabLst>
                <a:tab pos="337185" algn="l"/>
              </a:tabLst>
            </a:pPr>
            <a:r>
              <a:rPr dirty="0" sz="1600" spc="-10">
                <a:solidFill>
                  <a:srgbClr val="17375E"/>
                </a:solidFill>
                <a:latin typeface="Arial"/>
                <a:cs typeface="Arial"/>
              </a:rPr>
              <a:t>PSC-</a:t>
            </a:r>
            <a:r>
              <a:rPr dirty="0" sz="1600">
                <a:solidFill>
                  <a:srgbClr val="17375E"/>
                </a:solidFill>
                <a:latin typeface="Arial"/>
                <a:cs typeface="Arial"/>
              </a:rPr>
              <a:t>03</a:t>
            </a:r>
            <a:r>
              <a:rPr dirty="0" sz="1600" spc="-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17375E"/>
                </a:solidFill>
                <a:latin typeface="Arial"/>
                <a:cs typeface="Arial"/>
              </a:rPr>
              <a:t>held</a:t>
            </a:r>
            <a:r>
              <a:rPr dirty="0" sz="1600" spc="-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17375E"/>
                </a:solidFill>
                <a:latin typeface="Arial"/>
                <a:cs typeface="Arial"/>
              </a:rPr>
              <a:t>on</a:t>
            </a:r>
            <a:r>
              <a:rPr dirty="0" sz="1600" spc="-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17375E"/>
                </a:solidFill>
                <a:latin typeface="Arial"/>
                <a:cs typeface="Arial"/>
              </a:rPr>
              <a:t>16</a:t>
            </a:r>
            <a:r>
              <a:rPr dirty="0" baseline="26455" sz="1575">
                <a:solidFill>
                  <a:srgbClr val="17375E"/>
                </a:solidFill>
                <a:latin typeface="Arial"/>
                <a:cs typeface="Arial"/>
              </a:rPr>
              <a:t>th</a:t>
            </a:r>
            <a:r>
              <a:rPr dirty="0" baseline="26455" sz="1575" spc="202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17375E"/>
                </a:solidFill>
                <a:latin typeface="Arial"/>
                <a:cs typeface="Arial"/>
              </a:rPr>
              <a:t>July</a:t>
            </a:r>
            <a:r>
              <a:rPr dirty="0" sz="1600" spc="-1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600" spc="-20">
                <a:solidFill>
                  <a:srgbClr val="17375E"/>
                </a:solidFill>
                <a:latin typeface="Arial"/>
                <a:cs typeface="Arial"/>
              </a:rPr>
              <a:t>2025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80"/>
              </a:spcBef>
              <a:buClr>
                <a:srgbClr val="17375E"/>
              </a:buClr>
              <a:buFont typeface="Arial"/>
              <a:buChar char="•"/>
            </a:pPr>
            <a:endParaRPr sz="1600">
              <a:latin typeface="Arial"/>
              <a:cs typeface="Arial"/>
            </a:endParaRPr>
          </a:p>
          <a:p>
            <a:pPr marL="337185" indent="-286385">
              <a:lnSpc>
                <a:spcPct val="100000"/>
              </a:lnSpc>
              <a:buChar char="•"/>
              <a:tabLst>
                <a:tab pos="337185" algn="l"/>
              </a:tabLst>
            </a:pPr>
            <a:r>
              <a:rPr dirty="0" sz="1600">
                <a:solidFill>
                  <a:srgbClr val="17375E"/>
                </a:solidFill>
                <a:latin typeface="Arial"/>
                <a:cs typeface="Arial"/>
              </a:rPr>
              <a:t>Next</a:t>
            </a:r>
            <a:r>
              <a:rPr dirty="0" sz="16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17375E"/>
                </a:solidFill>
                <a:latin typeface="Arial"/>
                <a:cs typeface="Arial"/>
              </a:rPr>
              <a:t>CB</a:t>
            </a:r>
            <a:r>
              <a:rPr dirty="0" sz="16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600" spc="-10">
                <a:solidFill>
                  <a:srgbClr val="17375E"/>
                </a:solidFill>
                <a:latin typeface="Arial"/>
                <a:cs typeface="Arial"/>
              </a:rPr>
              <a:t>(CB-</a:t>
            </a:r>
            <a:r>
              <a:rPr dirty="0" sz="1600">
                <a:solidFill>
                  <a:srgbClr val="17375E"/>
                </a:solidFill>
                <a:latin typeface="Arial"/>
                <a:cs typeface="Arial"/>
              </a:rPr>
              <a:t>04) scheduled</a:t>
            </a:r>
            <a:r>
              <a:rPr dirty="0" sz="1600" spc="-5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17375E"/>
                </a:solidFill>
                <a:latin typeface="Arial"/>
                <a:cs typeface="Arial"/>
              </a:rPr>
              <a:t>for</a:t>
            </a:r>
            <a:r>
              <a:rPr dirty="0" sz="1600" spc="-1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17375E"/>
                </a:solidFill>
                <a:latin typeface="Arial"/>
                <a:cs typeface="Arial"/>
              </a:rPr>
              <a:t>October </a:t>
            </a:r>
            <a:r>
              <a:rPr dirty="0" sz="1600" spc="-20">
                <a:solidFill>
                  <a:srgbClr val="17375E"/>
                </a:solidFill>
                <a:latin typeface="Arial"/>
                <a:cs typeface="Arial"/>
              </a:rPr>
              <a:t>2025</a:t>
            </a:r>
            <a:endParaRPr sz="1600">
              <a:latin typeface="Arial"/>
              <a:cs typeface="Arial"/>
            </a:endParaRPr>
          </a:p>
          <a:p>
            <a:pPr marL="337185" indent="-286385">
              <a:lnSpc>
                <a:spcPct val="100000"/>
              </a:lnSpc>
              <a:buChar char="•"/>
              <a:tabLst>
                <a:tab pos="337185" algn="l"/>
              </a:tabLst>
            </a:pPr>
            <a:r>
              <a:rPr dirty="0" sz="1600">
                <a:solidFill>
                  <a:srgbClr val="17375E"/>
                </a:solidFill>
                <a:latin typeface="Arial"/>
                <a:cs typeface="Arial"/>
              </a:rPr>
              <a:t>Next</a:t>
            </a:r>
            <a:r>
              <a:rPr dirty="0" sz="16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17375E"/>
                </a:solidFill>
                <a:latin typeface="Arial"/>
                <a:cs typeface="Arial"/>
              </a:rPr>
              <a:t>PMC</a:t>
            </a:r>
            <a:r>
              <a:rPr dirty="0" sz="1600" spc="-1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600" spc="-20">
                <a:solidFill>
                  <a:srgbClr val="17375E"/>
                </a:solidFill>
                <a:latin typeface="Arial"/>
                <a:cs typeface="Arial"/>
              </a:rPr>
              <a:t>(PMC-</a:t>
            </a:r>
            <a:r>
              <a:rPr dirty="0" sz="1600">
                <a:solidFill>
                  <a:srgbClr val="17375E"/>
                </a:solidFill>
                <a:latin typeface="Arial"/>
                <a:cs typeface="Arial"/>
              </a:rPr>
              <a:t>06)</a:t>
            </a:r>
            <a:r>
              <a:rPr dirty="0" sz="1600" spc="-1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17375E"/>
                </a:solidFill>
                <a:latin typeface="Arial"/>
                <a:cs typeface="Arial"/>
              </a:rPr>
              <a:t>scheduled</a:t>
            </a:r>
            <a:r>
              <a:rPr dirty="0" sz="16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17375E"/>
                </a:solidFill>
                <a:latin typeface="Arial"/>
                <a:cs typeface="Arial"/>
              </a:rPr>
              <a:t>for</a:t>
            </a:r>
            <a:r>
              <a:rPr dirty="0" sz="1600" spc="-1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17375E"/>
                </a:solidFill>
                <a:latin typeface="Arial"/>
                <a:cs typeface="Arial"/>
              </a:rPr>
              <a:t>November</a:t>
            </a:r>
            <a:r>
              <a:rPr dirty="0" sz="1600" spc="-1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600" spc="-20">
                <a:solidFill>
                  <a:srgbClr val="17375E"/>
                </a:solidFill>
                <a:latin typeface="Arial"/>
                <a:cs typeface="Arial"/>
              </a:rPr>
              <a:t>2025</a:t>
            </a:r>
            <a:endParaRPr sz="1600">
              <a:latin typeface="Arial"/>
              <a:cs typeface="Arial"/>
            </a:endParaRPr>
          </a:p>
          <a:p>
            <a:pPr marL="337185" indent="-286385">
              <a:lnSpc>
                <a:spcPct val="100000"/>
              </a:lnSpc>
              <a:buChar char="•"/>
              <a:tabLst>
                <a:tab pos="337185" algn="l"/>
              </a:tabLst>
            </a:pPr>
            <a:r>
              <a:rPr dirty="0" sz="1600">
                <a:solidFill>
                  <a:srgbClr val="17375E"/>
                </a:solidFill>
                <a:latin typeface="Arial"/>
                <a:cs typeface="Arial"/>
              </a:rPr>
              <a:t>Next</a:t>
            </a:r>
            <a:r>
              <a:rPr dirty="0" sz="16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17375E"/>
                </a:solidFill>
                <a:latin typeface="Arial"/>
                <a:cs typeface="Arial"/>
              </a:rPr>
              <a:t>PS/PSC</a:t>
            </a:r>
            <a:r>
              <a:rPr dirty="0" sz="16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600" spc="-10">
                <a:solidFill>
                  <a:srgbClr val="17375E"/>
                </a:solidFill>
                <a:latin typeface="Arial"/>
                <a:cs typeface="Arial"/>
              </a:rPr>
              <a:t>(PS-</a:t>
            </a:r>
            <a:r>
              <a:rPr dirty="0" sz="1600">
                <a:solidFill>
                  <a:srgbClr val="17375E"/>
                </a:solidFill>
                <a:latin typeface="Arial"/>
                <a:cs typeface="Arial"/>
              </a:rPr>
              <a:t>02)</a:t>
            </a:r>
            <a:r>
              <a:rPr dirty="0" sz="1600" spc="-1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17375E"/>
                </a:solidFill>
                <a:latin typeface="Arial"/>
                <a:cs typeface="Arial"/>
              </a:rPr>
              <a:t>scheduled</a:t>
            </a:r>
            <a:r>
              <a:rPr dirty="0" sz="16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17375E"/>
                </a:solidFill>
                <a:latin typeface="Arial"/>
                <a:cs typeface="Arial"/>
              </a:rPr>
              <a:t>for</a:t>
            </a:r>
            <a:r>
              <a:rPr dirty="0" sz="1600" spc="-1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17375E"/>
                </a:solidFill>
                <a:latin typeface="Arial"/>
                <a:cs typeface="Arial"/>
              </a:rPr>
              <a:t>December</a:t>
            </a:r>
            <a:r>
              <a:rPr dirty="0" sz="1600" spc="-20">
                <a:solidFill>
                  <a:srgbClr val="17375E"/>
                </a:solidFill>
                <a:latin typeface="Arial"/>
                <a:cs typeface="Arial"/>
              </a:rPr>
              <a:t> 2025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 descr=""/>
          <p:cNvSpPr/>
          <p:nvPr/>
        </p:nvSpPr>
        <p:spPr>
          <a:xfrm>
            <a:off x="228879" y="3499510"/>
            <a:ext cx="8526780" cy="577215"/>
          </a:xfrm>
          <a:custGeom>
            <a:avLst/>
            <a:gdLst/>
            <a:ahLst/>
            <a:cxnLst/>
            <a:rect l="l" t="t" r="r" b="b"/>
            <a:pathLst>
              <a:path w="8526780" h="577214">
                <a:moveTo>
                  <a:pt x="2418994" y="192405"/>
                </a:moveTo>
                <a:lnTo>
                  <a:pt x="2239416" y="192405"/>
                </a:lnTo>
                <a:lnTo>
                  <a:pt x="2059787" y="192405"/>
                </a:lnTo>
                <a:lnTo>
                  <a:pt x="2059787" y="384683"/>
                </a:lnTo>
                <a:lnTo>
                  <a:pt x="0" y="384683"/>
                </a:lnTo>
                <a:lnTo>
                  <a:pt x="0" y="577062"/>
                </a:lnTo>
                <a:lnTo>
                  <a:pt x="2059787" y="577062"/>
                </a:lnTo>
                <a:lnTo>
                  <a:pt x="2239365" y="577062"/>
                </a:lnTo>
                <a:lnTo>
                  <a:pt x="2418994" y="577062"/>
                </a:lnTo>
                <a:lnTo>
                  <a:pt x="2418994" y="384784"/>
                </a:lnTo>
                <a:lnTo>
                  <a:pt x="2418994" y="192405"/>
                </a:lnTo>
                <a:close/>
              </a:path>
              <a:path w="8526780" h="577214">
                <a:moveTo>
                  <a:pt x="2778277" y="192405"/>
                </a:moveTo>
                <a:lnTo>
                  <a:pt x="2598699" y="192405"/>
                </a:lnTo>
                <a:lnTo>
                  <a:pt x="2419070" y="192405"/>
                </a:lnTo>
                <a:lnTo>
                  <a:pt x="2419070" y="384683"/>
                </a:lnTo>
                <a:lnTo>
                  <a:pt x="2419070" y="577062"/>
                </a:lnTo>
                <a:lnTo>
                  <a:pt x="2598648" y="577062"/>
                </a:lnTo>
                <a:lnTo>
                  <a:pt x="2778277" y="577062"/>
                </a:lnTo>
                <a:lnTo>
                  <a:pt x="2778277" y="384784"/>
                </a:lnTo>
                <a:lnTo>
                  <a:pt x="2778277" y="192405"/>
                </a:lnTo>
                <a:close/>
              </a:path>
              <a:path w="8526780" h="577214">
                <a:moveTo>
                  <a:pt x="3317138" y="192405"/>
                </a:moveTo>
                <a:lnTo>
                  <a:pt x="3317138" y="192405"/>
                </a:lnTo>
                <a:lnTo>
                  <a:pt x="2778353" y="192405"/>
                </a:lnTo>
                <a:lnTo>
                  <a:pt x="2778353" y="384683"/>
                </a:lnTo>
                <a:lnTo>
                  <a:pt x="2778353" y="577062"/>
                </a:lnTo>
                <a:lnTo>
                  <a:pt x="2957931" y="577062"/>
                </a:lnTo>
                <a:lnTo>
                  <a:pt x="3137509" y="577062"/>
                </a:lnTo>
                <a:lnTo>
                  <a:pt x="3317138" y="577062"/>
                </a:lnTo>
                <a:lnTo>
                  <a:pt x="3317138" y="384784"/>
                </a:lnTo>
                <a:lnTo>
                  <a:pt x="3317138" y="192405"/>
                </a:lnTo>
                <a:close/>
              </a:path>
              <a:path w="8526780" h="577214">
                <a:moveTo>
                  <a:pt x="3676421" y="192405"/>
                </a:moveTo>
                <a:lnTo>
                  <a:pt x="3496843" y="192405"/>
                </a:lnTo>
                <a:lnTo>
                  <a:pt x="3317214" y="192405"/>
                </a:lnTo>
                <a:lnTo>
                  <a:pt x="3317214" y="384683"/>
                </a:lnTo>
                <a:lnTo>
                  <a:pt x="3317214" y="577062"/>
                </a:lnTo>
                <a:lnTo>
                  <a:pt x="3496792" y="577062"/>
                </a:lnTo>
                <a:lnTo>
                  <a:pt x="3676421" y="577062"/>
                </a:lnTo>
                <a:lnTo>
                  <a:pt x="3676421" y="384784"/>
                </a:lnTo>
                <a:lnTo>
                  <a:pt x="3676421" y="192405"/>
                </a:lnTo>
                <a:close/>
              </a:path>
              <a:path w="8526780" h="577214">
                <a:moveTo>
                  <a:pt x="4035704" y="192405"/>
                </a:moveTo>
                <a:lnTo>
                  <a:pt x="3856126" y="192405"/>
                </a:lnTo>
                <a:lnTo>
                  <a:pt x="3676497" y="192405"/>
                </a:lnTo>
                <a:lnTo>
                  <a:pt x="3676497" y="384683"/>
                </a:lnTo>
                <a:lnTo>
                  <a:pt x="3676497" y="577062"/>
                </a:lnTo>
                <a:lnTo>
                  <a:pt x="3856075" y="577062"/>
                </a:lnTo>
                <a:lnTo>
                  <a:pt x="4035704" y="577062"/>
                </a:lnTo>
                <a:lnTo>
                  <a:pt x="4035704" y="384784"/>
                </a:lnTo>
                <a:lnTo>
                  <a:pt x="4035704" y="192405"/>
                </a:lnTo>
                <a:close/>
              </a:path>
              <a:path w="8526780" h="577214">
                <a:moveTo>
                  <a:pt x="4574565" y="192405"/>
                </a:moveTo>
                <a:lnTo>
                  <a:pt x="4574565" y="192405"/>
                </a:lnTo>
                <a:lnTo>
                  <a:pt x="4035780" y="192405"/>
                </a:lnTo>
                <a:lnTo>
                  <a:pt x="4035780" y="384683"/>
                </a:lnTo>
                <a:lnTo>
                  <a:pt x="4035780" y="577062"/>
                </a:lnTo>
                <a:lnTo>
                  <a:pt x="4215358" y="577062"/>
                </a:lnTo>
                <a:lnTo>
                  <a:pt x="4394936" y="577062"/>
                </a:lnTo>
                <a:lnTo>
                  <a:pt x="4574565" y="577062"/>
                </a:lnTo>
                <a:lnTo>
                  <a:pt x="4574565" y="384784"/>
                </a:lnTo>
                <a:lnTo>
                  <a:pt x="4574565" y="192405"/>
                </a:lnTo>
                <a:close/>
              </a:path>
              <a:path w="8526780" h="577214">
                <a:moveTo>
                  <a:pt x="6191275" y="192405"/>
                </a:moveTo>
                <a:lnTo>
                  <a:pt x="6011697" y="192405"/>
                </a:lnTo>
                <a:lnTo>
                  <a:pt x="5832068" y="192405"/>
                </a:lnTo>
                <a:lnTo>
                  <a:pt x="5832068" y="384683"/>
                </a:lnTo>
                <a:lnTo>
                  <a:pt x="5832068" y="577062"/>
                </a:lnTo>
                <a:lnTo>
                  <a:pt x="6011646" y="577062"/>
                </a:lnTo>
                <a:lnTo>
                  <a:pt x="6191275" y="577062"/>
                </a:lnTo>
                <a:lnTo>
                  <a:pt x="6191275" y="384784"/>
                </a:lnTo>
                <a:lnTo>
                  <a:pt x="6191275" y="192405"/>
                </a:lnTo>
                <a:close/>
              </a:path>
              <a:path w="8526780" h="577214">
                <a:moveTo>
                  <a:pt x="6730136" y="192405"/>
                </a:moveTo>
                <a:lnTo>
                  <a:pt x="6730136" y="192405"/>
                </a:lnTo>
                <a:lnTo>
                  <a:pt x="6191351" y="192405"/>
                </a:lnTo>
                <a:lnTo>
                  <a:pt x="6191351" y="384683"/>
                </a:lnTo>
                <a:lnTo>
                  <a:pt x="6191351" y="577062"/>
                </a:lnTo>
                <a:lnTo>
                  <a:pt x="6370917" y="577062"/>
                </a:lnTo>
                <a:lnTo>
                  <a:pt x="6550507" y="577062"/>
                </a:lnTo>
                <a:lnTo>
                  <a:pt x="6730136" y="577062"/>
                </a:lnTo>
                <a:lnTo>
                  <a:pt x="6730136" y="384784"/>
                </a:lnTo>
                <a:lnTo>
                  <a:pt x="6730136" y="192405"/>
                </a:lnTo>
                <a:close/>
              </a:path>
              <a:path w="8526780" h="577214">
                <a:moveTo>
                  <a:pt x="7089419" y="192405"/>
                </a:moveTo>
                <a:lnTo>
                  <a:pt x="6909841" y="192405"/>
                </a:lnTo>
                <a:lnTo>
                  <a:pt x="6730212" y="192405"/>
                </a:lnTo>
                <a:lnTo>
                  <a:pt x="6730212" y="384683"/>
                </a:lnTo>
                <a:lnTo>
                  <a:pt x="6730212" y="577062"/>
                </a:lnTo>
                <a:lnTo>
                  <a:pt x="6909790" y="577062"/>
                </a:lnTo>
                <a:lnTo>
                  <a:pt x="7089419" y="577062"/>
                </a:lnTo>
                <a:lnTo>
                  <a:pt x="7089419" y="384784"/>
                </a:lnTo>
                <a:lnTo>
                  <a:pt x="7089419" y="192405"/>
                </a:lnTo>
                <a:close/>
              </a:path>
              <a:path w="8526780" h="577214">
                <a:moveTo>
                  <a:pt x="7628280" y="192405"/>
                </a:moveTo>
                <a:lnTo>
                  <a:pt x="7628280" y="192405"/>
                </a:lnTo>
                <a:lnTo>
                  <a:pt x="7089495" y="192405"/>
                </a:lnTo>
                <a:lnTo>
                  <a:pt x="7089495" y="384683"/>
                </a:lnTo>
                <a:lnTo>
                  <a:pt x="7089495" y="577062"/>
                </a:lnTo>
                <a:lnTo>
                  <a:pt x="7269073" y="577062"/>
                </a:lnTo>
                <a:lnTo>
                  <a:pt x="7448651" y="577062"/>
                </a:lnTo>
                <a:lnTo>
                  <a:pt x="7628280" y="577062"/>
                </a:lnTo>
                <a:lnTo>
                  <a:pt x="7628280" y="384784"/>
                </a:lnTo>
                <a:lnTo>
                  <a:pt x="7628280" y="192405"/>
                </a:lnTo>
                <a:close/>
              </a:path>
              <a:path w="8526780" h="577214">
                <a:moveTo>
                  <a:pt x="7987563" y="192405"/>
                </a:moveTo>
                <a:lnTo>
                  <a:pt x="7807985" y="192405"/>
                </a:lnTo>
                <a:lnTo>
                  <a:pt x="7628356" y="192405"/>
                </a:lnTo>
                <a:lnTo>
                  <a:pt x="7628356" y="384683"/>
                </a:lnTo>
                <a:lnTo>
                  <a:pt x="7628356" y="577062"/>
                </a:lnTo>
                <a:lnTo>
                  <a:pt x="7807934" y="577062"/>
                </a:lnTo>
                <a:lnTo>
                  <a:pt x="7987563" y="577062"/>
                </a:lnTo>
                <a:lnTo>
                  <a:pt x="7987563" y="384784"/>
                </a:lnTo>
                <a:lnTo>
                  <a:pt x="7987563" y="192405"/>
                </a:lnTo>
                <a:close/>
              </a:path>
              <a:path w="8526780" h="577214">
                <a:moveTo>
                  <a:pt x="8346846" y="192405"/>
                </a:moveTo>
                <a:lnTo>
                  <a:pt x="8167268" y="192405"/>
                </a:lnTo>
                <a:lnTo>
                  <a:pt x="7987639" y="192405"/>
                </a:lnTo>
                <a:lnTo>
                  <a:pt x="7987639" y="384683"/>
                </a:lnTo>
                <a:lnTo>
                  <a:pt x="7987639" y="577062"/>
                </a:lnTo>
                <a:lnTo>
                  <a:pt x="8167217" y="577062"/>
                </a:lnTo>
                <a:lnTo>
                  <a:pt x="8346846" y="577062"/>
                </a:lnTo>
                <a:lnTo>
                  <a:pt x="8346846" y="384784"/>
                </a:lnTo>
                <a:lnTo>
                  <a:pt x="8346846" y="192405"/>
                </a:lnTo>
                <a:close/>
              </a:path>
              <a:path w="8526780" h="577214">
                <a:moveTo>
                  <a:pt x="8526526" y="0"/>
                </a:moveTo>
                <a:lnTo>
                  <a:pt x="7987639" y="0"/>
                </a:lnTo>
                <a:lnTo>
                  <a:pt x="5832068" y="0"/>
                </a:lnTo>
                <a:lnTo>
                  <a:pt x="3676497" y="0"/>
                </a:lnTo>
                <a:lnTo>
                  <a:pt x="2059787" y="0"/>
                </a:lnTo>
                <a:lnTo>
                  <a:pt x="2059787" y="192379"/>
                </a:lnTo>
                <a:lnTo>
                  <a:pt x="3676497" y="192379"/>
                </a:lnTo>
                <a:lnTo>
                  <a:pt x="5832068" y="192379"/>
                </a:lnTo>
                <a:lnTo>
                  <a:pt x="7987639" y="192379"/>
                </a:lnTo>
                <a:lnTo>
                  <a:pt x="8526526" y="192379"/>
                </a:lnTo>
                <a:lnTo>
                  <a:pt x="8526526" y="0"/>
                </a:lnTo>
                <a:close/>
              </a:path>
              <a:path w="8526780" h="577214">
                <a:moveTo>
                  <a:pt x="8526551" y="192405"/>
                </a:moveTo>
                <a:lnTo>
                  <a:pt x="8346922" y="192405"/>
                </a:lnTo>
                <a:lnTo>
                  <a:pt x="8346922" y="384683"/>
                </a:lnTo>
                <a:lnTo>
                  <a:pt x="8346922" y="577062"/>
                </a:lnTo>
                <a:lnTo>
                  <a:pt x="8526551" y="577062"/>
                </a:lnTo>
                <a:lnTo>
                  <a:pt x="8526551" y="384784"/>
                </a:lnTo>
                <a:lnTo>
                  <a:pt x="8526551" y="192405"/>
                </a:lnTo>
                <a:close/>
              </a:path>
            </a:pathLst>
          </a:custGeom>
          <a:solidFill>
            <a:srgbClr val="375F92"/>
          </a:solidFill>
        </p:spPr>
        <p:txBody>
          <a:bodyPr wrap="square" lIns="0" tIns="0" rIns="0" bIns="0" rtlCol="0"/>
          <a:lstStyle/>
          <a:p/>
        </p:txBody>
      </p:sp>
      <p:graphicFrame>
        <p:nvGraphicFramePr>
          <p:cNvPr id="8" name="object 8" descr=""/>
          <p:cNvGraphicFramePr>
            <a:graphicFrameLocks noGrp="1"/>
          </p:cNvGraphicFramePr>
          <p:nvPr/>
        </p:nvGraphicFramePr>
        <p:xfrm>
          <a:off x="227291" y="3485197"/>
          <a:ext cx="8606155" cy="13658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59939"/>
                <a:gridCol w="179705"/>
                <a:gridCol w="179705"/>
                <a:gridCol w="179705"/>
                <a:gridCol w="179705"/>
                <a:gridCol w="179705"/>
                <a:gridCol w="179705"/>
                <a:gridCol w="179704"/>
                <a:gridCol w="179704"/>
                <a:gridCol w="179704"/>
                <a:gridCol w="179704"/>
                <a:gridCol w="179704"/>
                <a:gridCol w="179704"/>
                <a:gridCol w="179704"/>
                <a:gridCol w="179704"/>
                <a:gridCol w="179704"/>
                <a:gridCol w="179704"/>
                <a:gridCol w="179704"/>
                <a:gridCol w="179704"/>
                <a:gridCol w="179704"/>
                <a:gridCol w="179704"/>
                <a:gridCol w="179704"/>
                <a:gridCol w="179704"/>
                <a:gridCol w="179704"/>
                <a:gridCol w="179704"/>
                <a:gridCol w="179704"/>
                <a:gridCol w="179704"/>
                <a:gridCol w="179704"/>
                <a:gridCol w="179704"/>
                <a:gridCol w="179704"/>
                <a:gridCol w="179704"/>
                <a:gridCol w="179704"/>
                <a:gridCol w="179704"/>
                <a:gridCol w="179704"/>
                <a:gridCol w="179704"/>
                <a:gridCol w="179704"/>
                <a:gridCol w="179704"/>
              </a:tblGrid>
              <a:tr h="19177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9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dirty="0" sz="900" spc="-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2024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2222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12"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dirty="0" sz="900" spc="-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2025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2222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AF5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12">
                  <a:txBody>
                    <a:bodyPr/>
                    <a:lstStyle/>
                    <a:p>
                      <a:pPr algn="ctr" marL="254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dirty="0" sz="900" spc="-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2026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2222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3">
                  <a:txBody>
                    <a:bodyPr/>
                    <a:lstStyle/>
                    <a:p>
                      <a:pPr marL="14160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dirty="0" sz="900" spc="-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2027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2222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19240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700" spc="-5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3873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700" spc="-5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3873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700" spc="-5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3873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700" spc="-5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4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3873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700" spc="-5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5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3873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700" spc="-5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6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3873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700" spc="-5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7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3873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700" spc="-5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8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3873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700" spc="-5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9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3873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7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10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3873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7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11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3873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7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12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3873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7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13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3873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7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14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38735">
                    <a:lnL w="31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AF5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7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15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38735">
                    <a:lnL w="28575">
                      <a:solidFill>
                        <a:srgbClr val="00AF5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AF5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94B3D6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7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16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3873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AF5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94B3D6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7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17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3873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AF5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94B3D6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7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18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3873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AF5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94B3D6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7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19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3873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AF5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94B3D6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7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20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3873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AF5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94B3D6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7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21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38735">
                    <a:lnL w="31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AF50"/>
                      </a:solidFill>
                      <a:prstDash val="solid"/>
                    </a:lnR>
                    <a:lnT w="28575">
                      <a:solidFill>
                        <a:srgbClr val="00AF5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94B3D6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7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22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38735">
                    <a:lnL w="28575">
                      <a:solidFill>
                        <a:srgbClr val="00AF5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7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23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3873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7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24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3873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7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25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3873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7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26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3873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7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27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3873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7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28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3873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7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29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3873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7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30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3873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17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7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31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3873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7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32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3873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7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33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3873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17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7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34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3873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7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35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3873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17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7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36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3873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</a:tr>
              <a:tr h="1917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dirty="0" sz="9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Task</a:t>
                      </a:r>
                      <a:r>
                        <a:rPr dirty="0" sz="900" spc="-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/</a:t>
                      </a:r>
                      <a:r>
                        <a:rPr dirty="0" sz="9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Deliverable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2222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dirty="0" sz="7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Apr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3810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81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dirty="0" sz="7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May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3810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dirty="0" sz="7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Jun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3810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dirty="0" sz="7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Jul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3810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dirty="0" sz="7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Aug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3810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dirty="0" sz="7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Sep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3810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dirty="0" sz="7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Oct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3810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dirty="0" sz="7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Nov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3810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dirty="0" sz="7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Dec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3810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dirty="0" sz="7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Jan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3810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dirty="0" sz="7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Feb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3810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dirty="0" sz="7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Mar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3810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dirty="0" sz="7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Apr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3810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444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dirty="0" sz="7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May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38100">
                    <a:lnL w="31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AF5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dirty="0" sz="7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Jun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38100">
                    <a:lnL w="28575">
                      <a:solidFill>
                        <a:srgbClr val="00AF5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94B3D6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dirty="0" sz="7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Jul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3810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94B3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dirty="0" sz="7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Aug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3810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94B3D6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dirty="0" sz="7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Sep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3810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94B3D6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dirty="0" sz="7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Oct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3810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94B3D6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dirty="0" sz="7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Nov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3810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94B3D6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dirty="0" sz="7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Dec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38100">
                    <a:lnL w="31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AF5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94B3D6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dirty="0" sz="7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Jan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38100">
                    <a:lnL w="28575">
                      <a:solidFill>
                        <a:srgbClr val="00AF5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dirty="0" sz="7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Feb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3810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dirty="0" sz="7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Mar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3810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dirty="0" sz="7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Apr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3810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dirty="0" sz="7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May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3810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dirty="0" sz="7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Jun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3810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dirty="0" sz="7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Jul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3810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dirty="0" sz="7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Aug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3810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dirty="0" sz="7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Sep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3810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81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dirty="0" sz="7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Oct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3810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dirty="0" sz="7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Nov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3810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dirty="0" sz="7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Dec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3810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dirty="0" sz="7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Jan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3810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dirty="0" sz="7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Feb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3810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17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dirty="0" sz="7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Mar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3810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375F92"/>
                    </a:solidFill>
                  </a:tcPr>
                </a:tc>
              </a:tr>
              <a:tr h="2133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dirty="0" sz="900">
                          <a:latin typeface="Arial"/>
                          <a:cs typeface="Arial"/>
                        </a:rPr>
                        <a:t>PMC</a:t>
                      </a:r>
                      <a:r>
                        <a:rPr dirty="0" sz="900" spc="-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>
                          <a:latin typeface="Arial"/>
                          <a:cs typeface="Arial"/>
                        </a:rPr>
                        <a:t>Meetings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302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dirty="0" sz="900" spc="-50">
                          <a:latin typeface="Arial"/>
                          <a:cs typeface="Arial"/>
                        </a:rPr>
                        <a:t>1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302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dirty="0" sz="900" spc="-50">
                          <a:latin typeface="Arial"/>
                          <a:cs typeface="Arial"/>
                        </a:rPr>
                        <a:t>1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302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dirty="0" sz="900" spc="-50">
                          <a:latin typeface="Arial"/>
                          <a:cs typeface="Arial"/>
                        </a:rPr>
                        <a:t>1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302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dirty="0" sz="900" spc="-50">
                          <a:latin typeface="Arial"/>
                          <a:cs typeface="Arial"/>
                        </a:rPr>
                        <a:t>1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302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dirty="0" sz="900" spc="-50">
                          <a:latin typeface="Arial"/>
                          <a:cs typeface="Arial"/>
                        </a:rPr>
                        <a:t>1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302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AF5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dirty="0" sz="900" spc="-50">
                          <a:latin typeface="Arial"/>
                          <a:cs typeface="Arial"/>
                        </a:rPr>
                        <a:t>1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3020">
                    <a:lnL w="28575">
                      <a:solidFill>
                        <a:srgbClr val="00AF5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dirty="0" sz="900" spc="-50">
                          <a:latin typeface="Arial"/>
                          <a:cs typeface="Arial"/>
                        </a:rPr>
                        <a:t>1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302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AF5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28575">
                      <a:solidFill>
                        <a:srgbClr val="00AF5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dirty="0" sz="900" spc="-50">
                          <a:latin typeface="Arial"/>
                          <a:cs typeface="Arial"/>
                        </a:rPr>
                        <a:t>1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302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dirty="0" sz="900" spc="-50">
                          <a:latin typeface="Arial"/>
                          <a:cs typeface="Arial"/>
                        </a:rPr>
                        <a:t>1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302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dirty="0" sz="900" spc="-50">
                          <a:latin typeface="Arial"/>
                          <a:cs typeface="Arial"/>
                        </a:rPr>
                        <a:t>1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302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dirty="0" sz="900" spc="-50">
                          <a:latin typeface="Arial"/>
                          <a:cs typeface="Arial"/>
                        </a:rPr>
                        <a:t>1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302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dirty="0" sz="900" spc="-50">
                          <a:latin typeface="Arial"/>
                          <a:cs typeface="Arial"/>
                        </a:rPr>
                        <a:t>1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3302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17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dirty="0" sz="900">
                          <a:latin typeface="Arial"/>
                          <a:cs typeface="Arial"/>
                        </a:rPr>
                        <a:t>PSC</a:t>
                      </a:r>
                      <a:r>
                        <a:rPr dirty="0" sz="900" spc="-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>
                          <a:latin typeface="Arial"/>
                          <a:cs typeface="Arial"/>
                        </a:rPr>
                        <a:t>Meetings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2222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dirty="0" sz="900" spc="-50">
                          <a:latin typeface="Arial"/>
                          <a:cs typeface="Arial"/>
                        </a:rPr>
                        <a:t>1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2222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dirty="0" sz="900" spc="-50">
                          <a:latin typeface="Arial"/>
                          <a:cs typeface="Arial"/>
                        </a:rPr>
                        <a:t>1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2222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AF5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28575">
                      <a:solidFill>
                        <a:srgbClr val="00AF5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dirty="0" sz="900" spc="-50">
                          <a:latin typeface="Arial"/>
                          <a:cs typeface="Arial"/>
                        </a:rPr>
                        <a:t>1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2222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AF5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28575">
                      <a:solidFill>
                        <a:srgbClr val="00AF5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dirty="0" sz="900" spc="-50">
                          <a:latin typeface="Arial"/>
                          <a:cs typeface="Arial"/>
                        </a:rPr>
                        <a:t>1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2222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dirty="0" sz="900" spc="-50">
                          <a:latin typeface="Arial"/>
                          <a:cs typeface="Arial"/>
                        </a:rPr>
                        <a:t>1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2222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240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dirty="0" sz="900">
                          <a:latin typeface="Arial"/>
                          <a:cs typeface="Arial"/>
                        </a:rPr>
                        <a:t>PS</a:t>
                      </a:r>
                      <a:r>
                        <a:rPr dirty="0" sz="900" spc="-10">
                          <a:latin typeface="Arial"/>
                          <a:cs typeface="Arial"/>
                        </a:rPr>
                        <a:t> Meetings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2222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dirty="0" sz="900" spc="-50">
                          <a:latin typeface="Arial"/>
                          <a:cs typeface="Arial"/>
                        </a:rPr>
                        <a:t>1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2222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AF5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28575">
                      <a:solidFill>
                        <a:srgbClr val="00AF5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dirty="0" sz="900" spc="-50">
                          <a:latin typeface="Arial"/>
                          <a:cs typeface="Arial"/>
                        </a:rPr>
                        <a:t>1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22225">
                    <a:lnL w="31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AF5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28575">
                      <a:solidFill>
                        <a:srgbClr val="00AF5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dirty="0" sz="900" spc="-50">
                          <a:latin typeface="Arial"/>
                          <a:cs typeface="Arial"/>
                        </a:rPr>
                        <a:t>1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2222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240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dirty="0" sz="900">
                          <a:latin typeface="Arial"/>
                          <a:cs typeface="Arial"/>
                        </a:rPr>
                        <a:t>Capacity</a:t>
                      </a:r>
                      <a:r>
                        <a:rPr dirty="0" sz="900" spc="-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00" spc="-10">
                          <a:latin typeface="Arial"/>
                          <a:cs typeface="Arial"/>
                        </a:rPr>
                        <a:t>Building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2286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dirty="0" sz="900" spc="-50">
                          <a:latin typeface="Arial"/>
                          <a:cs typeface="Arial"/>
                        </a:rPr>
                        <a:t>1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2286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dirty="0" sz="900" spc="-50">
                          <a:latin typeface="Arial"/>
                          <a:cs typeface="Arial"/>
                        </a:rPr>
                        <a:t>1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2286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AF5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dirty="0" sz="900" spc="-50">
                          <a:latin typeface="Arial"/>
                          <a:cs typeface="Arial"/>
                        </a:rPr>
                        <a:t>1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22860">
                    <a:lnL w="28575">
                      <a:solidFill>
                        <a:srgbClr val="00AF5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AF5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AF5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AF5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AF5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dirty="0" sz="900" spc="-50">
                          <a:latin typeface="Arial"/>
                          <a:cs typeface="Arial"/>
                        </a:rPr>
                        <a:t>1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2286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AF5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AF5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AF5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AF5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dirty="0" sz="900" spc="-50">
                          <a:latin typeface="Arial"/>
                          <a:cs typeface="Arial"/>
                        </a:rPr>
                        <a:t>1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22860">
                    <a:lnL w="28575">
                      <a:solidFill>
                        <a:srgbClr val="00AF5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dirty="0" sz="900" spc="-50">
                          <a:latin typeface="Arial"/>
                          <a:cs typeface="Arial"/>
                        </a:rPr>
                        <a:t>1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 marT="2286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9" name="object 9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54559" rIns="0" bIns="0" rtlCol="0" vert="horz">
            <a:spAutoFit/>
          </a:bodyPr>
          <a:lstStyle/>
          <a:p>
            <a:pPr marL="45085">
              <a:lnSpc>
                <a:spcPts val="1650"/>
              </a:lnSpc>
            </a:pPr>
            <a:fld id="{81D60167-4931-47E6-BA6A-407CBD079E47}" type="slidenum">
              <a:rPr dirty="0" spc="-25"/>
              <a:t>79</a:t>
            </a:fld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62553" y="3223971"/>
            <a:ext cx="1823085" cy="3917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0">
                <a:solidFill>
                  <a:srgbClr val="003E6B"/>
                </a:solidFill>
              </a:rPr>
              <a:t>QUESTIONS</a:t>
            </a:r>
            <a:endParaRPr sz="2400"/>
          </a:p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9144000" cy="847725"/>
            <a:chOff x="0" y="0"/>
            <a:chExt cx="9144000" cy="847725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6014" y="306324"/>
              <a:ext cx="5646940" cy="103886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3999" cy="847674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3380" y="109728"/>
              <a:ext cx="8413242" cy="454913"/>
            </a:xfrm>
            <a:prstGeom prst="rect">
              <a:avLst/>
            </a:prstGeom>
          </p:spPr>
        </p:pic>
      </p:grpSp>
      <p:sp>
        <p:nvSpPr>
          <p:cNvPr id="7" name="object 7" descr=""/>
          <p:cNvSpPr txBox="1"/>
          <p:nvPr/>
        </p:nvSpPr>
        <p:spPr>
          <a:xfrm>
            <a:off x="487781" y="158623"/>
            <a:ext cx="816864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REFINEMENT</a:t>
            </a:r>
            <a:r>
              <a:rPr dirty="0" sz="16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STRATEGIC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 GROUNDWATER</a:t>
            </a:r>
            <a:r>
              <a:rPr dirty="0" sz="1600" spc="-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SOURCE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AREAS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SOUTH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AFRICA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54559" rIns="0" bIns="0" rtlCol="0" vert="horz">
            <a:spAutoFit/>
          </a:bodyPr>
          <a:lstStyle/>
          <a:p>
            <a:pPr marL="45085">
              <a:lnSpc>
                <a:spcPts val="1650"/>
              </a:lnSpc>
            </a:pPr>
            <a:fld id="{81D60167-4931-47E6-BA6A-407CBD079E47}" type="slidenum">
              <a:rPr dirty="0" spc="-25"/>
              <a:t>79</a:t>
            </a:fld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9144000" cy="847725"/>
            <a:chOff x="0" y="0"/>
            <a:chExt cx="9144000" cy="84772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847674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380" y="109728"/>
              <a:ext cx="8413242" cy="454913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487781" y="158623"/>
            <a:ext cx="816864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REFINEMENT</a:t>
            </a:r>
            <a:r>
              <a:rPr dirty="0" sz="16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STRATEGIC</a:t>
            </a:r>
            <a:r>
              <a:rPr dirty="0" sz="1600" spc="-20" b="1">
                <a:solidFill>
                  <a:srgbClr val="FFFFFF"/>
                </a:solidFill>
                <a:latin typeface="Arial"/>
                <a:cs typeface="Arial"/>
              </a:rPr>
              <a:t> GROUNDWATER</a:t>
            </a:r>
            <a:r>
              <a:rPr dirty="0" sz="1600" spc="-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SOURCE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AREAS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6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FFFF"/>
                </a:solidFill>
                <a:latin typeface="Arial"/>
                <a:cs typeface="Arial"/>
              </a:rPr>
              <a:t>SOUTH</a:t>
            </a:r>
            <a:r>
              <a:rPr dirty="0" sz="1600" spc="-1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Arial"/>
                <a:cs typeface="Arial"/>
              </a:rPr>
              <a:t>AFRICA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72770" rIns="0" bIns="0" rtlCol="0" vert="horz">
            <a:spAutoFit/>
          </a:bodyPr>
          <a:lstStyle/>
          <a:p>
            <a:pPr marL="2911475">
              <a:lnSpc>
                <a:spcPct val="100000"/>
              </a:lnSpc>
              <a:spcBef>
                <a:spcPts val="100"/>
              </a:spcBef>
            </a:pPr>
            <a:r>
              <a:rPr dirty="0" spc="-40"/>
              <a:t>STATUS</a:t>
            </a:r>
            <a:r>
              <a:rPr dirty="0" spc="-25"/>
              <a:t> </a:t>
            </a:r>
            <a:r>
              <a:rPr dirty="0"/>
              <a:t>QUO</a:t>
            </a:r>
            <a:r>
              <a:rPr dirty="0" spc="-45"/>
              <a:t> </a:t>
            </a:r>
            <a:r>
              <a:rPr dirty="0" spc="-20"/>
              <a:t>FOCUS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2327" y="1529588"/>
            <a:ext cx="7954645" cy="4533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315720" marR="5080" indent="-1303020">
              <a:lnSpc>
                <a:spcPct val="100000"/>
              </a:lnSpc>
              <a:spcBef>
                <a:spcPts val="105"/>
              </a:spcBef>
            </a:pP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The</a:t>
            </a:r>
            <a:r>
              <a:rPr dirty="0" sz="1400" spc="-4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548ED4"/>
                </a:solidFill>
                <a:latin typeface="Arial"/>
                <a:cs typeface="Arial"/>
              </a:rPr>
              <a:t>assessment</a:t>
            </a:r>
            <a:r>
              <a:rPr dirty="0" sz="1400" spc="-55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548ED4"/>
                </a:solidFill>
                <a:latin typeface="Arial"/>
                <a:cs typeface="Arial"/>
              </a:rPr>
              <a:t>focuses</a:t>
            </a:r>
            <a:r>
              <a:rPr dirty="0" sz="1400" spc="-45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548ED4"/>
                </a:solidFill>
                <a:latin typeface="Arial"/>
                <a:cs typeface="Arial"/>
              </a:rPr>
              <a:t>on</a:t>
            </a:r>
            <a:r>
              <a:rPr dirty="0" sz="1400" spc="-3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548ED4"/>
                </a:solidFill>
                <a:latin typeface="Arial"/>
                <a:cs typeface="Arial"/>
              </a:rPr>
              <a:t>the</a:t>
            </a:r>
            <a:r>
              <a:rPr dirty="0" sz="1400" spc="-4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548ED4"/>
                </a:solidFill>
                <a:latin typeface="Arial"/>
                <a:cs typeface="Arial"/>
              </a:rPr>
              <a:t>37</a:t>
            </a:r>
            <a:r>
              <a:rPr dirty="0" sz="1400" spc="-3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548ED4"/>
                </a:solidFill>
                <a:latin typeface="Arial"/>
                <a:cs typeface="Arial"/>
              </a:rPr>
              <a:t>existing</a:t>
            </a:r>
            <a:r>
              <a:rPr dirty="0" sz="1400" spc="-5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400" spc="-20" b="1">
                <a:solidFill>
                  <a:srgbClr val="548ED4"/>
                </a:solidFill>
                <a:latin typeface="Arial"/>
                <a:cs typeface="Arial"/>
              </a:rPr>
              <a:t>SWSA-</a:t>
            </a:r>
            <a:r>
              <a:rPr dirty="0" sz="1400" b="1">
                <a:solidFill>
                  <a:srgbClr val="548ED4"/>
                </a:solidFill>
                <a:latin typeface="Arial"/>
                <a:cs typeface="Arial"/>
              </a:rPr>
              <a:t>gw</a:t>
            </a:r>
            <a:r>
              <a:rPr dirty="0" sz="1400" spc="10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548ED4"/>
                </a:solidFill>
                <a:latin typeface="Arial"/>
                <a:cs typeface="Arial"/>
              </a:rPr>
              <a:t>areas</a:t>
            </a:r>
            <a:r>
              <a:rPr dirty="0" sz="1400" spc="-45" b="1">
                <a:solidFill>
                  <a:srgbClr val="548ED4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delineated</a:t>
            </a:r>
            <a:r>
              <a:rPr dirty="0" sz="1400" spc="-6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by</a:t>
            </a:r>
            <a:r>
              <a:rPr dirty="0" sz="14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Le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Maître</a:t>
            </a:r>
            <a:r>
              <a:rPr dirty="0" sz="1400" spc="-6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et</a:t>
            </a:r>
            <a:r>
              <a:rPr dirty="0" sz="14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al.</a:t>
            </a:r>
            <a:r>
              <a:rPr dirty="0" sz="14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(2018)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and</a:t>
            </a:r>
            <a:r>
              <a:rPr dirty="0" sz="1400" spc="-2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serves</a:t>
            </a:r>
            <a:r>
              <a:rPr dirty="0" sz="1400" spc="-1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as</a:t>
            </a:r>
            <a:r>
              <a:rPr dirty="0" sz="14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a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baseline</a:t>
            </a:r>
            <a:r>
              <a:rPr dirty="0" sz="1400" spc="-3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for</a:t>
            </a:r>
            <a:r>
              <a:rPr dirty="0" sz="1400" spc="-3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the</a:t>
            </a:r>
            <a:r>
              <a:rPr dirty="0" sz="1400" spc="-2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refinement</a:t>
            </a:r>
            <a:r>
              <a:rPr dirty="0" sz="1400" spc="-5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7375E"/>
                </a:solidFill>
                <a:latin typeface="Arial"/>
                <a:cs typeface="Arial"/>
              </a:rPr>
              <a:t>and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 delineation</a:t>
            </a:r>
            <a:r>
              <a:rPr dirty="0" sz="1400" spc="-45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17375E"/>
                </a:solidFill>
                <a:latin typeface="Arial"/>
                <a:cs typeface="Arial"/>
              </a:rPr>
              <a:t>process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416725" y="2558148"/>
            <a:ext cx="3955415" cy="3086100"/>
            <a:chOff x="416725" y="2558148"/>
            <a:chExt cx="3955415" cy="3086100"/>
          </a:xfrm>
        </p:grpSpPr>
        <p:pic>
          <p:nvPicPr>
            <p:cNvPr id="9" name="object 9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6250" y="2567673"/>
              <a:ext cx="3936111" cy="3066795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421487" y="2562910"/>
              <a:ext cx="3945890" cy="3076575"/>
            </a:xfrm>
            <a:custGeom>
              <a:avLst/>
              <a:gdLst/>
              <a:ahLst/>
              <a:cxnLst/>
              <a:rect l="l" t="t" r="r" b="b"/>
              <a:pathLst>
                <a:path w="3945890" h="3076575">
                  <a:moveTo>
                    <a:pt x="0" y="3076320"/>
                  </a:moveTo>
                  <a:lnTo>
                    <a:pt x="3945636" y="3076320"/>
                  </a:lnTo>
                  <a:lnTo>
                    <a:pt x="3945636" y="0"/>
                  </a:lnTo>
                  <a:lnTo>
                    <a:pt x="0" y="0"/>
                  </a:lnTo>
                  <a:lnTo>
                    <a:pt x="0" y="3076320"/>
                  </a:lnTo>
                  <a:close/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 descr=""/>
          <p:cNvSpPr txBox="1"/>
          <p:nvPr/>
        </p:nvSpPr>
        <p:spPr>
          <a:xfrm>
            <a:off x="647191" y="5684926"/>
            <a:ext cx="3310254" cy="3302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68935" marR="5080" indent="-356870">
              <a:lnSpc>
                <a:spcPct val="100000"/>
              </a:lnSpc>
              <a:spcBef>
                <a:spcPts val="95"/>
              </a:spcBef>
            </a:pPr>
            <a:r>
              <a:rPr dirty="0" sz="1000" i="1">
                <a:solidFill>
                  <a:srgbClr val="17375E"/>
                </a:solidFill>
                <a:latin typeface="Arial"/>
                <a:cs typeface="Arial"/>
              </a:rPr>
              <a:t>Strategic</a:t>
            </a:r>
            <a:r>
              <a:rPr dirty="0" sz="1000" spc="-30" i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17375E"/>
                </a:solidFill>
                <a:latin typeface="Arial"/>
                <a:cs typeface="Arial"/>
              </a:rPr>
              <a:t>Water</a:t>
            </a:r>
            <a:r>
              <a:rPr dirty="0" sz="1000" spc="-40" i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17375E"/>
                </a:solidFill>
                <a:latin typeface="Arial"/>
                <a:cs typeface="Arial"/>
              </a:rPr>
              <a:t>Source</a:t>
            </a:r>
            <a:r>
              <a:rPr dirty="0" sz="1000" spc="-45" i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17375E"/>
                </a:solidFill>
                <a:latin typeface="Arial"/>
                <a:cs typeface="Arial"/>
              </a:rPr>
              <a:t>Areas</a:t>
            </a:r>
            <a:r>
              <a:rPr dirty="0" sz="1000" spc="-30" i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17375E"/>
                </a:solidFill>
                <a:latin typeface="Arial"/>
                <a:cs typeface="Arial"/>
              </a:rPr>
              <a:t>for</a:t>
            </a:r>
            <a:r>
              <a:rPr dirty="0" sz="1000" spc="-25" i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17375E"/>
                </a:solidFill>
                <a:latin typeface="Arial"/>
                <a:cs typeface="Arial"/>
              </a:rPr>
              <a:t>groundwater</a:t>
            </a:r>
            <a:r>
              <a:rPr dirty="0" sz="1000" spc="-45" i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17375E"/>
                </a:solidFill>
                <a:latin typeface="Arial"/>
                <a:cs typeface="Arial"/>
              </a:rPr>
              <a:t>and</a:t>
            </a:r>
            <a:r>
              <a:rPr dirty="0" sz="1000" spc="-45" i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 spc="-10" i="1">
                <a:solidFill>
                  <a:srgbClr val="17375E"/>
                </a:solidFill>
                <a:latin typeface="Arial"/>
                <a:cs typeface="Arial"/>
              </a:rPr>
              <a:t>surface </a:t>
            </a:r>
            <a:r>
              <a:rPr dirty="0" sz="1000" i="1">
                <a:solidFill>
                  <a:srgbClr val="17375E"/>
                </a:solidFill>
                <a:latin typeface="Arial"/>
                <a:cs typeface="Arial"/>
              </a:rPr>
              <a:t>water</a:t>
            </a:r>
            <a:r>
              <a:rPr dirty="0" sz="1000" spc="-20" i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17375E"/>
                </a:solidFill>
                <a:latin typeface="Arial"/>
                <a:cs typeface="Arial"/>
              </a:rPr>
              <a:t>as</a:t>
            </a:r>
            <a:r>
              <a:rPr dirty="0" sz="1000" spc="-35" i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17375E"/>
                </a:solidFill>
                <a:latin typeface="Arial"/>
                <a:cs typeface="Arial"/>
              </a:rPr>
              <a:t>delineated</a:t>
            </a:r>
            <a:r>
              <a:rPr dirty="0" sz="1000" spc="-10" i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17375E"/>
                </a:solidFill>
                <a:latin typeface="Arial"/>
                <a:cs typeface="Arial"/>
              </a:rPr>
              <a:t>by</a:t>
            </a:r>
            <a:r>
              <a:rPr dirty="0" sz="1000" spc="-35" i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17375E"/>
                </a:solidFill>
                <a:latin typeface="Arial"/>
                <a:cs typeface="Arial"/>
              </a:rPr>
              <a:t>Le</a:t>
            </a:r>
            <a:r>
              <a:rPr dirty="0" sz="1000" spc="-30" i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17375E"/>
                </a:solidFill>
                <a:latin typeface="Arial"/>
                <a:cs typeface="Arial"/>
              </a:rPr>
              <a:t>Maître</a:t>
            </a:r>
            <a:r>
              <a:rPr dirty="0" sz="1000" spc="-10" i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17375E"/>
                </a:solidFill>
                <a:latin typeface="Arial"/>
                <a:cs typeface="Arial"/>
              </a:rPr>
              <a:t>et</a:t>
            </a:r>
            <a:r>
              <a:rPr dirty="0" sz="1000" spc="-25" i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17375E"/>
                </a:solidFill>
                <a:latin typeface="Arial"/>
                <a:cs typeface="Arial"/>
              </a:rPr>
              <a:t>al.</a:t>
            </a:r>
            <a:r>
              <a:rPr dirty="0" sz="1000" spc="-25" i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 spc="-10" i="1">
                <a:solidFill>
                  <a:srgbClr val="17375E"/>
                </a:solidFill>
                <a:latin typeface="Arial"/>
                <a:cs typeface="Arial"/>
              </a:rPr>
              <a:t>(2018).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12" name="object 12" descr=""/>
          <p:cNvGrpSpPr/>
          <p:nvPr/>
        </p:nvGrpSpPr>
        <p:grpSpPr>
          <a:xfrm>
            <a:off x="4674425" y="2563748"/>
            <a:ext cx="3955415" cy="3077210"/>
            <a:chOff x="4674425" y="2563748"/>
            <a:chExt cx="3955415" cy="3077210"/>
          </a:xfrm>
        </p:grpSpPr>
        <p:pic>
          <p:nvPicPr>
            <p:cNvPr id="13" name="object 13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84014" y="2573273"/>
              <a:ext cx="3936111" cy="3058160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4679188" y="2568511"/>
              <a:ext cx="3945890" cy="3067685"/>
            </a:xfrm>
            <a:custGeom>
              <a:avLst/>
              <a:gdLst/>
              <a:ahLst/>
              <a:cxnLst/>
              <a:rect l="l" t="t" r="r" b="b"/>
              <a:pathLst>
                <a:path w="3945890" h="3067685">
                  <a:moveTo>
                    <a:pt x="0" y="3067685"/>
                  </a:moveTo>
                  <a:lnTo>
                    <a:pt x="3945636" y="3067685"/>
                  </a:lnTo>
                  <a:lnTo>
                    <a:pt x="3945636" y="0"/>
                  </a:lnTo>
                  <a:lnTo>
                    <a:pt x="0" y="0"/>
                  </a:lnTo>
                  <a:lnTo>
                    <a:pt x="0" y="3067685"/>
                  </a:lnTo>
                  <a:close/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 descr=""/>
          <p:cNvSpPr txBox="1"/>
          <p:nvPr/>
        </p:nvSpPr>
        <p:spPr>
          <a:xfrm>
            <a:off x="4781803" y="5680964"/>
            <a:ext cx="3664585" cy="3302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852169" marR="5080" indent="-840105">
              <a:lnSpc>
                <a:spcPct val="100000"/>
              </a:lnSpc>
              <a:spcBef>
                <a:spcPts val="95"/>
              </a:spcBef>
            </a:pPr>
            <a:r>
              <a:rPr dirty="0" sz="1000" i="1">
                <a:solidFill>
                  <a:srgbClr val="17375E"/>
                </a:solidFill>
                <a:latin typeface="Arial"/>
                <a:cs typeface="Arial"/>
              </a:rPr>
              <a:t>The</a:t>
            </a:r>
            <a:r>
              <a:rPr dirty="0" sz="1000" spc="-15" i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17375E"/>
                </a:solidFill>
                <a:latin typeface="Arial"/>
                <a:cs typeface="Arial"/>
              </a:rPr>
              <a:t>37</a:t>
            </a:r>
            <a:r>
              <a:rPr dirty="0" sz="1000" spc="-25" i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 spc="-10" i="1">
                <a:solidFill>
                  <a:srgbClr val="17375E"/>
                </a:solidFill>
                <a:latin typeface="Arial"/>
                <a:cs typeface="Arial"/>
              </a:rPr>
              <a:t>SWSA-</a:t>
            </a:r>
            <a:r>
              <a:rPr dirty="0" sz="1000" i="1">
                <a:solidFill>
                  <a:srgbClr val="17375E"/>
                </a:solidFill>
                <a:latin typeface="Arial"/>
                <a:cs typeface="Arial"/>
              </a:rPr>
              <a:t>gw</a:t>
            </a:r>
            <a:r>
              <a:rPr dirty="0" sz="1000" spc="-10" i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17375E"/>
                </a:solidFill>
                <a:latin typeface="Arial"/>
                <a:cs typeface="Arial"/>
              </a:rPr>
              <a:t>viewed as</a:t>
            </a:r>
            <a:r>
              <a:rPr dirty="0" sz="1000" spc="-20" i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17375E"/>
                </a:solidFill>
                <a:latin typeface="Arial"/>
                <a:cs typeface="Arial"/>
              </a:rPr>
              <a:t>a</a:t>
            </a:r>
            <a:r>
              <a:rPr dirty="0" sz="1000" spc="-10" i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17375E"/>
                </a:solidFill>
                <a:latin typeface="Arial"/>
                <a:cs typeface="Arial"/>
              </a:rPr>
              <a:t>single</a:t>
            </a:r>
            <a:r>
              <a:rPr dirty="0" sz="1000" spc="-5" i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17375E"/>
                </a:solidFill>
                <a:latin typeface="Arial"/>
                <a:cs typeface="Arial"/>
              </a:rPr>
              <a:t>set</a:t>
            </a:r>
            <a:r>
              <a:rPr dirty="0" sz="1000" spc="-10" i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17375E"/>
                </a:solidFill>
                <a:latin typeface="Arial"/>
                <a:cs typeface="Arial"/>
              </a:rPr>
              <a:t>of</a:t>
            </a:r>
            <a:r>
              <a:rPr dirty="0" sz="1000" spc="-25" i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 spc="-10" i="1">
                <a:solidFill>
                  <a:srgbClr val="17375E"/>
                </a:solidFill>
                <a:latin typeface="Arial"/>
                <a:cs typeface="Arial"/>
              </a:rPr>
              <a:t>groundwater-focused </a:t>
            </a:r>
            <a:r>
              <a:rPr dirty="0" sz="1000" i="1">
                <a:solidFill>
                  <a:srgbClr val="17375E"/>
                </a:solidFill>
                <a:latin typeface="Arial"/>
                <a:cs typeface="Arial"/>
              </a:rPr>
              <a:t>areas</a:t>
            </a:r>
            <a:r>
              <a:rPr dirty="0" sz="1000" spc="-25" i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17375E"/>
                </a:solidFill>
                <a:latin typeface="Arial"/>
                <a:cs typeface="Arial"/>
              </a:rPr>
              <a:t>(after</a:t>
            </a:r>
            <a:r>
              <a:rPr dirty="0" sz="1000" spc="-20" i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17375E"/>
                </a:solidFill>
                <a:latin typeface="Arial"/>
                <a:cs typeface="Arial"/>
              </a:rPr>
              <a:t>Le</a:t>
            </a:r>
            <a:r>
              <a:rPr dirty="0" sz="1000" spc="-30" i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17375E"/>
                </a:solidFill>
                <a:latin typeface="Arial"/>
                <a:cs typeface="Arial"/>
              </a:rPr>
              <a:t>Maître et</a:t>
            </a:r>
            <a:r>
              <a:rPr dirty="0" sz="1000" spc="-30" i="1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dirty="0" sz="1000" i="1">
                <a:solidFill>
                  <a:srgbClr val="17375E"/>
                </a:solidFill>
                <a:latin typeface="Arial"/>
                <a:cs typeface="Arial"/>
              </a:rPr>
              <a:t>al.</a:t>
            </a:r>
            <a:r>
              <a:rPr dirty="0" sz="1000" spc="-10" i="1">
                <a:solidFill>
                  <a:srgbClr val="17375E"/>
                </a:solidFill>
                <a:latin typeface="Arial"/>
                <a:cs typeface="Arial"/>
              </a:rPr>
              <a:t> (2018).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6" name="object 16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54559" rIns="0" bIns="0" rtlCol="0" vert="horz">
            <a:spAutoFit/>
          </a:bodyPr>
          <a:lstStyle/>
          <a:p>
            <a:pPr marL="45085">
              <a:lnSpc>
                <a:spcPts val="1650"/>
              </a:lnSpc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Johan Maree</dc:creator>
  <dc:title>PowerPoint Presentation</dc:title>
  <dcterms:created xsi:type="dcterms:W3CDTF">2025-07-16T07:04:02Z</dcterms:created>
  <dcterms:modified xsi:type="dcterms:W3CDTF">2025-07-16T07:04:02Z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2025-07-15T00:00:00Z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2025-07-16T00:00:00Z</vt:filetime>
  </property>
  <property fmtid="{D5CDD505-2E9C-101B-9397-08002B2CF9AE}" pid="5" name="Producer">
    <vt:lpwstr>3-Heights(TM) PDF Security Shell 4.8.25.2 (http://www.pdf-tools.com)</vt:lpwstr>
  </property>
</Properties>
</file>